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3"/>
  </p:notesMasterIdLst>
  <p:sldIdLst>
    <p:sldId id="256" r:id="rId4"/>
    <p:sldId id="275" r:id="rId5"/>
    <p:sldId id="276" r:id="rId6"/>
    <p:sldId id="277" r:id="rId7"/>
    <p:sldId id="278" r:id="rId8"/>
    <p:sldId id="279" r:id="rId9"/>
    <p:sldId id="270" r:id="rId10"/>
    <p:sldId id="271" r:id="rId11"/>
    <p:sldId id="265" r:id="rId12"/>
  </p:sldIdLst>
  <p:sldSz cx="10080625" cy="56705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89" autoAdjust="0"/>
  </p:normalViewPr>
  <p:slideViewPr>
    <p:cSldViewPr snapToGrid="0">
      <p:cViewPr varScale="1">
        <p:scale>
          <a:sx n="64" d="100"/>
          <a:sy n="64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38948-33B8-4529-969E-3BE342EC9C30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66D3E-55E8-4C9F-83D0-8B90968D9B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57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2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FUNÇÃO SANCIONADORA -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expressa através da aplicação aos responsáveis das sanções previstas na LO/TCE, 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 nº 1.284/2001,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 seja apurada a ilegalidade de despesas ou irregularidade das contas, o Tribunal tem competência</a:t>
            </a:r>
            <a:r>
              <a:rPr lang="pt-BR" sz="1200" b="0" i="0" kern="120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constitucional para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aplicação de penalidades aos responsáveis.</a:t>
            </a:r>
          </a:p>
          <a:p>
            <a:pPr algn="just"/>
            <a:endParaRPr lang="pt-BR" sz="12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Poderá ser: </a:t>
            </a:r>
            <a:endParaRPr lang="pt-BR" sz="12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AutoNum type="arabi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aplicação de multa proporcional ao valor do prejuízo causado ao erário, constituindo o montante do dano o limite máximo da penalidade; </a:t>
            </a:r>
          </a:p>
          <a:p>
            <a:pPr algn="just"/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2) cominação de multa ao responsável por contas julgadas irregulares, por ato irregular, por não-atendimento de diligência, por obstrução ao livre exercício de inspeções ou auditorias e por sonegação de processo, documento ou informação;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(3) inabilitação do responsável pelo período de cinco a oito anos, para o exercício de cargo em comissão ou função de confiança;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(4) declaração de inidoneidade, por fraude em licitação, fica impedido de participar, por até 5 anos, de licitações;</a:t>
            </a:r>
            <a:r>
              <a:rPr lang="pt-BR" sz="11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1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FUNÇÃO DE OUVIDORIA: </a:t>
            </a:r>
            <a:r>
              <a:rPr lang="pt-BR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esta fun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ção r</a:t>
            </a:r>
            <a:r>
              <a:rPr lang="pt-BR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eside na possibilidade dos </a:t>
            </a:r>
            <a:r>
              <a:rPr lang="pt-BR" sz="1100" dirty="0" err="1">
                <a:latin typeface="Arial" panose="020B0604020202020204" pitchFamily="34" charset="0"/>
                <a:cs typeface="Arial" panose="020B0604020202020204" pitchFamily="34" charset="0"/>
              </a:rPr>
              <a:t>TC´s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recebem denúncias e representações relativas a irregularidades ou ilegalidades que lhes sejam comunicadas por responsáveis pelo controle interno, por autoridades ou por qualquer cidadão, partido político, associação ou sindicato. </a:t>
            </a:r>
          </a:p>
          <a:p>
            <a:pPr algn="just"/>
            <a:endParaRPr lang="pt-BR" sz="110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Essa função tem fundamental importância no fortalecimento da cidadania e na defesa dos interesses difusos e coletivos, sendo importante meio de colaboração com o controle. </a:t>
            </a:r>
          </a:p>
          <a:p>
            <a:pPr algn="just"/>
            <a:endParaRPr lang="pt-BR" sz="11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1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2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FUNÇÃO INFORMATIVA -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 aquela exercida quando da prestação de informações solicitadas pela Assembleia Legislativa ou pelas Comissões, sobre a fiscalização do Tribunal, ou ainda sobre resultados de inspeções e auditorias realizadas pelo TCE, compreende ainda a representação ao poder competente sobre irregularidades</a:t>
            </a:r>
            <a:r>
              <a:rPr lang="pt-BR" sz="105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endParaRPr lang="pt-BR" sz="9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FUNÇÃO NORMATIVA - </a:t>
            </a:r>
            <a:r>
              <a:rPr lang="pt-BR" sz="9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aquela decorrente do poder regulamentar de competência do Tribunal atribuído pela Lei Orgânica, que lhe autoriza a expedição de instruções e atos normativos, de cumprimento obrigatório, sob pena de responsabilidade do infrator , sobre matéria de sua competência e sobre a organização dos processos que lhe serão submetidos.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9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900" b="1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FUNÇÃO PEDAGÓGICA: </a:t>
            </a:r>
            <a:endParaRPr lang="pt-B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9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TC´s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atuam de forma pedagógica, quando orienta e informa sobre procedimentos e melhores práticas de gestão, mediante publicação de manuais e cartilhas, realização de seminários, reuniões e encontros de caráter educativo, participação em palestras, conferências.</a:t>
            </a:r>
          </a:p>
          <a:p>
            <a:endParaRPr lang="pt-BR" sz="9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sz="9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66D3E-55E8-4C9F-83D0-8B90968D9BA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181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1" name="Imagem 70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72" name="Imagem 71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Imagem 108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110" name="Imagem 109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NUL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NUL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NUL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19440"/>
            <a:ext cx="9071280" cy="1359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2772360" y="1326600"/>
            <a:ext cx="2159640" cy="3287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19440"/>
            <a:ext cx="9071280" cy="1359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2772360" y="1326600"/>
            <a:ext cx="2159640" cy="1567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2772360" y="3044160"/>
            <a:ext cx="2159640" cy="1567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Imagem 110"/>
          <p:cNvPicPr/>
          <p:nvPr/>
        </p:nvPicPr>
        <p:blipFill>
          <a:blip r:embed="rId2"/>
          <a:stretch/>
        </p:blipFill>
        <p:spPr>
          <a:xfrm>
            <a:off x="360" y="720"/>
            <a:ext cx="10078560" cy="5668200"/>
          </a:xfrm>
          <a:prstGeom prst="rect">
            <a:avLst/>
          </a:prstGeom>
          <a:ln>
            <a:noFill/>
          </a:ln>
        </p:spPr>
      </p:pic>
      <p:sp>
        <p:nvSpPr>
          <p:cNvPr id="112" name="CustomShape 1"/>
          <p:cNvSpPr/>
          <p:nvPr/>
        </p:nvSpPr>
        <p:spPr>
          <a:xfrm>
            <a:off x="333632" y="2015067"/>
            <a:ext cx="9527060" cy="28871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800" b="1" spc="-1" dirty="0">
                <a:uFill>
                  <a:solidFill>
                    <a:srgbClr val="FFFFFF"/>
                  </a:solidFill>
                </a:uFill>
                <a:latin typeface="Verdana"/>
              </a:rPr>
              <a:t>PRINCIPAIS OCORRÊNCIAS NOS PROCESSOS DE COMPRAS PÚBLICAS</a:t>
            </a:r>
          </a:p>
          <a:p>
            <a:pPr algn="ctr">
              <a:lnSpc>
                <a:spcPct val="100000"/>
              </a:lnSpc>
            </a:pPr>
            <a:endParaRPr lang="pt-BR" sz="2800" b="1" spc="-1" dirty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algn="ctr">
              <a:lnSpc>
                <a:spcPct val="100000"/>
              </a:lnSpc>
            </a:pPr>
            <a:endParaRPr lang="pt-BR" sz="2800" b="1" spc="-1" dirty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algn="r"/>
            <a:endParaRPr lang="pt-BR" b="1" dirty="0"/>
          </a:p>
          <a:p>
            <a:pPr algn="r"/>
            <a:r>
              <a:rPr lang="pt-BR" b="1" dirty="0"/>
              <a:t>DAGMAR GEMELLI</a:t>
            </a:r>
          </a:p>
          <a:p>
            <a:pPr algn="r"/>
            <a:r>
              <a:rPr lang="pt-BR" dirty="0"/>
              <a:t>Auditora Controle Externo – TCE/TO</a:t>
            </a:r>
          </a:p>
          <a:p>
            <a:pPr algn="ctr">
              <a:lnSpc>
                <a:spcPct val="100000"/>
              </a:lnSpc>
            </a:pPr>
            <a:endParaRPr lang="pt-BR" sz="2800" spc="-1" dirty="0"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256378" y="359764"/>
            <a:ext cx="6458683" cy="437310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/>
            <a:r>
              <a:rPr lang="pt-BR" sz="2800" b="1" dirty="0">
                <a:solidFill>
                  <a:schemeClr val="tx2"/>
                </a:solidFill>
              </a:rPr>
              <a:t>CONTROLES NA ADMINISTRAÇÃO PÚBLICA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pt-BR" sz="2000" b="1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tx2"/>
                </a:solidFill>
              </a:rPr>
              <a:t>É ESSENCIAL A ATUAÇÃO CONJUGADA DOS CONTROLES </a:t>
            </a:r>
          </a:p>
          <a:p>
            <a:pPr algn="ctr"/>
            <a:r>
              <a:rPr lang="pt-BR" sz="2000" b="1" dirty="0">
                <a:solidFill>
                  <a:schemeClr val="tx2"/>
                </a:solidFill>
              </a:rPr>
              <a:t>INTERNO, EXTERNO E SOCIAL</a:t>
            </a:r>
          </a:p>
          <a:p>
            <a:pPr algn="ctr"/>
            <a:endParaRPr lang="pt-BR" sz="2000" b="1" dirty="0">
              <a:solidFill>
                <a:schemeClr val="tx2"/>
              </a:solidFill>
            </a:endParaRPr>
          </a:p>
          <a:p>
            <a:pPr algn="ctr"/>
            <a:endParaRPr lang="pt-BR" sz="2000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altLang="pt-BR" sz="2000" b="1" dirty="0">
                <a:solidFill>
                  <a:schemeClr val="tx2"/>
                </a:solidFill>
                <a:latin typeface="Gotham Medium" charset="0"/>
                <a:cs typeface="Gotham Medium" charset="0"/>
              </a:rPr>
              <a:t> ATUAÇÃO DOS GESTORES PÚBLICOS PAUTADA NA TRANSPARÊNCIA E INTEGRIDADE NA APLICAÇÃO DOS RECURSOS PÚBLICOS</a:t>
            </a:r>
          </a:p>
          <a:p>
            <a:pPr marL="365125" lvl="8" indent="0" algn="ctr">
              <a:buNone/>
            </a:pPr>
            <a:endParaRPr lang="pt-BR" sz="2000" b="1" dirty="0">
              <a:solidFill>
                <a:schemeClr val="tx2"/>
              </a:solidFill>
            </a:endParaRPr>
          </a:p>
          <a:p>
            <a:pPr marL="650875" lvl="8" indent="-285750" algn="ctr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tx2"/>
                </a:solidFill>
              </a:rPr>
              <a:t>APERFEIÇOAMENTO DOS INSTRUMENTOS DE TRANSPARÊNCIA PÚBLICA</a:t>
            </a:r>
          </a:p>
          <a:p>
            <a:pPr marL="365125" lvl="8" indent="0" algn="ctr">
              <a:buNone/>
            </a:pPr>
            <a:endParaRPr lang="pt-BR" b="1" dirty="0">
              <a:solidFill>
                <a:schemeClr val="bg1"/>
              </a:solidFill>
            </a:endParaRPr>
          </a:p>
          <a:p>
            <a:pPr marL="365125" lvl="8" indent="0" algn="ctr">
              <a:buNone/>
            </a:pP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5149080" y="1710394"/>
            <a:ext cx="4426920" cy="328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B19D900-0621-4ED3-8D60-CE9C06F4D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684" y="671556"/>
            <a:ext cx="2860938" cy="310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9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C60F4-6E6E-454F-AFEB-B12D0868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238" y="630196"/>
            <a:ext cx="8043761" cy="542324"/>
          </a:xfrm>
        </p:spPr>
        <p:txBody>
          <a:bodyPr/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INSTRUMENTOS DE FISCALIZAÇÃO</a:t>
            </a:r>
            <a:br>
              <a:rPr lang="pt-B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pt-BR" dirty="0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766839D9-4137-4C44-AF14-78AD854A61FB}"/>
              </a:ext>
            </a:extLst>
          </p:cNvPr>
          <p:cNvGrpSpPr/>
          <p:nvPr/>
        </p:nvGrpSpPr>
        <p:grpSpPr>
          <a:xfrm>
            <a:off x="123568" y="988541"/>
            <a:ext cx="2359691" cy="3917091"/>
            <a:chOff x="122550" y="1630385"/>
            <a:chExt cx="2796229" cy="3271553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A5707D5C-B369-406B-99B9-83F06B58B5E5}"/>
                </a:ext>
              </a:extLst>
            </p:cNvPr>
            <p:cNvSpPr/>
            <p:nvPr/>
          </p:nvSpPr>
          <p:spPr>
            <a:xfrm>
              <a:off x="122550" y="1630385"/>
              <a:ext cx="2796229" cy="3271553"/>
            </a:xfrm>
            <a:prstGeom prst="rect">
              <a:avLst/>
            </a:prstGeom>
            <a:solidFill>
              <a:srgbClr val="014B81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976" b="1" dirty="0">
                <a:solidFill>
                  <a:srgbClr val="730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6E510B47-B5AA-42C8-9E5C-DF07739500CF}"/>
                </a:ext>
              </a:extLst>
            </p:cNvPr>
            <p:cNvGrpSpPr/>
            <p:nvPr/>
          </p:nvGrpSpPr>
          <p:grpSpPr>
            <a:xfrm>
              <a:off x="282936" y="1707221"/>
              <a:ext cx="2476828" cy="3063773"/>
              <a:chOff x="229201" y="1084815"/>
              <a:chExt cx="2476828" cy="3063773"/>
            </a:xfrm>
          </p:grpSpPr>
          <p:grpSp>
            <p:nvGrpSpPr>
              <p:cNvPr id="10" name="Agrupar 9">
                <a:extLst>
                  <a:ext uri="{FF2B5EF4-FFF2-40B4-BE49-F238E27FC236}">
                    <a16:creationId xmlns:a16="http://schemas.microsoft.com/office/drawing/2014/main" id="{F3364B35-0A4F-409D-9010-6EC4355849FD}"/>
                  </a:ext>
                </a:extLst>
              </p:cNvPr>
              <p:cNvGrpSpPr/>
              <p:nvPr/>
            </p:nvGrpSpPr>
            <p:grpSpPr>
              <a:xfrm>
                <a:off x="229201" y="1084815"/>
                <a:ext cx="2476828" cy="3063773"/>
                <a:chOff x="229201" y="1084815"/>
                <a:chExt cx="2476828" cy="3063773"/>
              </a:xfrm>
            </p:grpSpPr>
            <p:sp>
              <p:nvSpPr>
                <p:cNvPr id="12" name="Retângulo Arredondado 17">
                  <a:extLst>
                    <a:ext uri="{FF2B5EF4-FFF2-40B4-BE49-F238E27FC236}">
                      <a16:creationId xmlns:a16="http://schemas.microsoft.com/office/drawing/2014/main" id="{CEAE9232-7812-476D-B7B6-D994AB34559F}"/>
                    </a:ext>
                  </a:extLst>
                </p:cNvPr>
                <p:cNvSpPr/>
                <p:nvPr/>
              </p:nvSpPr>
              <p:spPr>
                <a:xfrm>
                  <a:off x="229201" y="1420478"/>
                  <a:ext cx="2469790" cy="2728110"/>
                </a:xfrm>
                <a:prstGeom prst="roundRect">
                  <a:avLst/>
                </a:prstGeom>
                <a:solidFill>
                  <a:srgbClr val="DDDD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spcBef>
                      <a:spcPts val="496"/>
                    </a:spcBef>
                  </a:pPr>
                  <a:endParaRPr lang="pt-BR" sz="1819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  <a:p>
                  <a:pPr algn="ctr">
                    <a:spcBef>
                      <a:spcPts val="496"/>
                    </a:spcBef>
                  </a:pPr>
                  <a:r>
                    <a:rPr lang="pt-BR" sz="1819" dirty="0">
                      <a:solidFill>
                        <a:schemeClr val="tx2"/>
                      </a:solidFill>
                    </a:rPr>
                    <a:t>Suprir omissões, esclarecer dúvidas ou apurar a procedência de denúncias e representações.</a:t>
                  </a:r>
                </a:p>
              </p:txBody>
            </p:sp>
            <p:sp>
              <p:nvSpPr>
                <p:cNvPr id="13" name="Retângulo Arredondado 18">
                  <a:extLst>
                    <a:ext uri="{FF2B5EF4-FFF2-40B4-BE49-F238E27FC236}">
                      <a16:creationId xmlns:a16="http://schemas.microsoft.com/office/drawing/2014/main" id="{E9CF0E4A-18CF-453C-8AD4-E2271329B6F1}"/>
                    </a:ext>
                  </a:extLst>
                </p:cNvPr>
                <p:cNvSpPr/>
                <p:nvPr/>
              </p:nvSpPr>
              <p:spPr>
                <a:xfrm>
                  <a:off x="236429" y="1084815"/>
                  <a:ext cx="2469600" cy="708956"/>
                </a:xfrm>
                <a:prstGeom prst="roundRect">
                  <a:avLst/>
                </a:prstGeom>
                <a:solidFill>
                  <a:srgbClr val="2465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984" b="1" dirty="0"/>
                    <a:t>INSPEÇÃO</a:t>
                  </a:r>
                </a:p>
              </p:txBody>
            </p:sp>
          </p:grpSp>
          <p:sp>
            <p:nvSpPr>
              <p:cNvPr id="11" name="Triângulo isósceles 10">
                <a:extLst>
                  <a:ext uri="{FF2B5EF4-FFF2-40B4-BE49-F238E27FC236}">
                    <a16:creationId xmlns:a16="http://schemas.microsoft.com/office/drawing/2014/main" id="{41BB35F2-D776-4852-B555-015F06C2ED59}"/>
                  </a:ext>
                </a:extLst>
              </p:cNvPr>
              <p:cNvSpPr/>
              <p:nvPr/>
            </p:nvSpPr>
            <p:spPr>
              <a:xfrm rot="10800000">
                <a:off x="1177267" y="1776128"/>
                <a:ext cx="432048" cy="216024"/>
              </a:xfrm>
              <a:prstGeom prst="triangle">
                <a:avLst/>
              </a:prstGeom>
              <a:solidFill>
                <a:srgbClr val="2465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88"/>
              </a:p>
            </p:txBody>
          </p:sp>
        </p:grp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4BFC3798-C233-4426-960C-8635A36D7BF0}"/>
              </a:ext>
            </a:extLst>
          </p:cNvPr>
          <p:cNvGrpSpPr/>
          <p:nvPr/>
        </p:nvGrpSpPr>
        <p:grpSpPr>
          <a:xfrm>
            <a:off x="5197746" y="1029525"/>
            <a:ext cx="2325476" cy="3865419"/>
            <a:chOff x="8208486" y="1630385"/>
            <a:chExt cx="2908254" cy="4983775"/>
          </a:xfrm>
        </p:grpSpPr>
        <p:grpSp>
          <p:nvGrpSpPr>
            <p:cNvPr id="22" name="Agrupar 21">
              <a:extLst>
                <a:ext uri="{FF2B5EF4-FFF2-40B4-BE49-F238E27FC236}">
                  <a16:creationId xmlns:a16="http://schemas.microsoft.com/office/drawing/2014/main" id="{0B22CEE8-BB36-4B3A-A158-84F7E8837126}"/>
                </a:ext>
              </a:extLst>
            </p:cNvPr>
            <p:cNvGrpSpPr/>
            <p:nvPr/>
          </p:nvGrpSpPr>
          <p:grpSpPr>
            <a:xfrm>
              <a:off x="8208486" y="1630385"/>
              <a:ext cx="2908254" cy="4983775"/>
              <a:chOff x="8208486" y="1630385"/>
              <a:chExt cx="2908254" cy="4983775"/>
            </a:xfrm>
          </p:grpSpPr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7701131C-F233-4586-8F2D-E6B56731E979}"/>
                  </a:ext>
                </a:extLst>
              </p:cNvPr>
              <p:cNvSpPr/>
              <p:nvPr/>
            </p:nvSpPr>
            <p:spPr>
              <a:xfrm>
                <a:off x="8208486" y="1630385"/>
                <a:ext cx="2908254" cy="4983775"/>
              </a:xfrm>
              <a:prstGeom prst="rect">
                <a:avLst/>
              </a:prstGeom>
              <a:solidFill>
                <a:srgbClr val="014B81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2976" b="1" dirty="0">
                  <a:solidFill>
                    <a:srgbClr val="730A0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grpSp>
            <p:nvGrpSpPr>
              <p:cNvPr id="25" name="Agrupar 24">
                <a:extLst>
                  <a:ext uri="{FF2B5EF4-FFF2-40B4-BE49-F238E27FC236}">
                    <a16:creationId xmlns:a16="http://schemas.microsoft.com/office/drawing/2014/main" id="{F92B0F7B-1EDA-4E58-9AFE-E051D4080A25}"/>
                  </a:ext>
                </a:extLst>
              </p:cNvPr>
              <p:cNvGrpSpPr/>
              <p:nvPr/>
            </p:nvGrpSpPr>
            <p:grpSpPr>
              <a:xfrm>
                <a:off x="8434244" y="1696158"/>
                <a:ext cx="2657471" cy="4704642"/>
                <a:chOff x="6294276" y="1073752"/>
                <a:chExt cx="2657471" cy="4704642"/>
              </a:xfrm>
              <a:solidFill>
                <a:srgbClr val="246581"/>
              </a:solidFill>
            </p:grpSpPr>
            <p:sp>
              <p:nvSpPr>
                <p:cNvPr id="26" name="Retângulo Arredondado 20">
                  <a:extLst>
                    <a:ext uri="{FF2B5EF4-FFF2-40B4-BE49-F238E27FC236}">
                      <a16:creationId xmlns:a16="http://schemas.microsoft.com/office/drawing/2014/main" id="{B3B7D9D3-46FF-4BB3-87BD-7FBF49F25283}"/>
                    </a:ext>
                  </a:extLst>
                </p:cNvPr>
                <p:cNvSpPr/>
                <p:nvPr/>
              </p:nvSpPr>
              <p:spPr>
                <a:xfrm>
                  <a:off x="6294276" y="1731622"/>
                  <a:ext cx="2657471" cy="4046772"/>
                </a:xfrm>
                <a:prstGeom prst="roundRect">
                  <a:avLst/>
                </a:prstGeom>
                <a:solidFill>
                  <a:srgbClr val="DDDD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Bef>
                      <a:spcPts val="496"/>
                    </a:spcBef>
                  </a:pPr>
                  <a:endParaRPr lang="pt-BR" sz="1400" b="0" i="0" dirty="0">
                    <a:solidFill>
                      <a:srgbClr val="202124"/>
                    </a:solidFill>
                    <a:effectLst/>
                    <a:latin typeface="arial" panose="020B0604020202020204" pitchFamily="34" charset="0"/>
                  </a:endParaRPr>
                </a:p>
                <a:p>
                  <a:pPr algn="ctr">
                    <a:spcBef>
                      <a:spcPts val="496"/>
                    </a:spcBef>
                  </a:pPr>
                  <a:endParaRPr lang="pt-BR" sz="1400" dirty="0">
                    <a:solidFill>
                      <a:srgbClr val="202124"/>
                    </a:solidFill>
                    <a:latin typeface="arial" panose="020B0604020202020204" pitchFamily="34" charset="0"/>
                  </a:endParaRPr>
                </a:p>
                <a:p>
                  <a:pPr algn="ctr">
                    <a:spcBef>
                      <a:spcPts val="496"/>
                    </a:spcBef>
                  </a:pPr>
                  <a:endParaRPr lang="pt-BR" sz="1400" b="0" i="0" dirty="0">
                    <a:solidFill>
                      <a:srgbClr val="202124"/>
                    </a:solidFill>
                    <a:effectLst/>
                    <a:latin typeface="arial" panose="020B0604020202020204" pitchFamily="34" charset="0"/>
                  </a:endParaRPr>
                </a:p>
                <a:p>
                  <a:pPr algn="ctr">
                    <a:spcBef>
                      <a:spcPts val="496"/>
                    </a:spcBef>
                  </a:pPr>
                  <a:r>
                    <a:rPr lang="pt-BR" sz="1600" b="0" i="0" dirty="0">
                      <a:solidFill>
                        <a:schemeClr val="tx2"/>
                      </a:solidFill>
                      <a:effectLst/>
                    </a:rPr>
                    <a:t>Verifica a legalidade e a legitimidade dos atos de gestão </a:t>
                  </a:r>
                </a:p>
                <a:p>
                  <a:pPr algn="ctr">
                    <a:spcBef>
                      <a:spcPts val="496"/>
                    </a:spcBef>
                  </a:pPr>
                  <a:r>
                    <a:rPr lang="pt-BR" sz="1600" b="0" i="0" dirty="0">
                      <a:solidFill>
                        <a:schemeClr val="tx2"/>
                      </a:solidFill>
                      <a:effectLst/>
                    </a:rPr>
                    <a:t>(aspectos contábil, financeiro, orçamentário e patrimonial)</a:t>
                  </a:r>
                  <a:endParaRPr lang="pt-BR" sz="16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7" name="Retângulo Arredondado 21">
                  <a:extLst>
                    <a:ext uri="{FF2B5EF4-FFF2-40B4-BE49-F238E27FC236}">
                      <a16:creationId xmlns:a16="http://schemas.microsoft.com/office/drawing/2014/main" id="{82F4D504-7CC8-4AA5-921E-A2543BE35BA8}"/>
                    </a:ext>
                  </a:extLst>
                </p:cNvPr>
                <p:cNvSpPr/>
                <p:nvPr/>
              </p:nvSpPr>
              <p:spPr>
                <a:xfrm>
                  <a:off x="6294276" y="1073752"/>
                  <a:ext cx="2657470" cy="1386014"/>
                </a:xfrm>
                <a:prstGeom prst="roundRect">
                  <a:avLst/>
                </a:prstGeom>
                <a:solidFill>
                  <a:srgbClr val="00B3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600" b="1" dirty="0"/>
                    <a:t>AUDITORIA DE REGULARIDADE</a:t>
                  </a:r>
                </a:p>
              </p:txBody>
            </p:sp>
          </p:grpSp>
        </p:grpSp>
        <p:sp>
          <p:nvSpPr>
            <p:cNvPr id="23" name="Triângulo isósceles 22">
              <a:extLst>
                <a:ext uri="{FF2B5EF4-FFF2-40B4-BE49-F238E27FC236}">
                  <a16:creationId xmlns:a16="http://schemas.microsoft.com/office/drawing/2014/main" id="{BAD99209-0579-4E65-BDA7-95C6815A837F}"/>
                </a:ext>
              </a:extLst>
            </p:cNvPr>
            <p:cNvSpPr/>
            <p:nvPr/>
          </p:nvSpPr>
          <p:spPr>
            <a:xfrm rot="10800000">
              <a:off x="9555002" y="3011518"/>
              <a:ext cx="432048" cy="302920"/>
            </a:xfrm>
            <a:prstGeom prst="triangle">
              <a:avLst/>
            </a:prstGeom>
            <a:solidFill>
              <a:srgbClr val="00B3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88"/>
            </a:p>
          </p:txBody>
        </p:sp>
      </p:grp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0ECC832C-2916-46B6-93E8-60BDAFF27A7E}"/>
              </a:ext>
            </a:extLst>
          </p:cNvPr>
          <p:cNvGrpSpPr/>
          <p:nvPr/>
        </p:nvGrpSpPr>
        <p:grpSpPr>
          <a:xfrm>
            <a:off x="7669283" y="960242"/>
            <a:ext cx="2287774" cy="3895716"/>
            <a:chOff x="105077" y="1597645"/>
            <a:chExt cx="2766946" cy="3271553"/>
          </a:xfrm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BF775C49-8140-4232-8D2D-D136225CCCEB}"/>
                </a:ext>
              </a:extLst>
            </p:cNvPr>
            <p:cNvSpPr/>
            <p:nvPr/>
          </p:nvSpPr>
          <p:spPr>
            <a:xfrm>
              <a:off x="105077" y="1597645"/>
              <a:ext cx="2766946" cy="3271553"/>
            </a:xfrm>
            <a:prstGeom prst="rect">
              <a:avLst/>
            </a:prstGeom>
            <a:solidFill>
              <a:srgbClr val="014B81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976" b="1" dirty="0">
                <a:solidFill>
                  <a:srgbClr val="730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30" name="Agrupar 29">
              <a:extLst>
                <a:ext uri="{FF2B5EF4-FFF2-40B4-BE49-F238E27FC236}">
                  <a16:creationId xmlns:a16="http://schemas.microsoft.com/office/drawing/2014/main" id="{046FA93B-C970-4A72-B5AC-DDCB03F3B636}"/>
                </a:ext>
              </a:extLst>
            </p:cNvPr>
            <p:cNvGrpSpPr/>
            <p:nvPr/>
          </p:nvGrpSpPr>
          <p:grpSpPr>
            <a:xfrm>
              <a:off x="282935" y="1698668"/>
              <a:ext cx="2476829" cy="3063212"/>
              <a:chOff x="229200" y="1076262"/>
              <a:chExt cx="2476829" cy="3063212"/>
            </a:xfrm>
          </p:grpSpPr>
          <p:grpSp>
            <p:nvGrpSpPr>
              <p:cNvPr id="31" name="Agrupar 30">
                <a:extLst>
                  <a:ext uri="{FF2B5EF4-FFF2-40B4-BE49-F238E27FC236}">
                    <a16:creationId xmlns:a16="http://schemas.microsoft.com/office/drawing/2014/main" id="{CD5DCC82-36EA-4D93-9117-5064603E0602}"/>
                  </a:ext>
                </a:extLst>
              </p:cNvPr>
              <p:cNvGrpSpPr/>
              <p:nvPr/>
            </p:nvGrpSpPr>
            <p:grpSpPr>
              <a:xfrm>
                <a:off x="229200" y="1076262"/>
                <a:ext cx="2476829" cy="3063212"/>
                <a:chOff x="229200" y="1076262"/>
                <a:chExt cx="2476829" cy="3063212"/>
              </a:xfrm>
            </p:grpSpPr>
            <p:sp>
              <p:nvSpPr>
                <p:cNvPr id="33" name="Retângulo Arredondado 51">
                  <a:extLst>
                    <a:ext uri="{FF2B5EF4-FFF2-40B4-BE49-F238E27FC236}">
                      <a16:creationId xmlns:a16="http://schemas.microsoft.com/office/drawing/2014/main" id="{179AC017-8BF6-4140-ABCC-F4D45C4BCF37}"/>
                    </a:ext>
                  </a:extLst>
                </p:cNvPr>
                <p:cNvSpPr/>
                <p:nvPr/>
              </p:nvSpPr>
              <p:spPr>
                <a:xfrm>
                  <a:off x="229200" y="1483008"/>
                  <a:ext cx="2469600" cy="2656466"/>
                </a:xfrm>
                <a:prstGeom prst="roundRect">
                  <a:avLst/>
                </a:prstGeom>
                <a:solidFill>
                  <a:srgbClr val="DDDD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spcBef>
                      <a:spcPts val="496"/>
                    </a:spcBef>
                  </a:pPr>
                  <a:endParaRPr lang="pt-BR" sz="1819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  <a:p>
                  <a:pPr algn="ctr">
                    <a:spcBef>
                      <a:spcPts val="496"/>
                    </a:spcBef>
                  </a:pPr>
                  <a:r>
                    <a:rPr lang="pt-BR" sz="1819" dirty="0">
                      <a:solidFill>
                        <a:schemeClr val="tx2"/>
                      </a:solidFill>
                    </a:rPr>
                    <a:t>Avalia a os programas governamentais políticas públicas, principalmente em áreas prioritárias.</a:t>
                  </a:r>
                </a:p>
              </p:txBody>
            </p:sp>
            <p:sp>
              <p:nvSpPr>
                <p:cNvPr id="34" name="Retângulo Arredondado 52">
                  <a:extLst>
                    <a:ext uri="{FF2B5EF4-FFF2-40B4-BE49-F238E27FC236}">
                      <a16:creationId xmlns:a16="http://schemas.microsoft.com/office/drawing/2014/main" id="{5004D2FE-D557-4747-85FF-6FDB973C4694}"/>
                    </a:ext>
                  </a:extLst>
                </p:cNvPr>
                <p:cNvSpPr/>
                <p:nvPr/>
              </p:nvSpPr>
              <p:spPr>
                <a:xfrm>
                  <a:off x="236429" y="1076262"/>
                  <a:ext cx="2469600" cy="780039"/>
                </a:xfrm>
                <a:prstGeom prst="roundRect">
                  <a:avLst/>
                </a:prstGeom>
                <a:solidFill>
                  <a:srgbClr val="A73F9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/>
                    <a:t>AUDITORIA OPERACIONAL</a:t>
                  </a:r>
                </a:p>
              </p:txBody>
            </p:sp>
          </p:grpSp>
          <p:sp>
            <p:nvSpPr>
              <p:cNvPr id="32" name="Triângulo isósceles 31">
                <a:extLst>
                  <a:ext uri="{FF2B5EF4-FFF2-40B4-BE49-F238E27FC236}">
                    <a16:creationId xmlns:a16="http://schemas.microsoft.com/office/drawing/2014/main" id="{7E129C2D-EF50-4FEC-A61F-5B2882394BBD}"/>
                  </a:ext>
                </a:extLst>
              </p:cNvPr>
              <p:cNvSpPr/>
              <p:nvPr/>
            </p:nvSpPr>
            <p:spPr>
              <a:xfrm rot="10800000">
                <a:off x="1255205" y="1847772"/>
                <a:ext cx="432048" cy="216024"/>
              </a:xfrm>
              <a:prstGeom prst="triangle">
                <a:avLst/>
              </a:prstGeom>
              <a:solidFill>
                <a:srgbClr val="A73F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88"/>
              </a:p>
            </p:txBody>
          </p:sp>
        </p:grp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476F56B7-C61F-48DB-9226-80982CF9ADA2}"/>
              </a:ext>
            </a:extLst>
          </p:cNvPr>
          <p:cNvGrpSpPr/>
          <p:nvPr/>
        </p:nvGrpSpPr>
        <p:grpSpPr>
          <a:xfrm>
            <a:off x="2645976" y="1029525"/>
            <a:ext cx="2325477" cy="3917092"/>
            <a:chOff x="4181249" y="1630385"/>
            <a:chExt cx="2812546" cy="3554127"/>
          </a:xfrm>
        </p:grpSpPr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318E22AC-93C7-4899-9A70-A8A9FBB8F1FB}"/>
                </a:ext>
              </a:extLst>
            </p:cNvPr>
            <p:cNvSpPr/>
            <p:nvPr/>
          </p:nvSpPr>
          <p:spPr>
            <a:xfrm>
              <a:off x="4181249" y="1630385"/>
              <a:ext cx="2812544" cy="3554127"/>
            </a:xfrm>
            <a:prstGeom prst="rect">
              <a:avLst/>
            </a:prstGeom>
            <a:solidFill>
              <a:srgbClr val="014B81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976" b="1" dirty="0">
                <a:solidFill>
                  <a:srgbClr val="730A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37" name="Agrupar 36">
              <a:extLst>
                <a:ext uri="{FF2B5EF4-FFF2-40B4-BE49-F238E27FC236}">
                  <a16:creationId xmlns:a16="http://schemas.microsoft.com/office/drawing/2014/main" id="{3599BD02-5E5B-4060-9768-07BC7DA5D0C8}"/>
                </a:ext>
              </a:extLst>
            </p:cNvPr>
            <p:cNvGrpSpPr/>
            <p:nvPr/>
          </p:nvGrpSpPr>
          <p:grpSpPr>
            <a:xfrm>
              <a:off x="4298273" y="1676671"/>
              <a:ext cx="2695522" cy="3365587"/>
              <a:chOff x="3184897" y="1414305"/>
              <a:chExt cx="2695522" cy="3365587"/>
            </a:xfrm>
          </p:grpSpPr>
          <p:grpSp>
            <p:nvGrpSpPr>
              <p:cNvPr id="38" name="Agrupar 37">
                <a:extLst>
                  <a:ext uri="{FF2B5EF4-FFF2-40B4-BE49-F238E27FC236}">
                    <a16:creationId xmlns:a16="http://schemas.microsoft.com/office/drawing/2014/main" id="{44F9E76E-4AF3-4E3F-BFCD-9C1C98F8101D}"/>
                  </a:ext>
                </a:extLst>
              </p:cNvPr>
              <p:cNvGrpSpPr/>
              <p:nvPr/>
            </p:nvGrpSpPr>
            <p:grpSpPr>
              <a:xfrm>
                <a:off x="3184897" y="1414305"/>
                <a:ext cx="2695522" cy="3365587"/>
                <a:chOff x="3184897" y="1054265"/>
                <a:chExt cx="2695522" cy="3365587"/>
              </a:xfrm>
            </p:grpSpPr>
            <p:sp>
              <p:nvSpPr>
                <p:cNvPr id="40" name="Retângulo Arredondado 12">
                  <a:extLst>
                    <a:ext uri="{FF2B5EF4-FFF2-40B4-BE49-F238E27FC236}">
                      <a16:creationId xmlns:a16="http://schemas.microsoft.com/office/drawing/2014/main" id="{CA6320F3-322B-4A7C-A95C-29BFD81285EC}"/>
                    </a:ext>
                  </a:extLst>
                </p:cNvPr>
                <p:cNvSpPr/>
                <p:nvPr/>
              </p:nvSpPr>
              <p:spPr>
                <a:xfrm>
                  <a:off x="3184897" y="1524037"/>
                  <a:ext cx="2695521" cy="2895815"/>
                </a:xfrm>
                <a:prstGeom prst="roundRect">
                  <a:avLst/>
                </a:prstGeom>
                <a:solidFill>
                  <a:srgbClr val="DDDD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Bef>
                      <a:spcPts val="496"/>
                    </a:spcBef>
                  </a:pPr>
                  <a:r>
                    <a:rPr lang="pt-BR" sz="1819" dirty="0">
                      <a:solidFill>
                        <a:schemeClr val="tx2"/>
                      </a:solidFill>
                    </a:rPr>
                    <a:t>Verifica o cumprimento das deliberações do TCE/TO.</a:t>
                  </a:r>
                </a:p>
              </p:txBody>
            </p:sp>
            <p:sp>
              <p:nvSpPr>
                <p:cNvPr id="41" name="Retângulo Arredondado 13">
                  <a:extLst>
                    <a:ext uri="{FF2B5EF4-FFF2-40B4-BE49-F238E27FC236}">
                      <a16:creationId xmlns:a16="http://schemas.microsoft.com/office/drawing/2014/main" id="{B2699208-F3F6-4B57-A101-6283481C5230}"/>
                    </a:ext>
                  </a:extLst>
                </p:cNvPr>
                <p:cNvSpPr/>
                <p:nvPr/>
              </p:nvSpPr>
              <p:spPr>
                <a:xfrm>
                  <a:off x="3184898" y="1054265"/>
                  <a:ext cx="2695521" cy="875310"/>
                </a:xfrm>
                <a:prstGeom prst="roundRect">
                  <a:avLst/>
                </a:prstGeom>
                <a:solidFill>
                  <a:srgbClr val="FFB63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600" b="1" dirty="0"/>
                    <a:t>MONITORAMENTO</a:t>
                  </a:r>
                </a:p>
              </p:txBody>
            </p:sp>
          </p:grpSp>
          <p:sp>
            <p:nvSpPr>
              <p:cNvPr id="39" name="Triângulo isósceles 38">
                <a:extLst>
                  <a:ext uri="{FF2B5EF4-FFF2-40B4-BE49-F238E27FC236}">
                    <a16:creationId xmlns:a16="http://schemas.microsoft.com/office/drawing/2014/main" id="{96618BEB-738B-414A-BF76-344C565B956D}"/>
                  </a:ext>
                </a:extLst>
              </p:cNvPr>
              <p:cNvSpPr/>
              <p:nvPr/>
            </p:nvSpPr>
            <p:spPr>
              <a:xfrm rot="10800000">
                <a:off x="4264630" y="2289000"/>
                <a:ext cx="432048" cy="216024"/>
              </a:xfrm>
              <a:prstGeom prst="triangle">
                <a:avLst/>
              </a:prstGeom>
              <a:solidFill>
                <a:srgbClr val="FFB6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88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422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2B2DF-16CA-4A4B-8987-15F4CB33F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470" y="172995"/>
            <a:ext cx="6564065" cy="766119"/>
          </a:xfrm>
        </p:spPr>
        <p:txBody>
          <a:bodyPr/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PRINCIPAIS SISTEMAS DO TCE/TO</a:t>
            </a:r>
            <a:endParaRPr lang="pt-BR" sz="24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BA0118E-F93B-4DF6-A15C-78868DC78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029" y="2088998"/>
            <a:ext cx="2948889" cy="154925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406BFA7-D37F-4F7F-9758-8FE1967AD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658" y="3430179"/>
            <a:ext cx="2737061" cy="145039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FD6ED89E-E2C7-447E-A4E8-A059D0A2E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154" y="939113"/>
            <a:ext cx="2671565" cy="154925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21046A1D-C445-4D87-8F74-309AEC45B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43" y="3363291"/>
            <a:ext cx="2825403" cy="145039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B449967-9AAA-4591-83A2-C5331A0AD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89" y="1037969"/>
            <a:ext cx="2780357" cy="145039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3589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AECF9F94-B2B0-4A02-8F67-4996E5225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5" y="1140287"/>
            <a:ext cx="1755906" cy="287354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0B89F1B-5284-486E-9B17-BF18E27BA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421" y="1327748"/>
            <a:ext cx="1941451" cy="282939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FB13204-2499-4404-891D-F3862EBE2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821" y="1349824"/>
            <a:ext cx="1755906" cy="282939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512971BB-3187-4924-B0A0-08A7A7D5C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450" y="939114"/>
            <a:ext cx="2244818" cy="103796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5E7A48B2-FAAF-424D-9742-0AF272B01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214" y="2282688"/>
            <a:ext cx="1755906" cy="173114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9985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A2E95-9819-4CD1-9915-B4BEC9D1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248714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61421B6-115E-4D97-AA9D-B1892C42FE0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4" y="226080"/>
            <a:ext cx="9276196" cy="35814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D1F4170-D9DA-4366-BEA1-4FE3C787CE37}"/>
              </a:ext>
            </a:extLst>
          </p:cNvPr>
          <p:cNvSpPr txBox="1"/>
          <p:nvPr/>
        </p:nvSpPr>
        <p:spPr>
          <a:xfrm>
            <a:off x="1663908" y="4050732"/>
            <a:ext cx="6880485" cy="1093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617 alertas enviados em 2020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28 alertas enviados em 2019</a:t>
            </a:r>
            <a:endParaRPr lang="pt-B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>
          <a:xfrm>
            <a:off x="177798" y="397933"/>
            <a:ext cx="8856133" cy="3988667"/>
          </a:xfrm>
        </p:spPr>
        <p:txBody>
          <a:bodyPr/>
          <a:lstStyle/>
          <a:p>
            <a:pPr marL="0" indent="0">
              <a:buNone/>
            </a:pP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pt-B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pt-B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pt-B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6E8FB8-512E-48E4-9086-39B4A5A716E1}"/>
              </a:ext>
            </a:extLst>
          </p:cNvPr>
          <p:cNvSpPr txBox="1"/>
          <p:nvPr/>
        </p:nvSpPr>
        <p:spPr>
          <a:xfrm>
            <a:off x="177797" y="0"/>
            <a:ext cx="9725029" cy="4722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3510" indent="-283510"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  <a:buFont typeface="+mj-lt"/>
              <a:buAutoNum type="arabicPeriod"/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Cláusulas restritivas à competitividade das licitações (documento de habilitação jurídica, econômica ou técnica 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3510" indent="-283510"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  <a:buFont typeface="+mj-lt"/>
              <a:buAutoNum type="arabicPeriod"/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Descumprimento dos prazos de publicidade ou ausência de comprovação de publicação do edital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3510" indent="-283510"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  <a:buFont typeface="+mj-lt"/>
              <a:buAutoNum type="arabicPeriod"/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Ausência de envio da documentação dos editais e anexos dos procedimentos licitatórios no SICAP/LCO, descumprindo a Legislação do TCE/TO)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3510" indent="-283510"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  <a:buFont typeface="+mj-lt"/>
              <a:buAutoNum type="arabicPeriod"/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cumprimento dos prazos legais para publicação dos avisos dos procedimentos licitatórios exigido pela Lei nº 10.520/2002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3510" indent="-283510"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  <a:buFont typeface="+mj-lt"/>
              <a:buAutoNum type="arabicPeriod"/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Dispensas e Inexigibilidade não seguindo os preceitos legais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9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3FF21560-85ED-4C0F-91CA-DE49CF3FC646}"/>
              </a:ext>
            </a:extLst>
          </p:cNvPr>
          <p:cNvSpPr txBox="1"/>
          <p:nvPr/>
        </p:nvSpPr>
        <p:spPr>
          <a:xfrm>
            <a:off x="314793" y="225653"/>
            <a:ext cx="9158990" cy="4714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</a:pP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6. Ausência de justificativa técnica que esclareça os parâmetros que definiram às quantidades propostas para a realização do procedimento licitatório</a:t>
            </a:r>
          </a:p>
          <a:p>
            <a:pPr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</a:pP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7. Projeto Básico com ausência de peças técnicas ou deficiente</a:t>
            </a:r>
          </a:p>
          <a:p>
            <a:pPr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</a:pP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8. Termos de referência com estudo de estimativa de quantitativos com nenhum ou baixo detalhamento</a:t>
            </a:r>
          </a:p>
          <a:p>
            <a:pPr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</a:pP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Restrições no edital: qualificação técnica; habilitação econômica financeira e regularidade fiscal</a:t>
            </a:r>
          </a:p>
          <a:p>
            <a:pPr algn="just">
              <a:lnSpc>
                <a:spcPct val="107000"/>
              </a:lnSpc>
              <a:spcBef>
                <a:spcPts val="992"/>
              </a:spcBef>
              <a:spcAft>
                <a:spcPts val="992"/>
              </a:spcAft>
            </a:pPr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Deficiência dos fiscais de contrato no acompanhamento e recebimento de bens, serviços e obras.</a:t>
            </a:r>
            <a:endParaRPr lang="pt-BR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4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5">
            <a:extLst>
              <a:ext uri="{FF2B5EF4-FFF2-40B4-BE49-F238E27FC236}">
                <a16:creationId xmlns:a16="http://schemas.microsoft.com/office/drawing/2014/main" id="{EDF5B0D2-3B0E-4280-A5D9-86D36C232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993775"/>
            <a:ext cx="6192838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85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689</Words>
  <Application>Microsoft Office PowerPoint</Application>
  <PresentationFormat>Personalizar</PresentationFormat>
  <Paragraphs>71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9</vt:i4>
      </vt:variant>
    </vt:vector>
  </HeadingPairs>
  <TitlesOfParts>
    <vt:vector size="19" baseType="lpstr">
      <vt:lpstr>Arial</vt:lpstr>
      <vt:lpstr>Arial</vt:lpstr>
      <vt:lpstr>Calibri</vt:lpstr>
      <vt:lpstr>Gotham Medium</vt:lpstr>
      <vt:lpstr>Symbol</vt:lpstr>
      <vt:lpstr>Verdana</vt:lpstr>
      <vt:lpstr>Wingdings</vt:lpstr>
      <vt:lpstr>Office Theme</vt:lpstr>
      <vt:lpstr>Office Theme</vt:lpstr>
      <vt:lpstr>Office Theme</vt:lpstr>
      <vt:lpstr>Apresentação do PowerPoint</vt:lpstr>
      <vt:lpstr>Apresentação do PowerPoint</vt:lpstr>
      <vt:lpstr>INSTRUMENTOS DE FISCALIZAÇÃO </vt:lpstr>
      <vt:lpstr>PRINCIPAIS SISTEMAS DO TCE/TO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Dagmar Gemelli</dc:creator>
  <dc:description/>
  <cp:lastModifiedBy>Dagmar Gemelli</cp:lastModifiedBy>
  <cp:revision>104</cp:revision>
  <dcterms:created xsi:type="dcterms:W3CDTF">2020-07-08T23:50:36Z</dcterms:created>
  <dcterms:modified xsi:type="dcterms:W3CDTF">2021-03-04T11:33:56Z</dcterms:modified>
  <dc:language>pt-BR</dc:language>
</cp:coreProperties>
</file>