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2" r:id="rId6"/>
    <p:sldId id="271" r:id="rId7"/>
    <p:sldId id="273" r:id="rId8"/>
    <p:sldId id="264" r:id="rId9"/>
    <p:sldId id="265" r:id="rId10"/>
    <p:sldId id="274" r:id="rId11"/>
    <p:sldId id="275" r:id="rId12"/>
    <p:sldId id="276" r:id="rId13"/>
    <p:sldId id="277" r:id="rId14"/>
    <p:sldId id="266" r:id="rId15"/>
    <p:sldId id="278" r:id="rId16"/>
    <p:sldId id="26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0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G-Agenda-2020-Slide-1.png" descr="BG-Agenda-2020-Slid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Autor(a)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687375" y="7067729"/>
            <a:ext cx="11009250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Autor(a) e Data</a:t>
            </a:r>
          </a:p>
        </p:txBody>
      </p:sp>
      <p:sp>
        <p:nvSpPr>
          <p:cNvPr id="13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504452" y="1404342"/>
            <a:ext cx="21375096" cy="3904457"/>
          </a:xfrm>
          <a:prstGeom prst="rect">
            <a:avLst/>
          </a:prstGeom>
        </p:spPr>
        <p:txBody>
          <a:bodyPr anchor="b"/>
          <a:lstStyle>
            <a:lvl1pPr algn="ctr">
              <a:defRPr sz="11600" spc="-232"/>
            </a:lvl1pPr>
          </a:lstStyle>
          <a:p>
            <a:r>
              <a:t>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9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do Slide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</p:sldLayoutIdLst>
  <p:transition spd="med"/>
  <p:txStyles>
    <p:titleStyle>
      <a:lvl1pPr marL="0" marR="0" indent="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C96E18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cp/Lcp101.htm#art65%C2%A71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leis/lcp/Lcp101.htm#art65%C2%A7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utor(a) e Dat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pt-BR" dirty="0" smtClean="0"/>
              <a:t>Jonatas Soares </a:t>
            </a:r>
            <a:r>
              <a:rPr lang="pt-BR" dirty="0" err="1" smtClean="0"/>
              <a:t>Araujo</a:t>
            </a:r>
            <a:endParaRPr dirty="0"/>
          </a:p>
        </p:txBody>
      </p:sp>
      <p:sp>
        <p:nvSpPr>
          <p:cNvPr id="90" name="Título da Apresentaçã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LC 173/20: Implicações na Gestão Fiscal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Alterações na LRF (Art. 65)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3" y="2372961"/>
            <a:ext cx="23071015" cy="1095617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pt-BR" sz="6000" b="0" dirty="0" smtClean="0"/>
              <a:t>Art. 37 – Equipara-se a operações de créditos e estão vedadas:</a:t>
            </a:r>
          </a:p>
          <a:p>
            <a:pPr algn="just"/>
            <a:endParaRPr lang="pt-BR" sz="6000" b="0" dirty="0" smtClean="0"/>
          </a:p>
          <a:p>
            <a:pPr algn="just"/>
            <a:r>
              <a:rPr lang="pt-BR" sz="6000" b="0" dirty="0" smtClean="0"/>
              <a:t>I – Antecipação de receita tributária;</a:t>
            </a:r>
          </a:p>
          <a:p>
            <a:pPr algn="just"/>
            <a:endParaRPr lang="pt-BR" sz="6000" b="0" dirty="0" smtClean="0"/>
          </a:p>
          <a:p>
            <a:pPr algn="just"/>
            <a:r>
              <a:rPr lang="pt-BR" sz="6000" b="0" dirty="0" smtClean="0"/>
              <a:t>II - R</a:t>
            </a:r>
            <a:r>
              <a:rPr lang="pt-BR" sz="6000" b="0" dirty="0" smtClean="0"/>
              <a:t>ecebimento </a:t>
            </a:r>
            <a:r>
              <a:rPr lang="pt-BR" sz="6000" b="0" dirty="0"/>
              <a:t>antecipado de valores de empresa em que o Poder Público </a:t>
            </a:r>
            <a:r>
              <a:rPr lang="pt-BR" sz="6000" b="0" dirty="0" smtClean="0"/>
              <a:t>detenha </a:t>
            </a:r>
            <a:r>
              <a:rPr lang="pt-BR" sz="6000" b="0" dirty="0"/>
              <a:t>a maioria do capital </a:t>
            </a:r>
            <a:r>
              <a:rPr lang="pt-BR" sz="6000" b="0" dirty="0" smtClean="0"/>
              <a:t>social;</a:t>
            </a:r>
          </a:p>
          <a:p>
            <a:pPr algn="just"/>
            <a:endParaRPr lang="pt-BR" sz="6000" b="0" dirty="0" smtClean="0"/>
          </a:p>
          <a:p>
            <a:pPr algn="just"/>
            <a:r>
              <a:rPr lang="pt-BR" sz="6000" b="0" dirty="0" smtClean="0"/>
              <a:t>III - Assunção </a:t>
            </a:r>
            <a:r>
              <a:rPr lang="pt-BR" sz="6000" b="0" dirty="0"/>
              <a:t>direta de compromisso, confissão de dívida ou operação assemelhada, com </a:t>
            </a:r>
            <a:r>
              <a:rPr lang="pt-BR" sz="6000" b="0" dirty="0" smtClean="0"/>
              <a:t>fornecedores, </a:t>
            </a:r>
            <a:r>
              <a:rPr lang="pt-BR" sz="6000" b="0" dirty="0"/>
              <a:t>mediante emissão, aceite ou aval de título de </a:t>
            </a:r>
            <a:r>
              <a:rPr lang="pt-BR" sz="6000" b="0" dirty="0" smtClean="0"/>
              <a:t>crédito; e</a:t>
            </a:r>
          </a:p>
          <a:p>
            <a:pPr algn="just"/>
            <a:endParaRPr lang="pt-BR" sz="6000" b="0" dirty="0" smtClean="0"/>
          </a:p>
          <a:p>
            <a:pPr algn="just"/>
            <a:r>
              <a:rPr lang="pt-BR" sz="6000" b="0" u="sng" dirty="0"/>
              <a:t>IV - assunção de obrigação, sem autorização orçamentária, com fornecedores para pagamento a </a:t>
            </a:r>
            <a:r>
              <a:rPr lang="pt-BR" sz="6000" b="0" i="1" u="sng" dirty="0"/>
              <a:t>posteriori</a:t>
            </a:r>
            <a:r>
              <a:rPr lang="pt-BR" sz="6000" b="0" u="sng" dirty="0"/>
              <a:t> de bens e serviços.</a:t>
            </a:r>
            <a:endParaRPr sz="6000" u="sng" dirty="0"/>
          </a:p>
        </p:txBody>
      </p:sp>
    </p:spTree>
    <p:extLst>
      <p:ext uri="{BB962C8B-B14F-4D97-AF65-F5344CB8AC3E}">
        <p14:creationId xmlns:p14="http://schemas.microsoft.com/office/powerpoint/2010/main" val="3790951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Alterações na LRF (Art. 65)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3" y="2372961"/>
            <a:ext cx="23071015" cy="109561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6100" b="0" dirty="0"/>
              <a:t>Art. 42. É vedado ao titular de Poder ou órgão referido no art. 20, nos </a:t>
            </a:r>
            <a:r>
              <a:rPr lang="pt-BR" sz="6100" dirty="0"/>
              <a:t>últimos dois quadrimestres do seu mandato, contrair obrigação de despesa que não possa ser cumprida integralmente dentro dele</a:t>
            </a:r>
            <a:r>
              <a:rPr lang="pt-BR" sz="6100" b="0" dirty="0"/>
              <a:t>, ou que tenha parcelas a serem pagas no exercício seguinte sem que haja suficiente disponibilidade de caixa para este efeito</a:t>
            </a:r>
            <a:r>
              <a:rPr lang="pt-BR" sz="6100" b="0" dirty="0"/>
              <a:t>.</a:t>
            </a:r>
          </a:p>
          <a:p>
            <a:pPr algn="just"/>
            <a:endParaRPr lang="pt-BR" sz="6100" b="0" dirty="0"/>
          </a:p>
          <a:p>
            <a:pPr algn="just"/>
            <a:r>
              <a:rPr lang="pt-BR" sz="6100" b="0" dirty="0"/>
              <a:t>Parágrafo único. </a:t>
            </a:r>
            <a:r>
              <a:rPr lang="pt-BR" sz="6100" b="0" dirty="0"/>
              <a:t>Na determinação da disponibilidade de caixa serão considerados os encargos e despesas compromissadas a pagar até o final do exercício</a:t>
            </a:r>
            <a:r>
              <a:rPr lang="pt-BR" sz="6100" b="0" dirty="0" smtClean="0"/>
              <a:t>.</a:t>
            </a:r>
            <a:endParaRPr sz="6000" u="sng" dirty="0"/>
          </a:p>
        </p:txBody>
      </p:sp>
    </p:spTree>
    <p:extLst>
      <p:ext uri="{BB962C8B-B14F-4D97-AF65-F5344CB8AC3E}">
        <p14:creationId xmlns:p14="http://schemas.microsoft.com/office/powerpoint/2010/main" val="11470506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Alterações na LRF (Art. 65)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3" y="2372961"/>
            <a:ext cx="23071015" cy="10956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0" dirty="0">
                <a:hlinkClick r:id="rId2"/>
              </a:rPr>
              <a:t>§ 1º</a:t>
            </a:r>
            <a:r>
              <a:rPr lang="pt-BR" b="0" dirty="0"/>
              <a:t> Na ocorrência de calamidade pública reconhecida pelo Congresso </a:t>
            </a:r>
            <a:r>
              <a:rPr lang="pt-BR" b="0" dirty="0" smtClean="0"/>
              <a:t>Nacional, (...)</a:t>
            </a:r>
          </a:p>
          <a:p>
            <a:endParaRPr lang="pt-BR" b="0" dirty="0" smtClean="0"/>
          </a:p>
          <a:p>
            <a:pPr algn="just"/>
            <a:r>
              <a:rPr lang="pt-BR" b="0" dirty="0"/>
              <a:t>III - serão afastadas as condições e as vedações previstas nos </a:t>
            </a:r>
            <a:r>
              <a:rPr lang="pt-BR" dirty="0" err="1"/>
              <a:t>arts</a:t>
            </a:r>
            <a:r>
              <a:rPr lang="pt-BR" dirty="0"/>
              <a:t>. 14, 16 e 17</a:t>
            </a:r>
            <a:r>
              <a:rPr lang="pt-BR" b="0" dirty="0"/>
              <a:t> desta Lei Complementar</a:t>
            </a:r>
            <a:r>
              <a:rPr lang="pt-BR" b="0" dirty="0" smtClean="0"/>
              <a:t>, </a:t>
            </a:r>
            <a:r>
              <a:rPr lang="pt-BR" u="sng" dirty="0" smtClean="0"/>
              <a:t>desde que o incentivo ou benefício e a criação ou o aumento da despesa sejam destinados ao combate à calamidade pública.</a:t>
            </a:r>
          </a:p>
          <a:p>
            <a:pPr algn="just"/>
            <a:endParaRPr lang="pt-BR" b="0" dirty="0" smtClean="0"/>
          </a:p>
          <a:p>
            <a:pPr algn="just"/>
            <a:r>
              <a:rPr lang="pt-BR" b="0" dirty="0" smtClean="0">
                <a:solidFill>
                  <a:schemeClr val="tx1">
                    <a:lumMod val="50000"/>
                  </a:schemeClr>
                </a:solidFill>
              </a:rPr>
              <a:t>Art. 14 – Renúncia de receita.</a:t>
            </a:r>
          </a:p>
        </p:txBody>
      </p:sp>
    </p:spTree>
    <p:extLst>
      <p:ext uri="{BB962C8B-B14F-4D97-AF65-F5344CB8AC3E}">
        <p14:creationId xmlns:p14="http://schemas.microsoft.com/office/powerpoint/2010/main" val="2736670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Alterações na LRF (Art. 65)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3" y="2372961"/>
            <a:ext cx="23071015" cy="10956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Art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16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Art. 16.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A criação, expansão ou aperfeiçoamento de ação governamental que acarrete aumento da despesa será acompanhado de: </a:t>
            </a:r>
            <a:endParaRPr lang="pt-BR" b="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b="0" dirty="0">
                <a:solidFill>
                  <a:schemeClr val="tx1">
                    <a:lumMod val="50000"/>
                  </a:schemeClr>
                </a:solidFill>
              </a:rPr>
              <a:t>I - estimativa do impacto orçamentário-financeiro no exercício em que deva entrar em vigor e nos dois </a:t>
            </a:r>
            <a:r>
              <a:rPr lang="pt-BR" b="0" dirty="0" err="1">
                <a:solidFill>
                  <a:schemeClr val="tx1">
                    <a:lumMod val="50000"/>
                  </a:schemeClr>
                </a:solidFill>
              </a:rPr>
              <a:t>subseqüentes</a:t>
            </a:r>
            <a:r>
              <a:rPr lang="pt-BR" b="0" dirty="0" smtClean="0">
                <a:solidFill>
                  <a:schemeClr val="tx1">
                    <a:lumMod val="50000"/>
                  </a:schemeClr>
                </a:solidFill>
              </a:rPr>
              <a:t>;</a:t>
            </a:r>
          </a:p>
          <a:p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II - declaração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de adequação orçamentária e financeira com a LOA e compatibilidade com o PPA e LDO.</a:t>
            </a:r>
          </a:p>
          <a:p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Art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. 17 –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Exigências para a criação de despesas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</a:rPr>
              <a:t>de caráter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continuado;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9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457199" y="1160586"/>
            <a:ext cx="23282031" cy="106914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pt-BR" sz="6000" b="0" dirty="0"/>
              <a:t>Art. 9º Ficam suspensos, na forma do regulamento, os pagamentos dos refinanciamentos de dívidas dos Municípios com a Previdência Social com vencimento entre 1º de março e 31 de dezembro de 2020</a:t>
            </a:r>
            <a:r>
              <a:rPr lang="pt-BR" sz="6000" b="0" dirty="0" smtClean="0"/>
              <a:t>.</a:t>
            </a:r>
          </a:p>
          <a:p>
            <a:pPr algn="just"/>
            <a:endParaRPr lang="pt-BR" sz="6000" b="0" dirty="0"/>
          </a:p>
          <a:p>
            <a:pPr algn="just"/>
            <a:r>
              <a:rPr lang="pt-BR" sz="6000" b="0" dirty="0"/>
              <a:t>§ 1º (VETADO</a:t>
            </a:r>
            <a:r>
              <a:rPr lang="pt-BR" sz="6000" b="0" dirty="0" smtClean="0"/>
              <a:t>).</a:t>
            </a:r>
          </a:p>
          <a:p>
            <a:pPr algn="just"/>
            <a:endParaRPr lang="pt-BR" sz="6000" b="0" dirty="0"/>
          </a:p>
          <a:p>
            <a:pPr algn="just"/>
            <a:r>
              <a:rPr lang="pt-BR" sz="6000" b="0" dirty="0"/>
              <a:t>§ 2º A suspensão de que trata este artigo se estende ao recolhimento das contribuições previdenciárias patronais dos Municípios devidas aos respectivos regimes próprios, desde que autorizada por lei municipal específica</a:t>
            </a:r>
            <a:r>
              <a:rPr lang="pt-BR" sz="6000" b="0" dirty="0" smtClean="0"/>
              <a:t>.</a:t>
            </a:r>
            <a:endParaRPr lang="pt-BR" sz="6000" b="0" dirty="0"/>
          </a:p>
        </p:txBody>
      </p:sp>
    </p:spTree>
    <p:extLst>
      <p:ext uri="{BB962C8B-B14F-4D97-AF65-F5344CB8AC3E}">
        <p14:creationId xmlns:p14="http://schemas.microsoft.com/office/powerpoint/2010/main" val="3925194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4" y="2372961"/>
            <a:ext cx="20714678" cy="109561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endParaRPr lang="pt-BR" sz="8500" spc="-170" dirty="0" smtClean="0">
              <a:solidFill>
                <a:srgbClr val="C96E18"/>
              </a:solidFill>
            </a:endParaRPr>
          </a:p>
          <a:p>
            <a:pPr algn="ctr"/>
            <a:r>
              <a:rPr lang="pt-BR" sz="8500" spc="-170" dirty="0" smtClean="0">
                <a:solidFill>
                  <a:srgbClr val="C96E18"/>
                </a:solidFill>
              </a:rPr>
              <a:t>Obrigado</a:t>
            </a:r>
          </a:p>
          <a:p>
            <a:pPr algn="ctr"/>
            <a:endParaRPr lang="pt-BR" sz="8500" spc="-170" dirty="0">
              <a:solidFill>
                <a:srgbClr val="C96E18"/>
              </a:solidFill>
            </a:endParaRPr>
          </a:p>
          <a:p>
            <a:pPr algn="ctr"/>
            <a:endParaRPr lang="pt-BR" sz="8500" spc="-170" dirty="0">
              <a:solidFill>
                <a:srgbClr val="C96E18"/>
              </a:solidFill>
            </a:endParaRPr>
          </a:p>
          <a:p>
            <a:pPr algn="ctr"/>
            <a:endParaRPr lang="pt-BR" sz="8500" spc="-170" dirty="0" smtClean="0">
              <a:solidFill>
                <a:srgbClr val="C96E18"/>
              </a:solidFill>
            </a:endParaRPr>
          </a:p>
          <a:p>
            <a:pPr algn="ctr"/>
            <a:r>
              <a:rPr lang="pt-BR" sz="8500" spc="-170" dirty="0" smtClean="0">
                <a:solidFill>
                  <a:srgbClr val="C96E18"/>
                </a:solidFill>
              </a:rPr>
              <a:t>Jonatas Soares Araújo</a:t>
            </a:r>
          </a:p>
          <a:p>
            <a:pPr algn="ctr"/>
            <a:r>
              <a:rPr lang="pt-BR" sz="8500" spc="-170" dirty="0" smtClean="0">
                <a:solidFill>
                  <a:srgbClr val="C96E18"/>
                </a:solidFill>
              </a:rPr>
              <a:t>Comissão de Integração do SICAP - CIS</a:t>
            </a:r>
            <a:endParaRPr lang="pt-BR" sz="8500" spc="-170" dirty="0">
              <a:solidFill>
                <a:srgbClr val="C96E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52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Obrigado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Jonatas Soares </a:t>
            </a:r>
            <a:r>
              <a:rPr lang="pt-BR" dirty="0" err="1" smtClean="0"/>
              <a:t>Araujo</a:t>
            </a:r>
            <a:endParaRPr lang="pt-BR" dirty="0" smtClean="0"/>
          </a:p>
          <a:p>
            <a:r>
              <a:rPr lang="pt-BR" dirty="0" smtClean="0"/>
              <a:t>Comissão de Integração do SICAP - CIS</a:t>
            </a:r>
            <a:endParaRPr lang="pt-BR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Contexto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06500" y="2372961"/>
            <a:ext cx="21971000" cy="10032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Necessidade de aquisição de produtos que não foram planejados</a:t>
            </a:r>
          </a:p>
          <a:p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7" y="3376246"/>
            <a:ext cx="12615008" cy="84165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785" y="6158522"/>
            <a:ext cx="11336215" cy="75574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Contexto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06500" y="2372961"/>
            <a:ext cx="21971000" cy="838882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Redução da Arrecadação</a:t>
            </a:r>
          </a:p>
          <a:p>
            <a:endParaRPr lang="pt-BR" dirty="0" smtClean="0"/>
          </a:p>
          <a:p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" y="3552092"/>
            <a:ext cx="19443700" cy="101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80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Contexto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2372960"/>
            <a:ext cx="20011291" cy="11018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</p:pic>
      <p:sp>
        <p:nvSpPr>
          <p:cNvPr id="4" name="CaixaDeTexto 3"/>
          <p:cNvSpPr txBox="1"/>
          <p:nvPr/>
        </p:nvSpPr>
        <p:spPr>
          <a:xfrm>
            <a:off x="14806243" y="10807067"/>
            <a:ext cx="57325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0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Receitas Orçamentárias</a:t>
            </a:r>
            <a:endParaRPr kumimoji="0" lang="pt-BR" sz="60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28800" y="11442530"/>
            <a:ext cx="583809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6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Despesas Orçament</a:t>
            </a:r>
            <a:r>
              <a:rPr lang="pt-BR" sz="6000" b="1" dirty="0" smtClean="0">
                <a:solidFill>
                  <a:srgbClr val="FF0000"/>
                </a:solidFill>
              </a:rPr>
              <a:t>árias</a:t>
            </a:r>
            <a:endParaRPr kumimoji="0" lang="pt-BR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06500" y="2372961"/>
            <a:ext cx="20011291" cy="838882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</a:rPr>
              <a:t>Desequilíbrio das Contas Públicas</a:t>
            </a:r>
          </a:p>
          <a:p>
            <a:endParaRPr lang="pt-BR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536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Solução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1206500" y="2372962"/>
            <a:ext cx="21971000" cy="10736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Lei Complementar nº 173/2020</a:t>
            </a:r>
          </a:p>
          <a:p>
            <a:endParaRPr lang="pt-BR" dirty="0" smtClean="0"/>
          </a:p>
          <a:p>
            <a:endParaRPr lang="pt-BR" dirty="0" smtClean="0"/>
          </a:p>
          <a:p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728" y="5390524"/>
            <a:ext cx="10305561" cy="79386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1" y="5390524"/>
            <a:ext cx="12235228" cy="7938613"/>
          </a:xfrm>
          <a:prstGeom prst="rect">
            <a:avLst/>
          </a:prstGeom>
        </p:spPr>
      </p:pic>
      <p:sp>
        <p:nvSpPr>
          <p:cNvPr id="7" name="Subtítulo do Slide"/>
          <p:cNvSpPr txBox="1">
            <a:spLocks/>
          </p:cNvSpPr>
          <p:nvPr/>
        </p:nvSpPr>
        <p:spPr>
          <a:xfrm>
            <a:off x="12590585" y="3165231"/>
            <a:ext cx="11793415" cy="2111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fontScale="925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pt-BR" dirty="0" smtClean="0"/>
              <a:t>Suspenção </a:t>
            </a:r>
            <a:r>
              <a:rPr lang="pt-BR" dirty="0" smtClean="0"/>
              <a:t>de Pagamentos </a:t>
            </a:r>
            <a:r>
              <a:rPr lang="pt-BR" dirty="0" smtClean="0"/>
              <a:t>e </a:t>
            </a:r>
            <a:r>
              <a:rPr lang="pt-BR" dirty="0" smtClean="0"/>
              <a:t>alterações de </a:t>
            </a:r>
            <a:r>
              <a:rPr lang="pt-BR" dirty="0" smtClean="0"/>
              <a:t>algumas </a:t>
            </a:r>
            <a:r>
              <a:rPr lang="pt-BR" dirty="0" smtClean="0"/>
              <a:t>regras da LRF</a:t>
            </a:r>
            <a:endParaRPr lang="pt-BR" dirty="0" smtClean="0"/>
          </a:p>
          <a:p>
            <a:pPr hangingPunct="1"/>
            <a:endParaRPr lang="pt-BR" dirty="0" smtClean="0"/>
          </a:p>
          <a:p>
            <a:pPr hangingPunct="1"/>
            <a:endParaRPr lang="pt-BR" dirty="0" smtClean="0"/>
          </a:p>
          <a:p>
            <a:pPr hangingPunct="1"/>
            <a:endParaRPr lang="pt-BR" dirty="0"/>
          </a:p>
        </p:txBody>
      </p:sp>
      <p:sp>
        <p:nvSpPr>
          <p:cNvPr id="8" name="Subtítulo do Slide"/>
          <p:cNvSpPr txBox="1">
            <a:spLocks/>
          </p:cNvSpPr>
          <p:nvPr/>
        </p:nvSpPr>
        <p:spPr>
          <a:xfrm>
            <a:off x="844067" y="4223117"/>
            <a:ext cx="10761785" cy="1073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pt-BR" dirty="0" smtClean="0"/>
              <a:t>Auxílio Financeiro</a:t>
            </a:r>
          </a:p>
          <a:p>
            <a:pPr hangingPunct="1"/>
            <a:endParaRPr lang="pt-BR" dirty="0" smtClean="0"/>
          </a:p>
          <a:p>
            <a:pPr hangingPunct="1"/>
            <a:endParaRPr lang="pt-BR" dirty="0" smtClean="0"/>
          </a:p>
          <a:p>
            <a:pPr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195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Auxílio Financeiro (Art. 5º)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527537" y="2514449"/>
            <a:ext cx="10949357" cy="6981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Inciso I</a:t>
            </a:r>
          </a:p>
          <a:p>
            <a:r>
              <a:rPr lang="pt-BR" dirty="0"/>
              <a:t>10 bilhões</a:t>
            </a:r>
          </a:p>
          <a:p>
            <a:r>
              <a:rPr lang="pt-BR" dirty="0" smtClean="0"/>
              <a:t>SUS e/ou SUAS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Fonte de Recurso: 0104.00.777</a:t>
            </a:r>
          </a:p>
          <a:p>
            <a:r>
              <a:rPr lang="pt-BR" dirty="0" smtClean="0"/>
              <a:t>Nat. da </a:t>
            </a:r>
            <a:r>
              <a:rPr lang="pt-BR" dirty="0"/>
              <a:t>Receita 1.7.1.8.99.1.1.08</a:t>
            </a:r>
          </a:p>
          <a:p>
            <a:endParaRPr lang="pt-BR" dirty="0" smtClean="0"/>
          </a:p>
          <a:p>
            <a:endParaRPr dirty="0"/>
          </a:p>
        </p:txBody>
      </p:sp>
      <p:sp>
        <p:nvSpPr>
          <p:cNvPr id="4" name="Subtítulo do Slide"/>
          <p:cNvSpPr txBox="1">
            <a:spLocks/>
          </p:cNvSpPr>
          <p:nvPr/>
        </p:nvSpPr>
        <p:spPr>
          <a:xfrm>
            <a:off x="11897948" y="2514449"/>
            <a:ext cx="11700606" cy="7180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dirty="0" smtClean="0"/>
              <a:t>Inciso II</a:t>
            </a:r>
          </a:p>
          <a:p>
            <a:pPr hangingPunct="1"/>
            <a:r>
              <a:rPr lang="pt-BR" dirty="0"/>
              <a:t>50 bilhões</a:t>
            </a:r>
          </a:p>
          <a:p>
            <a:pPr hangingPunct="1"/>
            <a:r>
              <a:rPr lang="pt-BR" dirty="0" smtClean="0"/>
              <a:t>Recursos Livres</a:t>
            </a:r>
          </a:p>
          <a:p>
            <a:pPr hangingPunct="1"/>
            <a:endParaRPr lang="pt-BR" dirty="0"/>
          </a:p>
          <a:p>
            <a:pPr hangingPunct="1"/>
            <a:endParaRPr lang="pt-BR" dirty="0" smtClean="0"/>
          </a:p>
          <a:p>
            <a:pPr hangingPunct="1"/>
            <a:r>
              <a:rPr lang="pt-BR" dirty="0"/>
              <a:t>Fonte de Recurso: 0010.00.777</a:t>
            </a:r>
          </a:p>
          <a:p>
            <a:pPr hangingPunct="1"/>
            <a:r>
              <a:rPr lang="pt-BR" dirty="0" smtClean="0"/>
              <a:t>Nat. da </a:t>
            </a:r>
            <a:r>
              <a:rPr lang="pt-BR" dirty="0"/>
              <a:t>Receita 1.7.1.8.99.1.1.09</a:t>
            </a:r>
          </a:p>
          <a:p>
            <a:pPr hangingPunct="1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080" t="39030" r="24794" b="48659"/>
          <a:stretch/>
        </p:blipFill>
        <p:spPr>
          <a:xfrm>
            <a:off x="4870938" y="9570926"/>
            <a:ext cx="12696092" cy="3745673"/>
          </a:xfrm>
          <a:prstGeom prst="rect">
            <a:avLst/>
          </a:prstGeom>
        </p:spPr>
      </p:pic>
      <p:sp>
        <p:nvSpPr>
          <p:cNvPr id="7" name="Subtítulo do Slide"/>
          <p:cNvSpPr txBox="1">
            <a:spLocks/>
          </p:cNvSpPr>
          <p:nvPr/>
        </p:nvSpPr>
        <p:spPr>
          <a:xfrm>
            <a:off x="580290" y="5506282"/>
            <a:ext cx="21793201" cy="886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pt-BR" dirty="0" smtClean="0">
                <a:solidFill>
                  <a:srgbClr val="0070C0"/>
                </a:solidFill>
              </a:rPr>
              <a:t>Orientações de Contabilização Portaria nº 331/2020</a:t>
            </a:r>
          </a:p>
          <a:p>
            <a:pPr algn="ctr" hangingPunct="1"/>
            <a:endParaRPr lang="pt-BR" dirty="0" smtClean="0">
              <a:solidFill>
                <a:srgbClr val="0070C0"/>
              </a:solidFill>
            </a:endParaRPr>
          </a:p>
          <a:p>
            <a:pPr algn="ctr" hangingPunct="1"/>
            <a:endParaRPr lang="pt-BR" dirty="0" smtClean="0">
              <a:solidFill>
                <a:srgbClr val="0070C0"/>
              </a:solidFill>
            </a:endParaRPr>
          </a:p>
          <a:p>
            <a:pPr algn="ctr" hangingPunct="1"/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3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Auxílio Financeiro (Art. 5º)</a:t>
            </a:r>
            <a:endParaRPr dirty="0"/>
          </a:p>
        </p:txBody>
      </p:sp>
      <p:sp>
        <p:nvSpPr>
          <p:cNvPr id="4" name="Subtítulo do Slide"/>
          <p:cNvSpPr txBox="1">
            <a:spLocks/>
          </p:cNvSpPr>
          <p:nvPr/>
        </p:nvSpPr>
        <p:spPr>
          <a:xfrm>
            <a:off x="12520242" y="3042137"/>
            <a:ext cx="11113480" cy="768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z="6500" dirty="0" smtClean="0">
                <a:solidFill>
                  <a:srgbClr val="0070C0"/>
                </a:solidFill>
              </a:rPr>
              <a:t>Entra na Base de Cálculo</a:t>
            </a:r>
          </a:p>
          <a:p>
            <a:pPr hangingPunct="1"/>
            <a:endParaRPr lang="pt-BR" sz="6500" dirty="0">
              <a:solidFill>
                <a:srgbClr val="0070C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pt-BR" sz="6500" dirty="0" smtClean="0">
                <a:solidFill>
                  <a:srgbClr val="0070C0"/>
                </a:solidFill>
              </a:rPr>
              <a:t>Receita Corrente Líquida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pt-BR" sz="6500" dirty="0">
              <a:solidFill>
                <a:srgbClr val="0070C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pt-BR" sz="6500" dirty="0" smtClean="0">
                <a:solidFill>
                  <a:srgbClr val="0070C0"/>
                </a:solidFill>
              </a:rPr>
              <a:t>PIS/PASEP</a:t>
            </a:r>
          </a:p>
          <a:p>
            <a:pPr hangingPunct="1"/>
            <a:endParaRPr lang="pt-BR" dirty="0"/>
          </a:p>
        </p:txBody>
      </p:sp>
      <p:sp>
        <p:nvSpPr>
          <p:cNvPr id="5" name="Subtítulo do Slide"/>
          <p:cNvSpPr txBox="1">
            <a:spLocks/>
          </p:cNvSpPr>
          <p:nvPr/>
        </p:nvSpPr>
        <p:spPr>
          <a:xfrm>
            <a:off x="785445" y="3042137"/>
            <a:ext cx="10785232" cy="979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pt-BR" sz="6000" dirty="0" smtClean="0">
                <a:solidFill>
                  <a:srgbClr val="FF0000"/>
                </a:solidFill>
              </a:rPr>
              <a:t>Não entra na base de Cálculo</a:t>
            </a:r>
          </a:p>
          <a:p>
            <a:pPr hangingPunct="1"/>
            <a:endParaRPr lang="pt-BR" sz="6000" dirty="0" smtClean="0">
              <a:solidFill>
                <a:srgbClr val="FF000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pt-BR" sz="6000" dirty="0" smtClean="0">
                <a:solidFill>
                  <a:srgbClr val="FF0000"/>
                </a:solidFill>
              </a:rPr>
              <a:t>Da Saúde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pt-BR" sz="6000" dirty="0">
              <a:solidFill>
                <a:srgbClr val="FF000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pt-BR" sz="6000" dirty="0" smtClean="0">
                <a:solidFill>
                  <a:srgbClr val="FF0000"/>
                </a:solidFill>
              </a:rPr>
              <a:t>Educação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pt-BR" sz="6000" dirty="0">
              <a:solidFill>
                <a:srgbClr val="FF0000"/>
              </a:solidFill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pt-BR" sz="6000" dirty="0" smtClean="0">
                <a:solidFill>
                  <a:srgbClr val="FF0000"/>
                </a:solidFill>
              </a:rPr>
              <a:t>Duodécimo</a:t>
            </a:r>
          </a:p>
          <a:p>
            <a:pPr hangingPunct="1"/>
            <a:r>
              <a:rPr lang="pt-BR" dirty="0" smtClean="0"/>
              <a:t> </a:t>
            </a:r>
          </a:p>
          <a:p>
            <a:pPr hangingPunct="1"/>
            <a:endParaRPr lang="pt-BR" dirty="0" smtClean="0"/>
          </a:p>
          <a:p>
            <a:pPr hangingPunct="1"/>
            <a:endParaRPr lang="pt-BR" dirty="0" smtClean="0"/>
          </a:p>
          <a:p>
            <a:pPr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263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 smtClean="0"/>
              <a:t>Alterações na LRF (Art. 65)</a:t>
            </a:r>
            <a:endParaRPr dirty="0"/>
          </a:p>
        </p:txBody>
      </p:sp>
      <p:sp>
        <p:nvSpPr>
          <p:cNvPr id="95" name="Subtítulo do Slide"/>
          <p:cNvSpPr txBox="1">
            <a:spLocks noGrp="1"/>
          </p:cNvSpPr>
          <p:nvPr>
            <p:ph type="body" idx="21"/>
          </p:nvPr>
        </p:nvSpPr>
        <p:spPr>
          <a:xfrm>
            <a:off x="738553" y="2372961"/>
            <a:ext cx="23071015" cy="109561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b="0" dirty="0">
                <a:hlinkClick r:id="rId2"/>
              </a:rPr>
              <a:t>§ 1º</a:t>
            </a:r>
            <a:r>
              <a:rPr lang="pt-BR" b="0" dirty="0"/>
              <a:t> Na ocorrência de calamidade pública reconhecida pelo Congresso </a:t>
            </a:r>
            <a:r>
              <a:rPr lang="pt-BR" b="0" dirty="0" smtClean="0"/>
              <a:t>Nacional, (...)</a:t>
            </a:r>
          </a:p>
          <a:p>
            <a:endParaRPr lang="pt-BR" b="0" dirty="0" smtClean="0"/>
          </a:p>
          <a:p>
            <a:pPr algn="just"/>
            <a:r>
              <a:rPr lang="pt-BR" b="0" dirty="0"/>
              <a:t>II - serão dispensados os limites e afastadas as vedações e sanções previstas e decorrentes dos </a:t>
            </a:r>
            <a:r>
              <a:rPr lang="pt-BR" dirty="0" err="1"/>
              <a:t>arts</a:t>
            </a:r>
            <a:r>
              <a:rPr lang="pt-BR" dirty="0"/>
              <a:t>. 35, 37 e 42</a:t>
            </a:r>
            <a:r>
              <a:rPr lang="pt-BR" b="0" dirty="0"/>
              <a:t>, bem como será dispensado o cumprimento do disposto no </a:t>
            </a:r>
            <a:r>
              <a:rPr lang="pt-BR" dirty="0"/>
              <a:t>parágrafo único do art. 8º</a:t>
            </a:r>
            <a:r>
              <a:rPr lang="pt-BR" b="0" dirty="0"/>
              <a:t> desta Lei Complementar, </a:t>
            </a:r>
            <a:r>
              <a:rPr lang="pt-BR" dirty="0"/>
              <a:t>desde que os recursos arrecadados sejam destinados ao combate à </a:t>
            </a:r>
            <a:r>
              <a:rPr lang="pt-BR" dirty="0" smtClean="0"/>
              <a:t>calamidade </a:t>
            </a:r>
            <a:r>
              <a:rPr lang="pt-BR" dirty="0"/>
              <a:t>pública</a:t>
            </a:r>
            <a:r>
              <a:rPr lang="pt-BR" b="0" dirty="0" smtClean="0"/>
              <a:t>;</a:t>
            </a:r>
          </a:p>
          <a:p>
            <a:pPr algn="just"/>
            <a:endParaRPr lang="pt-BR" b="0" dirty="0" smtClean="0"/>
          </a:p>
          <a:p>
            <a:pPr algn="just"/>
            <a:r>
              <a:rPr lang="pt-BR" b="0" dirty="0" smtClean="0">
                <a:solidFill>
                  <a:srgbClr val="0070C0"/>
                </a:solidFill>
              </a:rPr>
              <a:t>Art. 35 – Veda a realização de operação de crédito entre os Entes da Federação.</a:t>
            </a:r>
          </a:p>
        </p:txBody>
      </p:sp>
    </p:spTree>
    <p:extLst>
      <p:ext uri="{BB962C8B-B14F-4D97-AF65-F5344CB8AC3E}">
        <p14:creationId xmlns:p14="http://schemas.microsoft.com/office/powerpoint/2010/main" val="3879926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439</Words>
  <Application>Microsoft Office PowerPoint</Application>
  <PresentationFormat>Personalizar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Helvetica Neue</vt:lpstr>
      <vt:lpstr>Helvetica Neue Medium</vt:lpstr>
      <vt:lpstr>21_BasicWhite</vt:lpstr>
      <vt:lpstr>LC 173/20: Implicações na Gestão Fiscal</vt:lpstr>
      <vt:lpstr>Apresentação do PowerPoint</vt:lpstr>
      <vt:lpstr>Contexto</vt:lpstr>
      <vt:lpstr>Contexto</vt:lpstr>
      <vt:lpstr>Contexto</vt:lpstr>
      <vt:lpstr>Solução</vt:lpstr>
      <vt:lpstr>Auxílio Financeiro (Art. 5º)</vt:lpstr>
      <vt:lpstr>Auxílio Financeiro (Art. 5º)</vt:lpstr>
      <vt:lpstr>Alterações na LRF (Art. 65)</vt:lpstr>
      <vt:lpstr>Alterações na LRF (Art. 65)</vt:lpstr>
      <vt:lpstr>Alterações na LRF (Art. 65)</vt:lpstr>
      <vt:lpstr>Alterações na LRF (Art. 65)</vt:lpstr>
      <vt:lpstr>Alterações na LRF (Art. 65)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173/20: Implicações na Gestão Fiscal</dc:title>
  <dc:creator>User</dc:creator>
  <cp:lastModifiedBy>JONATAS SOARES ARAUJO</cp:lastModifiedBy>
  <cp:revision>27</cp:revision>
  <dcterms:modified xsi:type="dcterms:W3CDTF">2020-09-02T19:23:59Z</dcterms:modified>
</cp:coreProperties>
</file>