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G-Agenda-2020-Slide-1.png" descr="BG-Agenda-2020-Slid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Autor(a) e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687375" y="7067729"/>
            <a:ext cx="11009250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Autor(a) e Data</a:t>
            </a:r>
          </a:p>
        </p:txBody>
      </p:sp>
      <p:sp>
        <p:nvSpPr>
          <p:cNvPr id="13" name="Título da Apresentação"/>
          <p:cNvSpPr txBox="1">
            <a:spLocks noGrp="1"/>
          </p:cNvSpPr>
          <p:nvPr>
            <p:ph type="title" hasCustomPrompt="1"/>
          </p:nvPr>
        </p:nvSpPr>
        <p:spPr>
          <a:xfrm>
            <a:off x="1504452" y="1404342"/>
            <a:ext cx="21375096" cy="3904457"/>
          </a:xfrm>
          <a:prstGeom prst="rect">
            <a:avLst/>
          </a:prstGeom>
        </p:spPr>
        <p:txBody>
          <a:bodyPr anchor="b"/>
          <a:lstStyle>
            <a:lvl1pPr algn="ctr">
              <a:defRPr sz="11600" spc="-232"/>
            </a:lvl1pPr>
          </a:lstStyle>
          <a:p>
            <a:r>
              <a:t>Título da Apresentação</a:t>
            </a:r>
          </a:p>
        </p:txBody>
      </p:sp>
      <p:sp>
        <p:nvSpPr>
          <p:cNvPr id="1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Foto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2247033" y="2558586"/>
            <a:ext cx="9779001" cy="2201325"/>
          </a:xfrm>
          <a:prstGeom prst="rect">
            <a:avLst/>
          </a:prstGeom>
        </p:spPr>
        <p:txBody>
          <a:bodyPr anchor="b"/>
          <a:lstStyle/>
          <a:p>
            <a:r>
              <a:t>Título do Slide</a:t>
            </a:r>
          </a:p>
        </p:txBody>
      </p:sp>
      <p:sp>
        <p:nvSpPr>
          <p:cNvPr id="22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247033" y="5316443"/>
            <a:ext cx="9779001" cy="445852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Subtítulo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3" name="picture.png" descr="pictur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5399" y="1968499"/>
            <a:ext cx="9779001" cy="9779001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do Slid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do Slide</a:t>
            </a:r>
          </a:p>
        </p:txBody>
      </p:sp>
      <p:sp>
        <p:nvSpPr>
          <p:cNvPr id="32" name="Subtítulo do Slid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do Slide</a:t>
            </a:r>
          </a:p>
        </p:txBody>
      </p:sp>
      <p:sp>
        <p:nvSpPr>
          <p:cNvPr id="33" name="Nível de Corpo Um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Nível de Corpo Um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ubtítulo do Slid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619566" y="2372962"/>
            <a:ext cx="9779001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do Slide</a:t>
            </a:r>
          </a:p>
        </p:txBody>
      </p:sp>
      <p:sp>
        <p:nvSpPr>
          <p:cNvPr id="50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619566" y="4248504"/>
            <a:ext cx="9779001" cy="8256630"/>
          </a:xfrm>
          <a:prstGeom prst="rect">
            <a:avLst/>
          </a:prstGeom>
        </p:spPr>
        <p:txBody>
          <a:bodyPr/>
          <a:lstStyle/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1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2619566" y="1079500"/>
            <a:ext cx="9779001" cy="1435100"/>
          </a:xfrm>
          <a:prstGeom prst="rect">
            <a:avLst/>
          </a:prstGeom>
        </p:spPr>
        <p:txBody>
          <a:bodyPr/>
          <a:lstStyle/>
          <a:p>
            <a:r>
              <a:t>Título do Slide</a:t>
            </a:r>
          </a:p>
        </p:txBody>
      </p:sp>
      <p:pic>
        <p:nvPicPr>
          <p:cNvPr id="52" name="picture.png" descr="pictur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7232" y="1968500"/>
            <a:ext cx="9779001" cy="9779000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ítulo da Seção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Título da Seção</a:t>
            </a:r>
          </a:p>
        </p:txBody>
      </p:sp>
      <p:sp>
        <p:nvSpPr>
          <p:cNvPr id="61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Título do Slide</a:t>
            </a:r>
          </a:p>
        </p:txBody>
      </p:sp>
      <p:sp>
        <p:nvSpPr>
          <p:cNvPr id="69" name="Subtítulo do Slid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do Slide</a:t>
            </a:r>
          </a:p>
        </p:txBody>
      </p:sp>
      <p:sp>
        <p:nvSpPr>
          <p:cNvPr id="7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ítulo da Agend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Título da Agenda</a:t>
            </a:r>
          </a:p>
        </p:txBody>
      </p:sp>
      <p:sp>
        <p:nvSpPr>
          <p:cNvPr id="78" name="Subtítulo de Agen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Agenda</a:t>
            </a:r>
          </a:p>
        </p:txBody>
      </p:sp>
      <p:sp>
        <p:nvSpPr>
          <p:cNvPr id="79" name="Nível de Corpo Um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Tópicos da Agenda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Título do Slide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96E18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96E18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96E18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96E18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96E18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96E18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96E18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96E18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96E18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Autor(a) e Data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pt-BR" dirty="0" smtClean="0"/>
              <a:t>Carolina Vieira – Auditora de Controle Externo</a:t>
            </a:r>
            <a:endParaRPr dirty="0"/>
          </a:p>
        </p:txBody>
      </p:sp>
      <p:sp>
        <p:nvSpPr>
          <p:cNvPr id="90" name="Título da Apresentação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t-BR" b="0" dirty="0"/>
              <a:t/>
            </a:r>
            <a:br>
              <a:rPr lang="pt-BR" b="0" dirty="0"/>
            </a:br>
            <a:r>
              <a:rPr lang="pt-BR" b="0" dirty="0"/>
              <a:t> Transição de Governo</a:t>
            </a:r>
            <a:br>
              <a:rPr lang="pt-BR" b="0" dirty="0"/>
            </a:br>
            <a:r>
              <a:rPr lang="pt-BR" sz="6700" b="0" dirty="0"/>
              <a:t>Boas práticas de Gestão para “passar o bastão” com segurança</a:t>
            </a:r>
            <a:r>
              <a:rPr lang="pt-BR" b="0" dirty="0"/>
              <a:t>.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Transição de Governo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1206500" y="2514600"/>
            <a:ext cx="21971000" cy="9989916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59" y="2514600"/>
            <a:ext cx="22207682" cy="725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0723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ítulo da Seçã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 smtClean="0"/>
              <a:t>Eleições e Transição </a:t>
            </a:r>
            <a:r>
              <a:rPr lang="pt-BR" dirty="0"/>
              <a:t>de Governo</a:t>
            </a:r>
            <a:br>
              <a:rPr lang="pt-BR" dirty="0"/>
            </a:b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247033" y="2438400"/>
            <a:ext cx="11305694" cy="2321511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Qual norma </a:t>
            </a:r>
            <a:r>
              <a:rPr lang="pt-BR" dirty="0" smtClean="0"/>
              <a:t>seguir para </a:t>
            </a:r>
            <a:r>
              <a:rPr lang="pt-BR" dirty="0"/>
              <a:t>“passar o bastão</a:t>
            </a:r>
            <a:r>
              <a:rPr lang="pt-BR" dirty="0" smtClean="0"/>
              <a:t>”    </a:t>
            </a:r>
            <a:r>
              <a:rPr lang="pt-BR" dirty="0"/>
              <a:t>com segurança?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"/>
          </p:nvPr>
        </p:nvSpPr>
        <p:spPr>
          <a:xfrm>
            <a:off x="12247033" y="4759911"/>
            <a:ext cx="10696094" cy="6988744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ial" panose="020B0604020202020204" pitchFamily="34" charset="0"/>
              </a:rPr>
              <a:t>•</a:t>
            </a:r>
            <a:r>
              <a:rPr lang="pt-BR" dirty="0" smtClean="0">
                <a:latin typeface="Calibri" panose="020F0502020204030204" pitchFamily="34" charset="0"/>
              </a:rPr>
              <a:t>Autonomia </a:t>
            </a:r>
            <a:r>
              <a:rPr lang="pt-BR" dirty="0">
                <a:latin typeface="Calibri" panose="020F0502020204030204" pitchFamily="34" charset="0"/>
              </a:rPr>
              <a:t>dos Municípios </a:t>
            </a:r>
          </a:p>
          <a:p>
            <a:r>
              <a:rPr lang="pt-BR" dirty="0">
                <a:latin typeface="Arial" panose="020B0604020202020204" pitchFamily="34" charset="0"/>
              </a:rPr>
              <a:t>•</a:t>
            </a:r>
            <a:r>
              <a:rPr lang="pt-BR" dirty="0">
                <a:latin typeface="Calibri" panose="020F0502020204030204" pitchFamily="34" charset="0"/>
              </a:rPr>
              <a:t>(Art. 18 da Constituição Federal)</a:t>
            </a:r>
          </a:p>
          <a:p>
            <a:r>
              <a:rPr lang="pt-BR" dirty="0">
                <a:latin typeface="Arial" panose="020B0604020202020204" pitchFamily="34" charset="0"/>
              </a:rPr>
              <a:t>•</a:t>
            </a:r>
            <a:r>
              <a:rPr lang="pt-BR" dirty="0">
                <a:latin typeface="Calibri" panose="020F0502020204030204" pitchFamily="34" charset="0"/>
              </a:rPr>
              <a:t>Lei orgânica;</a:t>
            </a:r>
          </a:p>
          <a:p>
            <a:r>
              <a:rPr lang="pt-BR" dirty="0">
                <a:latin typeface="Arial" panose="020B0604020202020204" pitchFamily="34" charset="0"/>
              </a:rPr>
              <a:t>•</a:t>
            </a:r>
            <a:r>
              <a:rPr lang="pt-BR" dirty="0">
                <a:latin typeface="Calibri" panose="020F0502020204030204" pitchFamily="34" charset="0"/>
              </a:rPr>
              <a:t>Normas municipais de transição de Governo;</a:t>
            </a:r>
          </a:p>
          <a:p>
            <a:r>
              <a:rPr lang="pt-BR" dirty="0">
                <a:latin typeface="Arial" panose="020B0604020202020204" pitchFamily="34" charset="0"/>
              </a:rPr>
              <a:t>•</a:t>
            </a:r>
            <a:r>
              <a:rPr lang="pt-BR" dirty="0">
                <a:latin typeface="Calibri" panose="020F0502020204030204" pitchFamily="34" charset="0"/>
              </a:rPr>
              <a:t>Regulamentação por Decreto (sem criar despesas). 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34" y="1828800"/>
            <a:ext cx="11135870" cy="958734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21"/>
          </p:nvPr>
        </p:nvSpPr>
        <p:spPr>
          <a:xfrm>
            <a:off x="12619566" y="2770909"/>
            <a:ext cx="9187489" cy="2105891"/>
          </a:xfrm>
        </p:spPr>
        <p:txBody>
          <a:bodyPr>
            <a:normAutofit/>
          </a:bodyPr>
          <a:lstStyle/>
          <a:p>
            <a:endParaRPr lang="pt-BR" sz="3800" dirty="0" smtClean="0"/>
          </a:p>
          <a:p>
            <a:r>
              <a:rPr lang="pt-BR" sz="3800" dirty="0" smtClean="0"/>
              <a:t>2º </a:t>
            </a:r>
            <a:r>
              <a:rPr lang="pt-BR" sz="3800" dirty="0"/>
              <a:t>Passo –Atividades da equipe de trabalho.</a:t>
            </a:r>
          </a:p>
          <a:p>
            <a:endParaRPr lang="pt-BR" dirty="0"/>
          </a:p>
        </p:txBody>
      </p:sp>
      <p:sp>
        <p:nvSpPr>
          <p:cNvPr id="98" name="Subtítulo de Agenda"/>
          <p:cNvSpPr txBox="1">
            <a:spLocks noGrp="1"/>
          </p:cNvSpPr>
          <p:nvPr>
            <p:ph type="body" sz="half" idx="1"/>
          </p:nvPr>
        </p:nvSpPr>
        <p:spPr>
          <a:xfrm>
            <a:off x="12619566" y="5133109"/>
            <a:ext cx="8134542" cy="6504709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b="1" dirty="0" smtClean="0"/>
              <a:t>Importante</a:t>
            </a:r>
            <a:r>
              <a:rPr lang="pt-BR" b="1" dirty="0"/>
              <a:t>! </a:t>
            </a:r>
          </a:p>
          <a:p>
            <a:pPr marL="0" indent="0">
              <a:buNone/>
            </a:pPr>
            <a:r>
              <a:rPr lang="pt-BR" dirty="0"/>
              <a:t>a) Levantamento de dados, não é auditoria;</a:t>
            </a:r>
          </a:p>
          <a:p>
            <a:pPr marL="0" indent="0">
              <a:buNone/>
            </a:pPr>
            <a:r>
              <a:rPr lang="pt-BR" dirty="0"/>
              <a:t>b) Disponibilização de dados e informações. (Organização de dados, segurança de dados e portais da transparência); </a:t>
            </a:r>
          </a:p>
          <a:p>
            <a:pPr marL="0" indent="0">
              <a:buNone/>
            </a:pPr>
            <a:r>
              <a:rPr lang="pt-BR" dirty="0"/>
              <a:t>c) Cooperação e apoio técnico para manutenção dos serviços públicos; </a:t>
            </a:r>
            <a:endParaRPr lang="pt-BR" b="0" dirty="0"/>
          </a:p>
          <a:p>
            <a:endParaRPr dirty="0"/>
          </a:p>
        </p:txBody>
      </p:sp>
      <p:sp>
        <p:nvSpPr>
          <p:cNvPr id="97" name="Título da Agend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t-BR" b="0" dirty="0"/>
              <a:t>Procedimentos para transição de governo</a:t>
            </a:r>
            <a:endParaRPr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942" y="2201979"/>
            <a:ext cx="9813589" cy="921416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ítulo do Slid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t-BR" b="0" dirty="0"/>
              <a:t>Como cumprir o dever de transparência?</a:t>
            </a:r>
            <a:endParaRPr dirty="0"/>
          </a:p>
        </p:txBody>
      </p:sp>
      <p:sp>
        <p:nvSpPr>
          <p:cNvPr id="102" name="Subtítulo do Slide"/>
          <p:cNvSpPr txBox="1">
            <a:spLocks noGrp="1"/>
          </p:cNvSpPr>
          <p:nvPr>
            <p:ph type="body" sz="quarter" idx="1"/>
          </p:nvPr>
        </p:nvSpPr>
        <p:spPr>
          <a:xfrm>
            <a:off x="11249891" y="4759912"/>
            <a:ext cx="12552218" cy="593579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endParaRPr lang="pt-BR" b="0" dirty="0"/>
          </a:p>
          <a:p>
            <a:r>
              <a:rPr lang="pt-BR" b="0" dirty="0" smtClean="0"/>
              <a:t>“</a:t>
            </a:r>
            <a:r>
              <a:rPr lang="pt-BR" b="0" dirty="0"/>
              <a:t>A Transição de Governo cria a obrigatoriedade para o Gestor Público que está deixando o cargo prestar ao novo Gestor todas as informações e documentos relativos aos programas e aos projetos do governo, incluindo os convênios, contratos de repasse e instrumentos correlatos e prestações de contas, de modo a não prejudicar ou retardar as ações e serviços públicos”. (</a:t>
            </a:r>
            <a:r>
              <a:rPr lang="pt-BR" sz="3300" b="0" dirty="0"/>
              <a:t>Transição de Governo, p. 7).  </a:t>
            </a:r>
          </a:p>
          <a:p>
            <a:endParaRPr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814" y="2302367"/>
            <a:ext cx="9673171" cy="916919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12619566" y="2937163"/>
            <a:ext cx="9779001" cy="1052945"/>
          </a:xfrm>
        </p:spPr>
        <p:txBody>
          <a:bodyPr>
            <a:normAutofit fontScale="70000" lnSpcReduction="20000"/>
          </a:bodyPr>
          <a:lstStyle/>
          <a:p>
            <a:endParaRPr lang="pt-BR" dirty="0"/>
          </a:p>
          <a:p>
            <a:r>
              <a:rPr lang="pt-BR" dirty="0"/>
              <a:t>3º Passo –Emissão de Relatório.</a:t>
            </a:r>
          </a:p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Relatório </a:t>
            </a:r>
            <a:r>
              <a:rPr lang="pt-BR" b="1" dirty="0"/>
              <a:t>conclusivo:</a:t>
            </a:r>
          </a:p>
          <a:p>
            <a:pPr marL="0" indent="0">
              <a:buNone/>
            </a:pPr>
            <a:r>
              <a:rPr lang="pt-BR" dirty="0"/>
              <a:t>a)Documentos recebidos;</a:t>
            </a:r>
          </a:p>
          <a:p>
            <a:pPr marL="0" indent="0">
              <a:buNone/>
            </a:pPr>
            <a:r>
              <a:rPr lang="pt-BR" dirty="0"/>
              <a:t>b)Conclusões objetivas retiradas da documentação.</a:t>
            </a:r>
          </a:p>
          <a:p>
            <a:pPr marL="0" indent="0">
              <a:buNone/>
            </a:pPr>
            <a:r>
              <a:rPr lang="pt-BR" dirty="0" smtClean="0"/>
              <a:t>c</a:t>
            </a:r>
            <a:r>
              <a:rPr lang="pt-BR" dirty="0"/>
              <a:t>) IN 02/2016.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0" dirty="0"/>
              <a:t>Procedimentos para transição de governo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707" y="2197655"/>
            <a:ext cx="10039983" cy="935703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12619566" y="2964872"/>
            <a:ext cx="10129598" cy="1283632"/>
          </a:xfrm>
        </p:spPr>
        <p:txBody>
          <a:bodyPr>
            <a:normAutofit fontScale="850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Falhas </a:t>
            </a:r>
            <a:r>
              <a:rPr lang="pt-BR" dirty="0"/>
              <a:t>na transição de mandato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endParaRPr lang="pt-BR" sz="1400" dirty="0" smtClean="0"/>
          </a:p>
          <a:p>
            <a:pPr marL="0" indent="0">
              <a:buNone/>
            </a:pPr>
            <a:r>
              <a:rPr lang="pt-BR" dirty="0" smtClean="0"/>
              <a:t>a) Responsabilização </a:t>
            </a:r>
            <a:r>
              <a:rPr lang="pt-BR" dirty="0"/>
              <a:t>do gestor antigo;</a:t>
            </a:r>
          </a:p>
          <a:p>
            <a:pPr marL="0" indent="0">
              <a:buNone/>
            </a:pPr>
            <a:r>
              <a:rPr lang="pt-BR" dirty="0"/>
              <a:t>b)Processo judicial;</a:t>
            </a:r>
          </a:p>
          <a:p>
            <a:pPr marL="0" indent="0">
              <a:buNone/>
            </a:pPr>
            <a:r>
              <a:rPr lang="pt-BR" dirty="0"/>
              <a:t>c)Sanções junto ao Tribunal de Contas;</a:t>
            </a:r>
          </a:p>
          <a:p>
            <a:pPr marL="0" indent="0">
              <a:buNone/>
            </a:pPr>
            <a:r>
              <a:rPr lang="pt-BR" dirty="0"/>
              <a:t>d)Procedimento de Denúncia junto ao TCE.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0" dirty="0"/>
              <a:t>Procedimentos para transição de governo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867" y="2309187"/>
            <a:ext cx="9779632" cy="91346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ubtítulo do Slide"/>
          <p:cNvSpPr txBox="1">
            <a:spLocks noGrp="1"/>
          </p:cNvSpPr>
          <p:nvPr>
            <p:ph type="body" idx="21"/>
          </p:nvPr>
        </p:nvSpPr>
        <p:spPr>
          <a:xfrm>
            <a:off x="12619566" y="3131126"/>
            <a:ext cx="9779001" cy="77585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 lang="pt-BR" sz="14400" dirty="0"/>
          </a:p>
          <a:p>
            <a:r>
              <a:rPr lang="pt-BR" sz="14400" dirty="0"/>
              <a:t>•</a:t>
            </a:r>
            <a:r>
              <a:rPr lang="pt-BR" sz="17600" dirty="0"/>
              <a:t>4º Passo–O novo Gestor.</a:t>
            </a:r>
          </a:p>
          <a:p>
            <a:endParaRPr dirty="0"/>
          </a:p>
        </p:txBody>
      </p:sp>
      <p:sp>
        <p:nvSpPr>
          <p:cNvPr id="111" name="Texto com marcadores do slide"/>
          <p:cNvSpPr txBox="1">
            <a:spLocks noGrp="1"/>
          </p:cNvSpPr>
          <p:nvPr>
            <p:ph type="body" sz="half" idx="1"/>
          </p:nvPr>
        </p:nvSpPr>
        <p:spPr>
          <a:xfrm>
            <a:off x="12619566" y="4523506"/>
            <a:ext cx="8383925" cy="798162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smtClean="0"/>
              <a:t>a)Equipe </a:t>
            </a:r>
            <a:r>
              <a:rPr lang="pt-BR" dirty="0"/>
              <a:t>técnica;</a:t>
            </a:r>
          </a:p>
          <a:p>
            <a:pPr marL="0" indent="0">
              <a:buNone/>
            </a:pPr>
            <a:r>
              <a:rPr lang="pt-BR" dirty="0"/>
              <a:t>b)Levantamento de dados e análise administrativa (legislação, normas orçamentárias, licitações e contratos, despesas e pessoal);</a:t>
            </a:r>
          </a:p>
          <a:p>
            <a:pPr marL="0" indent="0">
              <a:buNone/>
            </a:pPr>
            <a:r>
              <a:rPr lang="pt-BR" dirty="0"/>
              <a:t>c)Planejamento de governo e políticas públicas;</a:t>
            </a:r>
          </a:p>
          <a:p>
            <a:pPr marL="0" indent="0">
              <a:buNone/>
            </a:pPr>
            <a:r>
              <a:rPr lang="pt-BR" dirty="0"/>
              <a:t>d)Gestão Fiscal e Contábil (receitas, despesas e prestação de contas). </a:t>
            </a:r>
          </a:p>
          <a:p>
            <a:endParaRPr dirty="0"/>
          </a:p>
        </p:txBody>
      </p:sp>
      <p:sp>
        <p:nvSpPr>
          <p:cNvPr id="112" name="Título do Slid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t-BR" b="0" dirty="0"/>
              <a:t>Procedimentos para transição de governo</a:t>
            </a:r>
            <a:endParaRPr b="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019" y="2160732"/>
            <a:ext cx="9843667" cy="931083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1206500" y="3519054"/>
            <a:ext cx="21764336" cy="81741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PRIORIDADES</a:t>
            </a:r>
            <a:r>
              <a:rPr lang="pt-BR" dirty="0" smtClean="0"/>
              <a:t>:</a:t>
            </a:r>
          </a:p>
          <a:p>
            <a:r>
              <a:rPr lang="pt-BR" dirty="0" smtClean="0"/>
              <a:t>Como </a:t>
            </a:r>
            <a:r>
              <a:rPr lang="pt-BR" dirty="0"/>
              <a:t>definir?</a:t>
            </a:r>
          </a:p>
          <a:p>
            <a:r>
              <a:rPr lang="pt-BR" dirty="0"/>
              <a:t>Como resolver</a:t>
            </a:r>
            <a:r>
              <a:rPr lang="pt-BR" dirty="0" smtClean="0"/>
              <a:t>?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a)Combate </a:t>
            </a:r>
            <a:r>
              <a:rPr lang="pt-BR" dirty="0"/>
              <a:t>à pandemia: saúde, assistência social etc.</a:t>
            </a:r>
          </a:p>
          <a:p>
            <a:pPr marL="0" indent="0">
              <a:buNone/>
            </a:pPr>
            <a:r>
              <a:rPr lang="pt-BR" dirty="0"/>
              <a:t>b)Educação em tempos de pandemia.</a:t>
            </a:r>
          </a:p>
          <a:p>
            <a:pPr marL="0" indent="0">
              <a:buNone/>
            </a:pPr>
            <a:r>
              <a:rPr lang="pt-BR" dirty="0"/>
              <a:t>c)Gestão Ambiental (saneamento básico; resíduos sólidos).</a:t>
            </a:r>
          </a:p>
          <a:p>
            <a:pPr marL="0" indent="0">
              <a:buNone/>
            </a:pPr>
            <a:r>
              <a:rPr lang="pt-BR" dirty="0"/>
              <a:t>d)Gestão sobre as queimadas.</a:t>
            </a:r>
          </a:p>
          <a:p>
            <a:pPr marL="0" indent="0">
              <a:buNone/>
            </a:pPr>
            <a:r>
              <a:rPr lang="pt-BR" dirty="0"/>
              <a:t>e)Gestão das unidades de conservação.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1206500" y="1079500"/>
            <a:ext cx="22013718" cy="1746827"/>
          </a:xfrm>
        </p:spPr>
        <p:txBody>
          <a:bodyPr>
            <a:normAutofit fontScale="90000"/>
          </a:bodyPr>
          <a:lstStyle/>
          <a:p>
            <a:pPr algn="ctr"/>
            <a:r>
              <a:rPr lang="pt-BR" b="0" dirty="0"/>
              <a:t>Ações governamentais primordiais</a:t>
            </a:r>
            <a:br>
              <a:rPr lang="pt-BR" b="0" dirty="0"/>
            </a:br>
            <a:r>
              <a:rPr lang="pt-BR" b="0" dirty="0" smtClean="0"/>
              <a:t> </a:t>
            </a:r>
            <a:r>
              <a:rPr lang="pt-BR" b="0" dirty="0"/>
              <a:t/>
            </a:r>
            <a:br>
              <a:rPr lang="pt-BR" b="0" dirty="0"/>
            </a:br>
            <a:r>
              <a:rPr lang="pt-BR" b="0" dirty="0"/>
              <a:t/>
            </a:r>
            <a:br>
              <a:rPr lang="pt-BR" b="0" dirty="0"/>
            </a:br>
            <a:r>
              <a:rPr lang="pt-BR" b="0" dirty="0" smtClean="0"/>
              <a:t/>
            </a:r>
            <a:br>
              <a:rPr lang="pt-BR" b="0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493723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362</Words>
  <Application>Microsoft Office PowerPoint</Application>
  <PresentationFormat>Personalizar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Helvetica Neue</vt:lpstr>
      <vt:lpstr>Helvetica Neue Medium</vt:lpstr>
      <vt:lpstr>21_BasicWhite</vt:lpstr>
      <vt:lpstr>  Transição de Governo Boas práticas de Gestão para “passar o bastão” com segurança.</vt:lpstr>
      <vt:lpstr>Eleições e Transição de Governo </vt:lpstr>
      <vt:lpstr>Qual norma seguir para “passar o bastão”    com segurança?</vt:lpstr>
      <vt:lpstr>Procedimentos para transição de governo</vt:lpstr>
      <vt:lpstr>Como cumprir o dever de transparência?</vt:lpstr>
      <vt:lpstr>Procedimentos para transição de governo</vt:lpstr>
      <vt:lpstr>Procedimentos para transição de governo</vt:lpstr>
      <vt:lpstr>Procedimentos para transição de governo</vt:lpstr>
      <vt:lpstr>Ações governamentais primordiais     </vt:lpstr>
      <vt:lpstr>Transição de Governo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Transição de Governo Boas práticas de Gestão para “passar o bastão” com segurança.</dc:title>
  <dc:creator>User</dc:creator>
  <cp:lastModifiedBy>User</cp:lastModifiedBy>
  <cp:revision>3</cp:revision>
  <dcterms:modified xsi:type="dcterms:W3CDTF">2020-09-01T20:54:32Z</dcterms:modified>
</cp:coreProperties>
</file>