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1" r:id="rId1"/>
  </p:sldMasterIdLst>
  <p:notesMasterIdLst>
    <p:notesMasterId r:id="rId20"/>
  </p:notesMasterIdLst>
  <p:handoutMasterIdLst>
    <p:handoutMasterId r:id="rId21"/>
  </p:handoutMasterIdLst>
  <p:sldIdLst>
    <p:sldId id="298" r:id="rId2"/>
    <p:sldId id="284" r:id="rId3"/>
    <p:sldId id="299" r:id="rId4"/>
    <p:sldId id="660" r:id="rId5"/>
    <p:sldId id="262" r:id="rId6"/>
    <p:sldId id="297" r:id="rId7"/>
    <p:sldId id="665" r:id="rId8"/>
    <p:sldId id="296" r:id="rId9"/>
    <p:sldId id="664" r:id="rId10"/>
    <p:sldId id="265" r:id="rId11"/>
    <p:sldId id="266" r:id="rId12"/>
    <p:sldId id="271" r:id="rId13"/>
    <p:sldId id="274" r:id="rId14"/>
    <p:sldId id="267" r:id="rId15"/>
    <p:sldId id="663" r:id="rId16"/>
    <p:sldId id="276" r:id="rId17"/>
    <p:sldId id="666" r:id="rId18"/>
    <p:sldId id="273" r:id="rId19"/>
  </p:sldIdLst>
  <p:sldSz cx="12192000" cy="6858000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er Lucinda Pereira" initials="ELP" lastIdx="11" clrIdx="0">
    <p:extLst>
      <p:ext uri="{19B8F6BF-5375-455C-9EA6-DF929625EA0E}">
        <p15:presenceInfo xmlns:p15="http://schemas.microsoft.com/office/powerpoint/2012/main" userId="S-1-5-21-2321219463-4261475146-1807988925-615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5E"/>
    <a:srgbClr val="FF99FF"/>
    <a:srgbClr val="EE6B1A"/>
    <a:srgbClr val="00A84C"/>
    <a:srgbClr val="FFFF66"/>
    <a:srgbClr val="9B2CA4"/>
    <a:srgbClr val="FFCC00"/>
    <a:srgbClr val="E56211"/>
    <a:srgbClr val="CCFFFF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89240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E73D4018-6340-4BA7-A02A-FC7EC82D33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32BAD13F-BB9A-46ED-AA81-B2C8A3B56A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197F5-A2EB-4769-B4AE-FEED5D14E2B9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72B3EB5A-F417-4A50-A372-428C96201A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C87059A1-5A0B-4D25-8C74-AAEB1505378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E04EE-8406-411D-9BD3-FBFAADBB50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1521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41CC-610B-46CC-9EF7-7B57CCBD9A71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35A7F-B17F-4F94-BDD8-D22C9CCF07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038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35A7F-B17F-4F94-BDD8-D22C9CCF07CC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716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5AB04A-27CA-C641-B4C6-E1E8C477471A}" type="slidenum">
              <a:rPr lang="pt-BR" altLang="pt-BR" smtClean="0"/>
              <a:pPr>
                <a:defRPr/>
              </a:pPr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4069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35A7F-B17F-4F94-BDD8-D22C9CCF07CC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3294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735A7F-B17F-4F94-BDD8-D22C9CCF07CC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960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91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69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752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918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3891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224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2825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246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49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792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534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C14E-9AA3-40E0-BA2F-8ABEB8D63F17}" type="datetimeFigureOut">
              <a:rPr lang="pt-BR" smtClean="0"/>
              <a:t>27/08/2020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916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s://pixabay.com/en/imac-computer-apple-mac-calculator-1999640/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cgu.gov.br/wiki/index.php/E-Ouv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7" Type="http://schemas.openxmlformats.org/officeDocument/2006/relationships/hyperlink" Target="https://formularios.cgu.gov.br/index.php/survey/index/sid/834935/newtest/Y/lang/pt-BR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gouv@cgu.gov.br" TargetMode="External"/><Relationship Id="rId5" Type="http://schemas.openxmlformats.org/officeDocument/2006/relationships/hyperlink" Target="https://www.gov.br/ouvidorias/pt-br/central-de-conteudos/biblioteca" TargetMode="External"/><Relationship Id="rId4" Type="http://schemas.openxmlformats.org/officeDocument/2006/relationships/hyperlink" Target="https://www.gov.br/ouvidorias/pt-br/rede-nacional-de-ouvidorias/adesao-a-rede-nacional-de-ouvidoria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gouv@cgu.gov.br" TargetMode="External"/><Relationship Id="rId5" Type="http://schemas.openxmlformats.org/officeDocument/2006/relationships/hyperlink" Target="mailto:cguto@cgu.gov.br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ouvidorias.gov.br/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tângulo 38">
            <a:extLst>
              <a:ext uri="{FF2B5EF4-FFF2-40B4-BE49-F238E27FC236}">
                <a16:creationId xmlns:a16="http://schemas.microsoft.com/office/drawing/2014/main" xmlns="" id="{4385BECA-B450-4710-B766-51077BADBD7B}"/>
              </a:ext>
            </a:extLst>
          </p:cNvPr>
          <p:cNvSpPr/>
          <p:nvPr/>
        </p:nvSpPr>
        <p:spPr>
          <a:xfrm>
            <a:off x="0" y="940908"/>
            <a:ext cx="12192000" cy="5917091"/>
          </a:xfrm>
          <a:prstGeom prst="rect">
            <a:avLst/>
          </a:prstGeom>
          <a:gradFill flip="none" rotWithShape="1">
            <a:gsLst>
              <a:gs pos="61000">
                <a:schemeClr val="bg1">
                  <a:alpha val="0"/>
                </a:schemeClr>
              </a:gs>
              <a:gs pos="86000">
                <a:schemeClr val="accent6">
                  <a:lumMod val="40000"/>
                  <a:lumOff val="60000"/>
                </a:schemeClr>
              </a:gs>
              <a:gs pos="76000">
                <a:schemeClr val="accent6">
                  <a:lumMod val="40000"/>
                  <a:lumOff val="60000"/>
                </a:schemeClr>
              </a:gs>
              <a:gs pos="100000">
                <a:srgbClr val="00A84C"/>
              </a:gs>
              <a:gs pos="97000">
                <a:schemeClr val="accent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BA77CF9D-D401-44B9-A0CF-2090FB0956EA}"/>
              </a:ext>
            </a:extLst>
          </p:cNvPr>
          <p:cNvSpPr txBox="1"/>
          <p:nvPr/>
        </p:nvSpPr>
        <p:spPr>
          <a:xfrm>
            <a:off x="6432402" y="1871930"/>
            <a:ext cx="4906897" cy="26118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r" defTabSz="914400">
              <a:lnSpc>
                <a:spcPct val="110000"/>
              </a:lnSpc>
              <a:spcBef>
                <a:spcPct val="0"/>
              </a:spcBef>
            </a:pPr>
            <a:r>
              <a:rPr lang="en-US" sz="8800" b="1" dirty="0">
                <a:solidFill>
                  <a:srgbClr val="E562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  <a:ea typeface="Yu Mincho Light" panose="020B0400000000000000" pitchFamily="18" charset="-128"/>
                <a:cs typeface="+mj-cs"/>
              </a:rPr>
              <a:t>OUVIDORIAS </a:t>
            </a:r>
          </a:p>
          <a:p>
            <a:pPr algn="r" defTabSz="914400">
              <a:lnSpc>
                <a:spcPct val="110000"/>
              </a:lnSpc>
              <a:spcBef>
                <a:spcPct val="0"/>
              </a:spcBef>
            </a:pPr>
            <a:r>
              <a:rPr lang="en-US" sz="8800" b="1" dirty="0">
                <a:solidFill>
                  <a:srgbClr val="E562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  <a:ea typeface="Yu Mincho Light" panose="020B0400000000000000" pitchFamily="18" charset="-128"/>
                <a:cs typeface="+mj-cs"/>
              </a:rPr>
              <a:t>EM REDE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394F9A56-604A-4F02-82E8-E2ACC255E9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749" y="2947734"/>
            <a:ext cx="2333000" cy="1749749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xmlns="" id="{258480FB-7BD9-4F4B-81B4-14EF6F55DF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55" y="1160140"/>
            <a:ext cx="2433099" cy="2433099"/>
          </a:xfrm>
          <a:prstGeom prst="rect">
            <a:avLst/>
          </a:prstGeom>
        </p:spPr>
      </p:pic>
      <p:pic>
        <p:nvPicPr>
          <p:cNvPr id="2" name="Imagem 1" descr="Uma imagem contendo texto, jogo esportivo, mapa&#10;&#10;Descrição gerada com alta confiança">
            <a:extLst>
              <a:ext uri="{FF2B5EF4-FFF2-40B4-BE49-F238E27FC236}">
                <a16:creationId xmlns:a16="http://schemas.microsoft.com/office/drawing/2014/main" xmlns="" id="{CE7FB816-A608-48AA-9F77-A15C065553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764" y="4062114"/>
            <a:ext cx="2433098" cy="2464292"/>
          </a:xfrm>
          <a:prstGeom prst="rect">
            <a:avLst/>
          </a:prstGeom>
        </p:spPr>
      </p:pic>
      <p:sp>
        <p:nvSpPr>
          <p:cNvPr id="6" name="Hexágono 5">
            <a:extLst>
              <a:ext uri="{FF2B5EF4-FFF2-40B4-BE49-F238E27FC236}">
                <a16:creationId xmlns:a16="http://schemas.microsoft.com/office/drawing/2014/main" xmlns="" id="{87D7A132-09DF-443E-B4AB-969AE3ED1096}"/>
              </a:ext>
            </a:extLst>
          </p:cNvPr>
          <p:cNvSpPr>
            <a:spLocks noChangeAspect="1"/>
          </p:cNvSpPr>
          <p:nvPr/>
        </p:nvSpPr>
        <p:spPr>
          <a:xfrm>
            <a:off x="224998" y="940908"/>
            <a:ext cx="3354532" cy="2891837"/>
          </a:xfrm>
          <a:prstGeom prst="hexagon">
            <a:avLst/>
          </a:prstGeom>
          <a:noFill/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Hexágono 53">
            <a:extLst>
              <a:ext uri="{FF2B5EF4-FFF2-40B4-BE49-F238E27FC236}">
                <a16:creationId xmlns:a16="http://schemas.microsoft.com/office/drawing/2014/main" xmlns="" id="{6F3B2C8D-986D-4F50-8E67-0F1C5A885A58}"/>
              </a:ext>
            </a:extLst>
          </p:cNvPr>
          <p:cNvSpPr>
            <a:spLocks noChangeAspect="1"/>
          </p:cNvSpPr>
          <p:nvPr/>
        </p:nvSpPr>
        <p:spPr>
          <a:xfrm>
            <a:off x="2867983" y="2386827"/>
            <a:ext cx="3354532" cy="2891837"/>
          </a:xfrm>
          <a:prstGeom prst="hexagon">
            <a:avLst/>
          </a:prstGeom>
          <a:noFill/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Hexágono 54">
            <a:extLst>
              <a:ext uri="{FF2B5EF4-FFF2-40B4-BE49-F238E27FC236}">
                <a16:creationId xmlns:a16="http://schemas.microsoft.com/office/drawing/2014/main" xmlns="" id="{D5FC7DF5-FC55-4189-82E9-5483ECBB9B9A}"/>
              </a:ext>
            </a:extLst>
          </p:cNvPr>
          <p:cNvSpPr>
            <a:spLocks noChangeAspect="1"/>
          </p:cNvSpPr>
          <p:nvPr/>
        </p:nvSpPr>
        <p:spPr>
          <a:xfrm>
            <a:off x="224998" y="3822608"/>
            <a:ext cx="3354532" cy="2891837"/>
          </a:xfrm>
          <a:prstGeom prst="hexagon">
            <a:avLst/>
          </a:prstGeom>
          <a:noFill/>
          <a:ln w="1270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9875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4">
            <a:extLst>
              <a:ext uri="{FF2B5EF4-FFF2-40B4-BE49-F238E27FC236}">
                <a16:creationId xmlns:a16="http://schemas.microsoft.com/office/drawing/2014/main" xmlns="" id="{A3300CBB-5A70-4E77-9B8B-D7EA77511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21449"/>
            <a:ext cx="709900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Conhecendo a plataforma Fala.BR</a:t>
            </a:r>
          </a:p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(Sistema e-</a:t>
            </a:r>
            <a:r>
              <a:rPr lang="pt-BR" sz="20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Ouv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F392F414-E3AF-4F82-A0DC-BEC018AE98F2}"/>
              </a:ext>
            </a:extLst>
          </p:cNvPr>
          <p:cNvSpPr txBox="1"/>
          <p:nvPr/>
        </p:nvSpPr>
        <p:spPr>
          <a:xfrm>
            <a:off x="287079" y="2496373"/>
            <a:ext cx="8856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pt-BR" sz="2400" dirty="0"/>
              <a:t>Não requer instalação – sistema totalmente Web;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pt-BR" sz="2400" dirty="0"/>
              <a:t>Sem custos para o Órgão (hospedado, mantido e atualizado pela OGU/CGU);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pt-BR" sz="2400" dirty="0"/>
              <a:t>Sistema responsivo – se adapta à plataforma do usuário;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pt-BR" sz="2400" dirty="0"/>
              <a:t>Possibilidade de diálogo com o cidadão por meio de respostas intermediárias e solicitação de complementação da manifestação;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pt-BR" sz="2400" dirty="0"/>
              <a:t>Ambiente de treinamento;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pt-BR" sz="2400" dirty="0"/>
              <a:t>Envio de e-mails de alerta – para o usuário e para a Ouvidoria;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pt-BR" sz="2400" dirty="0"/>
              <a:t>Possibilidade de integração com outros sistemas (via Webservices): SEI, Aplicativos Governamentais e da Sociedade Civil, Portal Reclame Aqui, etc.</a:t>
            </a:r>
          </a:p>
        </p:txBody>
      </p:sp>
      <p:pic>
        <p:nvPicPr>
          <p:cNvPr id="4" name="Picture 2" descr="Resultado de imagem para smartphone desenho">
            <a:extLst>
              <a:ext uri="{FF2B5EF4-FFF2-40B4-BE49-F238E27FC236}">
                <a16:creationId xmlns:a16="http://schemas.microsoft.com/office/drawing/2014/main" xmlns="" id="{FE47188F-3141-4E84-ADBF-446BE41E6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1626" r="13359" b="2944"/>
          <a:stretch/>
        </p:blipFill>
        <p:spPr bwMode="auto">
          <a:xfrm>
            <a:off x="9419842" y="1401841"/>
            <a:ext cx="2564609" cy="525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2C919715-0D45-4ABC-ABB9-7AB43C39D9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32" y="964299"/>
            <a:ext cx="1156268" cy="115626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29FCF7D4-DCBE-4E2D-8891-C0FF4BA40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0857" y="2057762"/>
            <a:ext cx="2262578" cy="394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7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4">
            <a:extLst>
              <a:ext uri="{FF2B5EF4-FFF2-40B4-BE49-F238E27FC236}">
                <a16:creationId xmlns:a16="http://schemas.microsoft.com/office/drawing/2014/main" xmlns="" id="{A3300CBB-5A70-4E77-9B8B-D7EA77511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637" y="1365859"/>
            <a:ext cx="547576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>
              <a:defRPr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3200" dirty="0"/>
              <a:t>Conhecendo a plataforma Fala.BR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F392F414-E3AF-4F82-A0DC-BEC018AE98F2}"/>
              </a:ext>
            </a:extLst>
          </p:cNvPr>
          <p:cNvSpPr txBox="1"/>
          <p:nvPr/>
        </p:nvSpPr>
        <p:spPr>
          <a:xfrm>
            <a:off x="286541" y="2751831"/>
            <a:ext cx="73476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14313" indent="-214313" algn="just">
              <a:buFont typeface="Arial" panose="020B0604020202020204" pitchFamily="34" charset="0"/>
              <a:buChar char="•"/>
              <a:defRPr sz="2400"/>
            </a:lvl1pPr>
          </a:lstStyle>
          <a:p>
            <a:r>
              <a:rPr lang="pt-BR" dirty="0"/>
              <a:t>Relatórios: PDF, DOC, XLS e Painel de Monitoramento;</a:t>
            </a:r>
          </a:p>
          <a:p>
            <a:r>
              <a:rPr lang="pt-BR" dirty="0"/>
              <a:t>Pesquisa de satisfação integrada ao Fala.BR;</a:t>
            </a:r>
          </a:p>
          <a:p>
            <a:r>
              <a:rPr lang="pt-BR" dirty="0"/>
              <a:t>Encerramento automático por ausência de complementação do usuário;</a:t>
            </a:r>
          </a:p>
          <a:p>
            <a:r>
              <a:rPr lang="pt-BR" dirty="0"/>
              <a:t>Disponibilização das três esferas administrativas;</a:t>
            </a:r>
          </a:p>
          <a:p>
            <a:r>
              <a:rPr lang="pt-BR" dirty="0"/>
              <a:t>Possibilidade de acesso às manifestações das Ouvidorias subordinadas;</a:t>
            </a:r>
          </a:p>
          <a:p>
            <a:r>
              <a:rPr lang="pt-BR" dirty="0"/>
              <a:t>Consulta à manifestação com Protocolo e Chave de Acesso;</a:t>
            </a:r>
          </a:p>
          <a:p>
            <a:r>
              <a:rPr lang="pt-BR" dirty="0"/>
              <a:t>Inteligência assistiva (em fase de ajustes).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7D8591A1-1DA6-4780-AEE2-FA1B247CB608}"/>
              </a:ext>
            </a:extLst>
          </p:cNvPr>
          <p:cNvGrpSpPr/>
          <p:nvPr/>
        </p:nvGrpSpPr>
        <p:grpSpPr>
          <a:xfrm>
            <a:off x="7920775" y="1057077"/>
            <a:ext cx="4271225" cy="5800924"/>
            <a:chOff x="6096000" y="2669165"/>
            <a:chExt cx="4313939" cy="3622407"/>
          </a:xfrm>
        </p:grpSpPr>
        <p:pic>
          <p:nvPicPr>
            <p:cNvPr id="6" name="Picture 4" descr="Resultado de imagem para tablet desenho">
              <a:extLst>
                <a:ext uri="{FF2B5EF4-FFF2-40B4-BE49-F238E27FC236}">
                  <a16:creationId xmlns:a16="http://schemas.microsoft.com/office/drawing/2014/main" xmlns="" id="{840D805E-B41F-4C96-A882-4BD62C3C39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30"/>
            <a:stretch/>
          </p:blipFill>
          <p:spPr bwMode="auto">
            <a:xfrm>
              <a:off x="6096000" y="2669165"/>
              <a:ext cx="4313939" cy="3622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xmlns="" id="{82D99853-8C4A-40D1-A1AB-1DAB0EA560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4385" y="2881423"/>
              <a:ext cx="2422636" cy="1818168"/>
            </a:xfrm>
            <a:prstGeom prst="rect">
              <a:avLst/>
            </a:prstGeom>
          </p:spPr>
        </p:pic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47644421-F676-4833-8069-B11F28A8CB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41" y="1057076"/>
            <a:ext cx="1156268" cy="115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8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4">
            <a:extLst>
              <a:ext uri="{FF2B5EF4-FFF2-40B4-BE49-F238E27FC236}">
                <a16:creationId xmlns:a16="http://schemas.microsoft.com/office/drawing/2014/main" xmlns="" id="{A3300CBB-5A70-4E77-9B8B-D7EA77511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0745" y="1000307"/>
            <a:ext cx="70919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>
              <a:defRPr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3200" dirty="0"/>
              <a:t>Painel Resolveu</a:t>
            </a:r>
          </a:p>
          <a:p>
            <a:r>
              <a:rPr lang="pt-BR" sz="2000" dirty="0">
                <a:solidFill>
                  <a:srgbClr val="C00000"/>
                </a:solidFill>
              </a:rPr>
              <a:t>ouvidorias.gov.br </a:t>
            </a:r>
          </a:p>
          <a:p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F392F414-E3AF-4F82-A0DC-BEC018AE98F2}"/>
              </a:ext>
            </a:extLst>
          </p:cNvPr>
          <p:cNvSpPr txBox="1"/>
          <p:nvPr/>
        </p:nvSpPr>
        <p:spPr>
          <a:xfrm>
            <a:off x="3912222" y="2456763"/>
            <a:ext cx="78952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14313" indent="-214313" algn="just">
              <a:buFont typeface="Arial" panose="020B0604020202020204" pitchFamily="34" charset="0"/>
              <a:buChar char="•"/>
              <a:defRPr sz="2400"/>
            </a:lvl1pPr>
          </a:lstStyle>
          <a:p>
            <a:r>
              <a:rPr lang="pt-BR" dirty="0"/>
              <a:t>Construído com a tecnologia </a:t>
            </a:r>
            <a:r>
              <a:rPr lang="pt-BR" dirty="0" err="1"/>
              <a:t>QlikView</a:t>
            </a:r>
            <a:r>
              <a:rPr lang="pt-BR" dirty="0"/>
              <a:t> – organiza e publica informações sobre as manifestações recebidas;</a:t>
            </a:r>
          </a:p>
          <a:p>
            <a:r>
              <a:rPr lang="pt-BR" dirty="0"/>
              <a:t>Informações atualizadas diariamente;</a:t>
            </a:r>
          </a:p>
          <a:p>
            <a:r>
              <a:rPr lang="pt-BR" dirty="0"/>
              <a:t>É possível buscar os resultados por órgão, data, tipo de manifestação, tema, assunto, local do fato, </a:t>
            </a:r>
            <a:r>
              <a:rPr lang="pt-BR" dirty="0" err="1"/>
              <a:t>etc</a:t>
            </a:r>
            <a:r>
              <a:rPr lang="pt-BR" dirty="0"/>
              <a:t>;</a:t>
            </a:r>
          </a:p>
          <a:p>
            <a:r>
              <a:rPr lang="pt-BR" dirty="0"/>
              <a:t>Série histórica de manifestações;</a:t>
            </a:r>
          </a:p>
          <a:p>
            <a:r>
              <a:rPr lang="pt-BR" dirty="0"/>
              <a:t>Totais por tipo de manifestações e percentuais de satisfação; </a:t>
            </a:r>
          </a:p>
          <a:p>
            <a:r>
              <a:rPr lang="pt-BR" dirty="0"/>
              <a:t>Perfil do manifestante: faixa etária, gênero, localização, raça e cor;</a:t>
            </a:r>
          </a:p>
          <a:p>
            <a:r>
              <a:rPr lang="pt-BR" dirty="0"/>
              <a:t>Mostra a satisfação pelo atendimento recebido e a percepção quanto à resolutividade da demanda.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3A061467-96A4-4C92-8EF0-7B78FA6259C2}"/>
              </a:ext>
            </a:extLst>
          </p:cNvPr>
          <p:cNvSpPr txBox="1"/>
          <p:nvPr/>
        </p:nvSpPr>
        <p:spPr>
          <a:xfrm>
            <a:off x="169951" y="1897524"/>
            <a:ext cx="35969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14313" indent="-214313" algn="just">
              <a:buFont typeface="Arial" panose="020B0604020202020204" pitchFamily="34" charset="0"/>
              <a:buChar char="•"/>
              <a:defRPr sz="2000"/>
            </a:lvl1pPr>
          </a:lstStyle>
          <a:p>
            <a:pPr algn="l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C00000"/>
                </a:solidFill>
              </a:rPr>
              <a:t>Estatísticas das ouvidorias federais, estaduais e municipais.</a:t>
            </a:r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xmlns="" id="{B2880F24-16C8-439D-9EE1-B6F998D87434}"/>
              </a:ext>
            </a:extLst>
          </p:cNvPr>
          <p:cNvGrpSpPr/>
          <p:nvPr/>
        </p:nvGrpSpPr>
        <p:grpSpPr>
          <a:xfrm>
            <a:off x="169952" y="5304808"/>
            <a:ext cx="3202423" cy="1451206"/>
            <a:chOff x="647087" y="4275666"/>
            <a:chExt cx="4364980" cy="2076883"/>
          </a:xfrm>
        </p:grpSpPr>
        <p:pic>
          <p:nvPicPr>
            <p:cNvPr id="9" name="Picture 2" descr="Resultado de imagem para smartphone desenho">
              <a:extLst>
                <a:ext uri="{FF2B5EF4-FFF2-40B4-BE49-F238E27FC236}">
                  <a16:creationId xmlns:a16="http://schemas.microsoft.com/office/drawing/2014/main" xmlns="" id="{405EAF18-01AD-408C-B6C7-94CE580394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1" t="1626" r="13358" b="2944"/>
            <a:stretch/>
          </p:blipFill>
          <p:spPr bwMode="auto">
            <a:xfrm rot="16200000">
              <a:off x="1791135" y="3131618"/>
              <a:ext cx="2076883" cy="43649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xmlns="" id="{CC43B611-CF87-4B4F-B0D1-D4E6C73DA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56241" y="4476714"/>
              <a:ext cx="3158436" cy="1622843"/>
            </a:xfrm>
            <a:prstGeom prst="rect">
              <a:avLst/>
            </a:prstGeom>
          </p:spPr>
        </p:pic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45D732BD-397F-4AA4-A571-B16279B4D12A}"/>
              </a:ext>
            </a:extLst>
          </p:cNvPr>
          <p:cNvGrpSpPr/>
          <p:nvPr/>
        </p:nvGrpSpPr>
        <p:grpSpPr>
          <a:xfrm>
            <a:off x="169952" y="3005520"/>
            <a:ext cx="3202423" cy="2217678"/>
            <a:chOff x="6096000" y="2047472"/>
            <a:chExt cx="5745684" cy="4555704"/>
          </a:xfrm>
        </p:grpSpPr>
        <p:pic>
          <p:nvPicPr>
            <p:cNvPr id="12" name="Imagem 11">
              <a:extLst>
                <a:ext uri="{FF2B5EF4-FFF2-40B4-BE49-F238E27FC236}">
                  <a16:creationId xmlns:a16="http://schemas.microsoft.com/office/drawing/2014/main" xmlns="" id="{DF7E4EDF-EAF4-442C-B977-5C844BE431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rcRect l="15639" t="11683" r="15102" b="9493"/>
            <a:stretch/>
          </p:blipFill>
          <p:spPr>
            <a:xfrm>
              <a:off x="6096000" y="2047472"/>
              <a:ext cx="5745684" cy="4555704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xmlns="" id="{8DB6BFAE-F17E-44E9-8EB9-F49DA7F3B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56663" y="2390058"/>
              <a:ext cx="5224358" cy="2898077"/>
            </a:xfrm>
            <a:prstGeom prst="rect">
              <a:avLst/>
            </a:prstGeom>
          </p:spPr>
        </p:pic>
      </p:grp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xmlns="" id="{84AFAA05-7865-489A-B77A-4250799FE6D1}"/>
              </a:ext>
            </a:extLst>
          </p:cNvPr>
          <p:cNvSpPr/>
          <p:nvPr/>
        </p:nvSpPr>
        <p:spPr>
          <a:xfrm rot="10800000">
            <a:off x="3473939" y="5857693"/>
            <a:ext cx="391101" cy="25257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76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50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8108BCCC-B0F9-47E5-BA66-C1B24B02B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315" y="3450965"/>
            <a:ext cx="5763182" cy="324677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B2A3DA8-B18E-4D65-8174-E5F8D781A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84891"/>
            <a:ext cx="9260958" cy="3393704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xmlns="" id="{43604C4D-BB20-4757-A239-E9C408F680B9}"/>
              </a:ext>
            </a:extLst>
          </p:cNvPr>
          <p:cNvSpPr/>
          <p:nvPr/>
        </p:nvSpPr>
        <p:spPr>
          <a:xfrm>
            <a:off x="1562986" y="859319"/>
            <a:ext cx="1552354" cy="542261"/>
          </a:xfrm>
          <a:prstGeom prst="ellipse">
            <a:avLst/>
          </a:prstGeom>
          <a:solidFill>
            <a:srgbClr val="FFFF00">
              <a:alpha val="51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" name="Seta: Entalhada para a Direita 4">
            <a:extLst>
              <a:ext uri="{FF2B5EF4-FFF2-40B4-BE49-F238E27FC236}">
                <a16:creationId xmlns:a16="http://schemas.microsoft.com/office/drawing/2014/main" xmlns="" id="{86E0F27B-6504-44DC-95F6-EADEB7213FF9}"/>
              </a:ext>
            </a:extLst>
          </p:cNvPr>
          <p:cNvSpPr/>
          <p:nvPr/>
        </p:nvSpPr>
        <p:spPr>
          <a:xfrm>
            <a:off x="375420" y="2719351"/>
            <a:ext cx="1187566" cy="542261"/>
          </a:xfrm>
          <a:prstGeom prst="notched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638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31B9E08C-B9B0-4D40-8367-8C4D122736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615" y="3594706"/>
            <a:ext cx="5144385" cy="3263294"/>
          </a:xfrm>
          <a:prstGeom prst="rect">
            <a:avLst/>
          </a:prstGeom>
        </p:spPr>
      </p:pic>
      <p:sp>
        <p:nvSpPr>
          <p:cNvPr id="2" name="CaixaDeTexto 4">
            <a:extLst>
              <a:ext uri="{FF2B5EF4-FFF2-40B4-BE49-F238E27FC236}">
                <a16:creationId xmlns:a16="http://schemas.microsoft.com/office/drawing/2014/main" xmlns="" id="{A3300CBB-5A70-4E77-9B8B-D7EA77511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084" y="1600714"/>
            <a:ext cx="64326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800" b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Calibri" panose="020F0502020204030204" pitchFamily="34" charset="0"/>
              </a:defRPr>
            </a:lvl1pPr>
            <a:lvl2pPr marL="742950" indent="-285750">
              <a:defRPr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sz="3200" dirty="0"/>
              <a:t>Utilizando a plataforma Fala.BR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F392F414-E3AF-4F82-A0DC-BEC018AE98F2}"/>
              </a:ext>
            </a:extLst>
          </p:cNvPr>
          <p:cNvSpPr txBox="1"/>
          <p:nvPr/>
        </p:nvSpPr>
        <p:spPr>
          <a:xfrm>
            <a:off x="1972401" y="3261197"/>
            <a:ext cx="69263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14313" indent="-214313" algn="just">
              <a:buFont typeface="Arial" panose="020B0604020202020204" pitchFamily="34" charset="0"/>
              <a:buChar char="•"/>
              <a:defRPr sz="2000"/>
            </a:lvl1pPr>
          </a:lstStyle>
          <a:p>
            <a:pPr algn="l"/>
            <a:r>
              <a:rPr lang="pt-BR" sz="2800" b="1" dirty="0"/>
              <a:t>Manual do sistema: </a:t>
            </a:r>
          </a:p>
          <a:p>
            <a:pPr marL="216000" indent="0" algn="l">
              <a:buNone/>
            </a:pPr>
            <a:r>
              <a:rPr lang="pt-BR" sz="2800" dirty="0">
                <a:hlinkClick r:id="rId3"/>
              </a:rPr>
              <a:t>http://wiki.cgu.gov.br/wiki/index.php/E-Ouv</a:t>
            </a:r>
            <a:endParaRPr lang="pt-BR" sz="2800" dirty="0"/>
          </a:p>
          <a:p>
            <a:pPr marL="0" indent="0" algn="l">
              <a:buNone/>
            </a:pPr>
            <a:endParaRPr lang="pt-BR" sz="28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748B9A1-B45D-4B3E-ABD3-9FDBDF854F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16" y="1284190"/>
            <a:ext cx="1156268" cy="115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7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31FB5F83-A69C-47D6-8080-51B69D9A6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654" y="765544"/>
            <a:ext cx="4368023" cy="609245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91694C92-7441-4790-81C6-B68EEAC7FD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1182" y="765544"/>
            <a:ext cx="4484379" cy="6092456"/>
          </a:xfrm>
          <a:prstGeom prst="rect">
            <a:avLst/>
          </a:prstGeom>
        </p:spPr>
      </p:pic>
      <p:sp>
        <p:nvSpPr>
          <p:cNvPr id="27" name="Retângulo 26">
            <a:extLst>
              <a:ext uri="{FF2B5EF4-FFF2-40B4-BE49-F238E27FC236}">
                <a16:creationId xmlns:a16="http://schemas.microsoft.com/office/drawing/2014/main" xmlns="" id="{22A5773E-28EB-479C-9A41-CBDCE27C4397}"/>
              </a:ext>
            </a:extLst>
          </p:cNvPr>
          <p:cNvSpPr/>
          <p:nvPr/>
        </p:nvSpPr>
        <p:spPr>
          <a:xfrm>
            <a:off x="1319109" y="765544"/>
            <a:ext cx="9553779" cy="608060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C6F517DB-1F19-4640-8113-D8FEF6B33082}"/>
              </a:ext>
            </a:extLst>
          </p:cNvPr>
          <p:cNvSpPr/>
          <p:nvPr/>
        </p:nvSpPr>
        <p:spPr>
          <a:xfrm>
            <a:off x="6602325" y="3899998"/>
            <a:ext cx="3828215" cy="12452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xmlns="" id="{A0CA26B9-DDC5-4B2D-A176-6C112F92894D}"/>
              </a:ext>
            </a:extLst>
          </p:cNvPr>
          <p:cNvSpPr txBox="1"/>
          <p:nvPr/>
        </p:nvSpPr>
        <p:spPr>
          <a:xfrm>
            <a:off x="1656907" y="2949296"/>
            <a:ext cx="8878185" cy="240065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RECOMENDAR a Vossa Excelência:</a:t>
            </a:r>
          </a:p>
          <a:p>
            <a:pPr algn="just"/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342900" indent="-342900" algn="just">
              <a:buFont typeface="+mj-lt"/>
              <a:buAutoNum type="alphaLcParenR"/>
            </a:pP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A implantação de Ouvidoria(s), nos termos do Capítulo IV da Lei 13.460/2017;</a:t>
            </a:r>
          </a:p>
          <a:p>
            <a:pPr marL="342900" indent="-342900" algn="just">
              <a:buFont typeface="+mj-lt"/>
              <a:buAutoNum type="alphaLcParenR"/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lphaLcParenR"/>
            </a:pP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A adesão à Rede Nacional de Ouvidorias, nos termos da Instrução Normativa/OGU/nº 3, de 5 de abril de 2019, e suas alterações;</a:t>
            </a:r>
          </a:p>
          <a:p>
            <a:pPr marL="342900" indent="-342900" algn="just">
              <a:buFont typeface="+mj-lt"/>
              <a:buAutoNum type="alphaLcParenR"/>
            </a:pPr>
            <a:endParaRPr lang="pt-BR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lphaLcParenR"/>
            </a:pP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A utilização do Sistema Informatizado de Ouvidorias do Poder Executivo federal – Sistema e-</a:t>
            </a:r>
            <a:r>
              <a:rPr lang="pt-BR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Ouv</a:t>
            </a:r>
            <a:r>
              <a:rPr lang="pt-BR" sz="1500" b="1" dirty="0">
                <a:latin typeface="Arial" panose="020B0604020202020204" pitchFamily="34" charset="0"/>
                <a:cs typeface="Arial" panose="020B0604020202020204" pitchFamily="34" charset="0"/>
              </a:rPr>
              <a:t>, como canal de recebimento, análise e resposta de manifestações de usuários de serviços públicos, nos termos da Lei 13.460/2017.</a:t>
            </a:r>
            <a:endParaRPr lang="pt-BR" sz="1350" b="1" dirty="0"/>
          </a:p>
        </p:txBody>
      </p:sp>
      <p:pic>
        <p:nvPicPr>
          <p:cNvPr id="31" name="Imagem 30">
            <a:extLst>
              <a:ext uri="{FF2B5EF4-FFF2-40B4-BE49-F238E27FC236}">
                <a16:creationId xmlns:a16="http://schemas.microsoft.com/office/drawing/2014/main" xmlns="" id="{C2E12DE3-B39C-40E9-B043-5BC882D934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916" y="786614"/>
            <a:ext cx="1355409" cy="135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5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1" descr="Perguntas">
            <a:extLst>
              <a:ext uri="{FF2B5EF4-FFF2-40B4-BE49-F238E27FC236}">
                <a16:creationId xmlns:a16="http://schemas.microsoft.com/office/drawing/2014/main" xmlns="" id="{E0F2D929-2917-423C-8147-45B522A1A25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7615" y="5581201"/>
            <a:ext cx="1093499" cy="993200"/>
          </a:xfrm>
          <a:prstGeom prst="rect">
            <a:avLst/>
          </a:prstGeom>
        </p:spPr>
      </p:pic>
      <p:sp>
        <p:nvSpPr>
          <p:cNvPr id="23" name="Retângulo: Cantos Arredondados 12">
            <a:extLst>
              <a:ext uri="{FF2B5EF4-FFF2-40B4-BE49-F238E27FC236}">
                <a16:creationId xmlns:a16="http://schemas.microsoft.com/office/drawing/2014/main" xmlns="" id="{6DA30639-825E-4959-B963-278E2D937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4559" y="5654081"/>
            <a:ext cx="8343621" cy="92032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Informações </a:t>
            </a:r>
            <a:r>
              <a:rPr lang="pt-BR" altLang="pt-BR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adicionais:</a:t>
            </a:r>
            <a:r>
              <a:rPr lang="pt-BR" altLang="pt-BR" sz="1200" dirty="0"/>
              <a:t> </a:t>
            </a:r>
            <a:r>
              <a:rPr lang="pt-BR" sz="1200" dirty="0" smtClean="0">
                <a:hlinkClick r:id="rId4"/>
              </a:rPr>
              <a:t>https</a:t>
            </a:r>
            <a:r>
              <a:rPr lang="pt-BR" sz="1200" dirty="0">
                <a:hlinkClick r:id="rId4"/>
              </a:rPr>
              <a:t>://www.gov.br/ouvidorias/pt-br/rede-nacional-de-ouvidorias/adesao-a-rede-nacional-de-ouvidorias</a:t>
            </a:r>
            <a:endParaRPr lang="pt-BR" sz="1200" dirty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 </a:t>
            </a:r>
            <a:r>
              <a:rPr lang="pt-BR" altLang="pt-B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apoio</a:t>
            </a:r>
            <a:r>
              <a:rPr lang="pt-BR" altLang="pt-BR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1200" dirty="0">
                <a:hlinkClick r:id="rId5"/>
              </a:rPr>
              <a:t>https://</a:t>
            </a:r>
            <a:r>
              <a:rPr lang="pt-BR" sz="1200" dirty="0" smtClean="0">
                <a:hlinkClick r:id="rId5"/>
              </a:rPr>
              <a:t>www.gov.br/ouvidorias/pt-br/central-de-conteudos/biblioteca</a:t>
            </a:r>
            <a:endParaRPr lang="pt-BR" sz="1200" dirty="0" smtClean="0"/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Contatos</a:t>
            </a:r>
            <a:r>
              <a:rPr lang="pt-BR" altLang="pt-BR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(61) 2020-6923 e </a:t>
            </a:r>
            <a:r>
              <a:rPr lang="pt-BR" altLang="pt-BR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cgouv@cgu.gov.br</a:t>
            </a:r>
            <a:endParaRPr lang="pt-BR" altLang="pt-BR" sz="1200" dirty="0">
              <a:latin typeface="Arial" panose="020B0604020202020204" pitchFamily="34" charset="0"/>
            </a:endParaRPr>
          </a:p>
        </p:txBody>
      </p:sp>
      <p:sp>
        <p:nvSpPr>
          <p:cNvPr id="24" name="Rectangle 25">
            <a:extLst>
              <a:ext uri="{FF2B5EF4-FFF2-40B4-BE49-F238E27FC236}">
                <a16:creationId xmlns:a16="http://schemas.microsoft.com/office/drawing/2014/main" xmlns="" id="{E13A3ECE-ACBC-494D-8570-9CDC619A6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890" y="980589"/>
            <a:ext cx="9156111" cy="477054"/>
          </a:xfrm>
          <a:prstGeom prst="rect">
            <a:avLst/>
          </a:prstGeom>
          <a:solidFill>
            <a:schemeClr val="accent1">
              <a:lumMod val="75000"/>
            </a:schemeClr>
          </a:solidFill>
          <a:extLst/>
        </p:spPr>
        <p:txBody>
          <a:bodyPr wrap="square">
            <a:spAutoFit/>
          </a:bodyPr>
          <a:lstStyle/>
          <a:p>
            <a:pPr algn="ctr"/>
            <a:r>
              <a:rPr lang="pt-BR" altLang="pt-BR" sz="2500" b="1" dirty="0">
                <a:solidFill>
                  <a:schemeClr val="bg1"/>
                </a:solidFill>
              </a:rPr>
              <a:t>Orientações Gerais sobre a Rede Nacional de Ouvidorias</a:t>
            </a:r>
          </a:p>
        </p:txBody>
      </p:sp>
      <p:sp>
        <p:nvSpPr>
          <p:cNvPr id="25" name="Rectangle 31">
            <a:extLst>
              <a:ext uri="{FF2B5EF4-FFF2-40B4-BE49-F238E27FC236}">
                <a16:creationId xmlns:a16="http://schemas.microsoft.com/office/drawing/2014/main" xmlns="" id="{FADD2D6A-CB2D-4CBB-8F36-8FED487B2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025354"/>
            <a:ext cx="138564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350">
                <a:latin typeface="Arial" panose="020B0604020202020204" pitchFamily="34" charset="0"/>
              </a:rPr>
              <a:t/>
            </a:r>
            <a:br>
              <a:rPr lang="pt-BR" altLang="pt-BR" sz="1350">
                <a:latin typeface="Arial" panose="020B0604020202020204" pitchFamily="34" charset="0"/>
              </a:rPr>
            </a:br>
            <a:endParaRPr lang="pt-BR" altLang="pt-BR" sz="1350">
              <a:latin typeface="Arial" panose="020B0604020202020204" pitchFamily="34" charset="0"/>
            </a:endParaRP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altLang="pt-BR" sz="1350">
              <a:latin typeface="Arial" panose="020B0604020202020204" pitchFamily="34" charset="0"/>
            </a:endParaRPr>
          </a:p>
        </p:txBody>
      </p:sp>
      <p:sp>
        <p:nvSpPr>
          <p:cNvPr id="26" name="Rectangle 33">
            <a:extLst>
              <a:ext uri="{FF2B5EF4-FFF2-40B4-BE49-F238E27FC236}">
                <a16:creationId xmlns:a16="http://schemas.microsoft.com/office/drawing/2014/main" xmlns="" id="{B367FC33-1991-46FB-B1E5-424BE5C72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40455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 sz="1350"/>
          </a:p>
        </p:txBody>
      </p:sp>
      <p:sp>
        <p:nvSpPr>
          <p:cNvPr id="27" name="Rectangle 34">
            <a:extLst>
              <a:ext uri="{FF2B5EF4-FFF2-40B4-BE49-F238E27FC236}">
                <a16:creationId xmlns:a16="http://schemas.microsoft.com/office/drawing/2014/main" xmlns="" id="{B1A1D6FD-EA71-439B-A9E2-31A6658DF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2" y="2065873"/>
            <a:ext cx="3081613" cy="61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886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886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886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886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886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886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886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886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886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tabLst>
                <a:tab pos="2914650" algn="l"/>
              </a:tabLst>
            </a:pPr>
            <a:endParaRPr lang="pt-BR" altLang="pt-BR" sz="1350" dirty="0"/>
          </a:p>
          <a:p>
            <a:pPr defTabSz="685800">
              <a:tabLst>
                <a:tab pos="2914650" algn="l"/>
              </a:tabLst>
            </a:pPr>
            <a:r>
              <a:rPr lang="pt-BR" altLang="pt-BR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pt-BR" altLang="pt-BR" sz="675" dirty="0"/>
          </a:p>
          <a:p>
            <a:pPr defTabSz="685800">
              <a:tabLst>
                <a:tab pos="2914650" algn="l"/>
              </a:tabLst>
            </a:pPr>
            <a:endParaRPr lang="pt-BR" altLang="pt-BR" sz="1350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7E72CAB0-EC69-41AF-8BD7-14D6CCCCCC3D}"/>
              </a:ext>
            </a:extLst>
          </p:cNvPr>
          <p:cNvSpPr/>
          <p:nvPr/>
        </p:nvSpPr>
        <p:spPr>
          <a:xfrm>
            <a:off x="1701845" y="3195670"/>
            <a:ext cx="8826335" cy="45300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hlinkClick r:id="rId4"/>
              </a:rPr>
              <a:t>https://www.gov.br/ouvidorias/pt-br/rede-nacional-de-ouvidorias/adesao-a-rede-nacional-de-ouvidorias</a:t>
            </a:r>
            <a:endParaRPr lang="pt-BR" sz="1200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7346DF5A-F0DF-4D80-AC0A-C1EC72FE1426}"/>
              </a:ext>
            </a:extLst>
          </p:cNvPr>
          <p:cNvSpPr/>
          <p:nvPr/>
        </p:nvSpPr>
        <p:spPr>
          <a:xfrm>
            <a:off x="1593871" y="2934344"/>
            <a:ext cx="590688" cy="557266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xmlns="" id="{967EB25B-82BB-49D5-A31F-213A6CAABDF6}"/>
              </a:ext>
            </a:extLst>
          </p:cNvPr>
          <p:cNvSpPr/>
          <p:nvPr/>
        </p:nvSpPr>
        <p:spPr>
          <a:xfrm>
            <a:off x="1697548" y="4723206"/>
            <a:ext cx="8821126" cy="45300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https://formularios.cgu.gov.br/index.php/survey/index/sid/834935/newtest/Y/lang/pt-BR</a:t>
            </a:r>
            <a:endParaRPr lang="pt-BR" altLang="pt-BR" sz="1200" dirty="0">
              <a:solidFill>
                <a:schemeClr val="tx1"/>
              </a:solidFill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xmlns="" id="{212C21C4-E4B0-4FA5-9962-BFAA0A4E47DF}"/>
              </a:ext>
            </a:extLst>
          </p:cNvPr>
          <p:cNvSpPr/>
          <p:nvPr/>
        </p:nvSpPr>
        <p:spPr>
          <a:xfrm>
            <a:off x="1584365" y="4466730"/>
            <a:ext cx="572048" cy="557266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D6884D2B-D7A3-41BD-B5B7-FEDB9E688D32}"/>
              </a:ext>
            </a:extLst>
          </p:cNvPr>
          <p:cNvSpPr/>
          <p:nvPr/>
        </p:nvSpPr>
        <p:spPr>
          <a:xfrm>
            <a:off x="1691417" y="1660386"/>
            <a:ext cx="8845347" cy="64567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altLang="pt-BR" sz="1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adesão à Rede Nacional de Ouvidorias pode ser realizada por qualquer ouvidoria pública, da União, dos Estados, do Distrito Federal ou dos Municípios, tanto da Administração Direta quanto da Indireta. Aderindo à Rede Nacional de Ouvidorias, o órgão ou entidade terá acesso a benefícios como o uso gratuito do </a:t>
            </a:r>
            <a:r>
              <a:rPr lang="pt-BR" altLang="pt-BR" sz="12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e-Ouv/Fala.BR </a:t>
            </a:r>
            <a:r>
              <a:rPr lang="pt-BR" altLang="pt-BR" sz="1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 aos cursos do  Programa de Formação Continuada em Ouvidorias.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xmlns="" id="{23717792-5CB5-4360-A570-2A36627122C2}"/>
              </a:ext>
            </a:extLst>
          </p:cNvPr>
          <p:cNvSpPr/>
          <p:nvPr/>
        </p:nvSpPr>
        <p:spPr>
          <a:xfrm>
            <a:off x="1692338" y="2397886"/>
            <a:ext cx="8845347" cy="46116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altLang="pt-BR" sz="1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Para registrar sua adesão, faça o download do  Termo de Adesão Físico (link abaixo). O termo deve ser assinado pela autoridade máxima do órgão ou entidade ou pelo seu respectivo ouvidor, no âmbito de suas competências. </a:t>
            </a: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xmlns="" id="{AECEE429-1E40-4689-B3AF-C58922C98C1E}"/>
              </a:ext>
            </a:extLst>
          </p:cNvPr>
          <p:cNvSpPr/>
          <p:nvPr/>
        </p:nvSpPr>
        <p:spPr>
          <a:xfrm>
            <a:off x="1697549" y="3740503"/>
            <a:ext cx="8830631" cy="66821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altLang="pt-BR" sz="1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Após a assinatura do Termo de Adesão Físico, digitalize e envie o documento juntamente com outras informações que são requeridas no Termo de Adesão Eletrônico (link abaixo). Lembre-se também de encaminhar cópia do ato administrativo de nomeação ou designação da autoridade responsável pela assinatura.</a:t>
            </a:r>
          </a:p>
        </p:txBody>
      </p:sp>
    </p:spTree>
    <p:extLst>
      <p:ext uri="{BB962C8B-B14F-4D97-AF65-F5344CB8AC3E}">
        <p14:creationId xmlns:p14="http://schemas.microsoft.com/office/powerpoint/2010/main" val="30767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D57608C8-94FB-44F9-8E9E-97ECFE0E5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" y="1039831"/>
            <a:ext cx="8067170" cy="5092995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00F844A-8368-4EF6-93AA-753AEBBEE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20550"/>
            <a:ext cx="6096000" cy="4137450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xmlns="" id="{97335366-31E9-494D-9E09-6C11BB3DBEF5}"/>
              </a:ext>
            </a:extLst>
          </p:cNvPr>
          <p:cNvSpPr/>
          <p:nvPr/>
        </p:nvSpPr>
        <p:spPr>
          <a:xfrm rot="211328">
            <a:off x="7596868" y="2348237"/>
            <a:ext cx="524088" cy="425224"/>
          </a:xfrm>
          <a:prstGeom prst="ellipse">
            <a:avLst/>
          </a:prstGeom>
          <a:solidFill>
            <a:srgbClr val="FFFF00">
              <a:alpha val="62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223C32B8-80E9-4870-9D13-C12778E3DC73}"/>
              </a:ext>
            </a:extLst>
          </p:cNvPr>
          <p:cNvSpPr/>
          <p:nvPr/>
        </p:nvSpPr>
        <p:spPr>
          <a:xfrm rot="211328">
            <a:off x="5958752" y="2911659"/>
            <a:ext cx="1770036" cy="503817"/>
          </a:xfrm>
          <a:prstGeom prst="ellipse">
            <a:avLst/>
          </a:prstGeom>
          <a:solidFill>
            <a:srgbClr val="FFFF00">
              <a:alpha val="62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" name="Seta: Circular 5">
            <a:extLst>
              <a:ext uri="{FF2B5EF4-FFF2-40B4-BE49-F238E27FC236}">
                <a16:creationId xmlns:a16="http://schemas.microsoft.com/office/drawing/2014/main" xmlns="" id="{6156329A-58B0-4FF6-8983-954B595495EF}"/>
              </a:ext>
            </a:extLst>
          </p:cNvPr>
          <p:cNvSpPr/>
          <p:nvPr/>
        </p:nvSpPr>
        <p:spPr>
          <a:xfrm rot="8057559">
            <a:off x="7613341" y="2497417"/>
            <a:ext cx="900967" cy="1067813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9710863"/>
              <a:gd name="adj5" fmla="val 12500"/>
            </a:avLst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Balão de Fala: Retângulo com Cantos Arredondados 9">
            <a:extLst>
              <a:ext uri="{FF2B5EF4-FFF2-40B4-BE49-F238E27FC236}">
                <a16:creationId xmlns:a16="http://schemas.microsoft.com/office/drawing/2014/main" xmlns="" id="{961EC9F3-4E00-432A-9118-3165138986A4}"/>
              </a:ext>
            </a:extLst>
          </p:cNvPr>
          <p:cNvSpPr/>
          <p:nvPr/>
        </p:nvSpPr>
        <p:spPr>
          <a:xfrm>
            <a:off x="8844228" y="1052394"/>
            <a:ext cx="2775098" cy="1141693"/>
          </a:xfrm>
          <a:prstGeom prst="wedgeRoundRectCallout">
            <a:avLst>
              <a:gd name="adj1" fmla="val -72941"/>
              <a:gd name="adj2" fmla="val 66225"/>
              <a:gd name="adj3" fmla="val 16667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Link na própria página!</a:t>
            </a:r>
          </a:p>
        </p:txBody>
      </p:sp>
    </p:spTree>
    <p:extLst>
      <p:ext uri="{BB962C8B-B14F-4D97-AF65-F5344CB8AC3E}">
        <p14:creationId xmlns:p14="http://schemas.microsoft.com/office/powerpoint/2010/main" val="84320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CB02055D-82FD-4D77-937E-EE1C1A7B5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64" y="2407803"/>
            <a:ext cx="3713236" cy="371323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CC8C996-6BBD-4B63-A220-799EE42888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73" y="736961"/>
            <a:ext cx="3713236" cy="371323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8AD7117D-0BFC-4289-B597-661FF9A30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" y="3113952"/>
            <a:ext cx="3713236" cy="3713236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AFDB3AAA-3099-45BF-B7CE-858897AF051F}"/>
              </a:ext>
            </a:extLst>
          </p:cNvPr>
          <p:cNvSpPr/>
          <p:nvPr/>
        </p:nvSpPr>
        <p:spPr>
          <a:xfrm>
            <a:off x="7666074" y="1994949"/>
            <a:ext cx="40293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Obrigado!</a:t>
            </a:r>
          </a:p>
          <a:p>
            <a:pPr algn="r"/>
            <a:endParaRPr lang="pt-BR" sz="6000" dirty="0">
              <a:solidFill>
                <a:srgbClr val="C00000"/>
              </a:solidFill>
            </a:endParaRPr>
          </a:p>
          <a:p>
            <a:pPr algn="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CGU-Regional/TO</a:t>
            </a:r>
          </a:p>
          <a:p>
            <a:pPr algn="r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Telefone: (63) 3232-9350 </a:t>
            </a:r>
          </a:p>
          <a:p>
            <a:pPr algn="r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cguto@cgu.gov.br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pt-BR" b="1" dirty="0" err="1">
                <a:solidFill>
                  <a:schemeClr val="accent1">
                    <a:lumMod val="75000"/>
                  </a:schemeClr>
                </a:solidFill>
              </a:rPr>
              <a:t>Ouvidoria-Geral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 da União</a:t>
            </a:r>
          </a:p>
          <a:p>
            <a:pPr algn="r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Telefone: (61) 2020-6923 </a:t>
            </a:r>
          </a:p>
          <a:p>
            <a:pPr algn="r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cgouv@cgu.gov.br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C19CBBC8-D57D-413F-A272-8240EC615B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97163" y="6211684"/>
            <a:ext cx="2989207" cy="6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2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5">
            <a:extLst>
              <a:ext uri="{FF2B5EF4-FFF2-40B4-BE49-F238E27FC236}">
                <a16:creationId xmlns:a16="http://schemas.microsoft.com/office/drawing/2014/main" xmlns="" id="{609EADA5-3A10-4C14-8771-787AF47FA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833" y="2718666"/>
            <a:ext cx="9854334" cy="324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altLang="pt-BR" sz="2800" dirty="0">
                <a:latin typeface="Open Sans Light" pitchFamily="34" charset="0"/>
              </a:rPr>
              <a:t>Ouvidoria pública é uma instância de</a:t>
            </a:r>
            <a:r>
              <a:rPr lang="pt-BR" altLang="pt-BR" sz="2800" dirty="0">
                <a:solidFill>
                  <a:srgbClr val="595959"/>
                </a:solidFill>
                <a:latin typeface="Open Sans Light" pitchFamily="34" charset="0"/>
              </a:rPr>
              <a:t> </a:t>
            </a:r>
            <a:r>
              <a:rPr lang="pt-BR" altLang="pt-BR" sz="2800" b="1" dirty="0">
                <a:solidFill>
                  <a:srgbClr val="FF0000"/>
                </a:solidFill>
                <a:latin typeface="Open Sans Light" pitchFamily="34" charset="0"/>
              </a:rPr>
              <a:t>controle e participação social, </a:t>
            </a:r>
            <a:r>
              <a:rPr lang="pt-BR" altLang="pt-BR" sz="2800" dirty="0">
                <a:latin typeface="Open Sans Light" pitchFamily="34" charset="0"/>
              </a:rPr>
              <a:t>responsável pelo tratamento das </a:t>
            </a:r>
            <a:r>
              <a:rPr lang="pt-BR" altLang="pt-BR" sz="2800" b="1" dirty="0">
                <a:solidFill>
                  <a:srgbClr val="FF0000"/>
                </a:solidFill>
                <a:highlight>
                  <a:srgbClr val="FFFF00"/>
                </a:highlight>
                <a:latin typeface="Open Sans Light" pitchFamily="34" charset="0"/>
              </a:rPr>
              <a:t>reclamações</a:t>
            </a:r>
            <a:r>
              <a:rPr lang="pt-BR" altLang="pt-BR" sz="2800" b="1" dirty="0">
                <a:solidFill>
                  <a:srgbClr val="FF0000"/>
                </a:solidFill>
                <a:latin typeface="Open Sans Light" pitchFamily="34" charset="0"/>
              </a:rPr>
              <a:t>, </a:t>
            </a:r>
            <a:r>
              <a:rPr lang="pt-BR" altLang="pt-BR" sz="2800" b="1" dirty="0">
                <a:solidFill>
                  <a:srgbClr val="FF0000"/>
                </a:solidFill>
                <a:highlight>
                  <a:srgbClr val="FFFF00"/>
                </a:highlight>
                <a:latin typeface="Open Sans Light" pitchFamily="34" charset="0"/>
              </a:rPr>
              <a:t>solicitações</a:t>
            </a:r>
            <a:r>
              <a:rPr lang="pt-BR" altLang="pt-BR" sz="2800" b="1" dirty="0">
                <a:solidFill>
                  <a:srgbClr val="FF0000"/>
                </a:solidFill>
                <a:latin typeface="Open Sans Light" pitchFamily="34" charset="0"/>
              </a:rPr>
              <a:t>, </a:t>
            </a:r>
            <a:r>
              <a:rPr lang="pt-BR" altLang="pt-BR" sz="2800" b="1" dirty="0">
                <a:solidFill>
                  <a:srgbClr val="FF0000"/>
                </a:solidFill>
                <a:highlight>
                  <a:srgbClr val="FFFF00"/>
                </a:highlight>
                <a:latin typeface="Open Sans Light" pitchFamily="34" charset="0"/>
              </a:rPr>
              <a:t>denúncias</a:t>
            </a:r>
            <a:r>
              <a:rPr lang="pt-BR" altLang="pt-BR" sz="2800" b="1" dirty="0">
                <a:solidFill>
                  <a:srgbClr val="FF0000"/>
                </a:solidFill>
                <a:latin typeface="Open Sans Light" pitchFamily="34" charset="0"/>
              </a:rPr>
              <a:t>, </a:t>
            </a:r>
            <a:r>
              <a:rPr lang="pt-BR" altLang="pt-BR" sz="2800" b="1" dirty="0">
                <a:solidFill>
                  <a:srgbClr val="FF0000"/>
                </a:solidFill>
                <a:highlight>
                  <a:srgbClr val="FFFF00"/>
                </a:highlight>
                <a:latin typeface="Open Sans Light" pitchFamily="34" charset="0"/>
              </a:rPr>
              <a:t>sugestões</a:t>
            </a:r>
            <a:r>
              <a:rPr lang="pt-BR" altLang="pt-BR" sz="2800" b="1" dirty="0">
                <a:solidFill>
                  <a:srgbClr val="FF0000"/>
                </a:solidFill>
                <a:latin typeface="Open Sans Light" pitchFamily="34" charset="0"/>
              </a:rPr>
              <a:t> e </a:t>
            </a:r>
            <a:r>
              <a:rPr lang="pt-BR" altLang="pt-BR" sz="2800" b="1" dirty="0">
                <a:solidFill>
                  <a:srgbClr val="FF0000"/>
                </a:solidFill>
                <a:highlight>
                  <a:srgbClr val="FFFF00"/>
                </a:highlight>
                <a:latin typeface="Open Sans Light" pitchFamily="34" charset="0"/>
              </a:rPr>
              <a:t>elogios</a:t>
            </a:r>
            <a:r>
              <a:rPr lang="pt-BR" altLang="pt-BR" sz="2800" dirty="0">
                <a:solidFill>
                  <a:srgbClr val="FF0000"/>
                </a:solidFill>
                <a:latin typeface="Open Sans Light" pitchFamily="34" charset="0"/>
              </a:rPr>
              <a:t> </a:t>
            </a:r>
            <a:r>
              <a:rPr lang="pt-BR" altLang="pt-BR" sz="2800" dirty="0">
                <a:latin typeface="Open Sans Light" pitchFamily="34" charset="0"/>
              </a:rPr>
              <a:t>relativos às políticas e aos serviços públicos, com vistas ao</a:t>
            </a:r>
            <a:r>
              <a:rPr lang="pt-BR" altLang="pt-BR" sz="2800" dirty="0">
                <a:solidFill>
                  <a:srgbClr val="595959"/>
                </a:solidFill>
                <a:latin typeface="Open Sans Light" pitchFamily="34" charset="0"/>
              </a:rPr>
              <a:t> </a:t>
            </a:r>
            <a:r>
              <a:rPr lang="pt-BR" altLang="pt-BR" sz="2800" b="1" dirty="0">
                <a:solidFill>
                  <a:srgbClr val="FF0000"/>
                </a:solidFill>
                <a:latin typeface="Open Sans Light" pitchFamily="34" charset="0"/>
              </a:rPr>
              <a:t>aprimoramento da gestão pública.</a:t>
            </a:r>
            <a:endParaRPr lang="pt-BR" altLang="pt-BR" sz="2800" dirty="0">
              <a:solidFill>
                <a:srgbClr val="595959"/>
              </a:solidFill>
              <a:latin typeface="Open Sans Light" pitchFamily="34" charset="0"/>
            </a:endParaRPr>
          </a:p>
        </p:txBody>
      </p:sp>
      <p:sp>
        <p:nvSpPr>
          <p:cNvPr id="8" name="CaixaDeTexto 3">
            <a:extLst>
              <a:ext uri="{FF2B5EF4-FFF2-40B4-BE49-F238E27FC236}">
                <a16:creationId xmlns:a16="http://schemas.microsoft.com/office/drawing/2014/main" xmlns="" id="{9635825C-05C6-46CA-9ADF-3096968DD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833" y="1585101"/>
            <a:ext cx="75612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3200" b="1" dirty="0">
                <a:solidFill>
                  <a:srgbClr val="336091"/>
                </a:solidFill>
                <a:latin typeface="Open Sans Semibold" pitchFamily="34" charset="0"/>
              </a:rPr>
              <a:t>O que é uma ouvidoria pública?</a:t>
            </a:r>
          </a:p>
        </p:txBody>
      </p:sp>
    </p:spTree>
    <p:extLst>
      <p:ext uri="{BB962C8B-B14F-4D97-AF65-F5344CB8AC3E}">
        <p14:creationId xmlns:p14="http://schemas.microsoft.com/office/powerpoint/2010/main" val="38933226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3">
            <a:extLst>
              <a:ext uri="{FF2B5EF4-FFF2-40B4-BE49-F238E27FC236}">
                <a16:creationId xmlns:a16="http://schemas.microsoft.com/office/drawing/2014/main" xmlns="" id="{79A1A627-C7AB-4522-91F7-4EACCA548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7563" y="3143559"/>
            <a:ext cx="10033747" cy="254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342900" indent="-342900" algn="just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altLang="pt-BR" sz="2800" dirty="0">
                <a:latin typeface="Open Sans Light" pitchFamily="34" charset="0"/>
              </a:rPr>
              <a:t>Contribuir para a promoção da </a:t>
            </a:r>
            <a:r>
              <a:rPr lang="pt-BR" altLang="pt-BR" sz="2800" b="1" dirty="0">
                <a:solidFill>
                  <a:srgbClr val="FF0000"/>
                </a:solidFill>
                <a:highlight>
                  <a:srgbClr val="FFFF00"/>
                </a:highlight>
                <a:latin typeface="Open Sans Light" pitchFamily="34" charset="0"/>
              </a:rPr>
              <a:t>democracia participativa</a:t>
            </a:r>
            <a:r>
              <a:rPr lang="pt-BR" altLang="pt-BR" sz="2800" b="1" dirty="0">
                <a:solidFill>
                  <a:srgbClr val="FF0000"/>
                </a:solidFill>
                <a:latin typeface="Open Sans Light" pitchFamily="34" charset="0"/>
              </a:rPr>
              <a:t>;</a:t>
            </a:r>
          </a:p>
          <a:p>
            <a:pPr marL="342900" indent="-3429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altLang="pt-BR" sz="2800" dirty="0">
                <a:latin typeface="Open Sans Light" pitchFamily="34" charset="0"/>
              </a:rPr>
              <a:t>Estimular a</a:t>
            </a:r>
            <a:r>
              <a:rPr lang="pt-BR" altLang="pt-BR" sz="2800" dirty="0">
                <a:solidFill>
                  <a:srgbClr val="595959"/>
                </a:solidFill>
                <a:latin typeface="Open Sans Light" pitchFamily="34" charset="0"/>
              </a:rPr>
              <a:t> </a:t>
            </a:r>
            <a:r>
              <a:rPr lang="pt-BR" altLang="pt-BR" sz="2800" b="1" dirty="0">
                <a:solidFill>
                  <a:srgbClr val="FF0000"/>
                </a:solidFill>
                <a:highlight>
                  <a:srgbClr val="FFFF00"/>
                </a:highlight>
                <a:latin typeface="Open Sans Light" pitchFamily="34" charset="0"/>
              </a:rPr>
              <a:t>melhoria das políticas e dos serviços públicos</a:t>
            </a:r>
            <a:r>
              <a:rPr lang="pt-BR" altLang="pt-BR" sz="2800" b="1" dirty="0">
                <a:solidFill>
                  <a:srgbClr val="FF0000"/>
                </a:solidFill>
                <a:latin typeface="Open Sans Light" pitchFamily="34" charset="0"/>
              </a:rPr>
              <a:t>;</a:t>
            </a:r>
          </a:p>
          <a:p>
            <a:pPr marL="342900" indent="-342900" algn="just" eaLnBrk="1" hangingPunct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altLang="pt-BR" sz="2800" dirty="0">
                <a:latin typeface="Open Sans Light" pitchFamily="34" charset="0"/>
              </a:rPr>
              <a:t>Auxiliar na </a:t>
            </a:r>
            <a:r>
              <a:rPr lang="pt-BR" altLang="pt-BR" sz="2800" b="1" dirty="0">
                <a:solidFill>
                  <a:srgbClr val="FF0000"/>
                </a:solidFill>
                <a:highlight>
                  <a:srgbClr val="FFFF00"/>
                </a:highlight>
                <a:latin typeface="Open Sans Light" pitchFamily="34" charset="0"/>
              </a:rPr>
              <a:t>efetivação de direitos</a:t>
            </a:r>
            <a:r>
              <a:rPr lang="pt-BR" altLang="pt-BR" sz="2800" b="1" dirty="0">
                <a:solidFill>
                  <a:srgbClr val="FF0000"/>
                </a:solidFill>
                <a:latin typeface="Open Sans Light" pitchFamily="34" charset="0"/>
              </a:rPr>
              <a:t>.</a:t>
            </a:r>
          </a:p>
        </p:txBody>
      </p:sp>
      <p:sp>
        <p:nvSpPr>
          <p:cNvPr id="3" name="CaixaDeTexto 3">
            <a:extLst>
              <a:ext uri="{FF2B5EF4-FFF2-40B4-BE49-F238E27FC236}">
                <a16:creationId xmlns:a16="http://schemas.microsoft.com/office/drawing/2014/main" xmlns="" id="{E20727C4-6D0C-4771-9D4D-8C37D0CFD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563" y="1819017"/>
            <a:ext cx="77576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336091"/>
                </a:solidFill>
                <a:latin typeface="Open Sans Semibold" pitchFamily="34" charset="0"/>
                <a:ea typeface="ＭＳ Ｐゴシック" pitchFamily="34" charset="-128"/>
              </a:defRPr>
            </a:lvl1pPr>
            <a:lvl2pPr marL="742950" indent="-285750">
              <a:defRPr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altLang="pt-BR" sz="3200" dirty="0"/>
              <a:t>Missão das ouvidorias públicas</a:t>
            </a:r>
          </a:p>
        </p:txBody>
      </p:sp>
    </p:spTree>
    <p:extLst>
      <p:ext uri="{BB962C8B-B14F-4D97-AF65-F5344CB8AC3E}">
        <p14:creationId xmlns:p14="http://schemas.microsoft.com/office/powerpoint/2010/main" val="3633978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gif funnel illustration">
            <a:extLst>
              <a:ext uri="{FF2B5EF4-FFF2-40B4-BE49-F238E27FC236}">
                <a16:creationId xmlns:a16="http://schemas.microsoft.com/office/drawing/2014/main" xmlns="" id="{D0AE0ED3-4FBF-426F-A087-C6CAB65AEC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" y="1977000"/>
            <a:ext cx="12169810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xmlns="" id="{2703A5D4-B406-4C39-BC06-1966E044033E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8252090" y="4362451"/>
          <a:ext cx="3939910" cy="2462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9" name="Image" r:id="rId5" imgW="10158480" imgH="6348960" progId="Photoshop.Image.18">
                  <p:embed/>
                </p:oleObj>
              </mc:Choice>
              <mc:Fallback>
                <p:oleObj name="Image" r:id="rId5" imgW="10158480" imgH="6348960" progId="Photoshop.Image.18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xmlns="" id="{2703A5D4-B406-4C39-BC06-1966E04403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52090" y="4362451"/>
                        <a:ext cx="3939910" cy="2462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403FDA94-8CFC-4DF9-8462-D092408BD2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810" y="3429000"/>
            <a:ext cx="4087285" cy="3065464"/>
          </a:xfrm>
          <a:prstGeom prst="rect">
            <a:avLst/>
          </a:prstGeom>
        </p:spPr>
      </p:pic>
      <p:pic>
        <p:nvPicPr>
          <p:cNvPr id="25614" name="Picture 14" descr="Image result for facebook reactions vector">
            <a:extLst>
              <a:ext uri="{FF2B5EF4-FFF2-40B4-BE49-F238E27FC236}">
                <a16:creationId xmlns:a16="http://schemas.microsoft.com/office/drawing/2014/main" xmlns="" id="{23B2FE6D-2367-42BB-AC1F-F2FECDC999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51" b="54662"/>
          <a:stretch/>
        </p:blipFill>
        <p:spPr bwMode="auto">
          <a:xfrm rot="20022509">
            <a:off x="3717557" y="1364121"/>
            <a:ext cx="777708" cy="72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Image result for facebook reactions vector">
            <a:extLst>
              <a:ext uri="{FF2B5EF4-FFF2-40B4-BE49-F238E27FC236}">
                <a16:creationId xmlns:a16="http://schemas.microsoft.com/office/drawing/2014/main" xmlns="" id="{05C28167-EA76-4412-AE59-78B819DD88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51" b="54662"/>
          <a:stretch/>
        </p:blipFill>
        <p:spPr bwMode="auto">
          <a:xfrm rot="1579522">
            <a:off x="4783922" y="1729089"/>
            <a:ext cx="755373" cy="70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Image result for facebook reactions vector">
            <a:extLst>
              <a:ext uri="{FF2B5EF4-FFF2-40B4-BE49-F238E27FC236}">
                <a16:creationId xmlns:a16="http://schemas.microsoft.com/office/drawing/2014/main" xmlns="" id="{3C1B7443-5BAE-45D7-9CDF-2AC4CDC747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51" b="54662"/>
          <a:stretch/>
        </p:blipFill>
        <p:spPr bwMode="auto">
          <a:xfrm rot="20863047">
            <a:off x="6146030" y="970367"/>
            <a:ext cx="604366" cy="566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Image result for facebook reactions vector">
            <a:extLst>
              <a:ext uri="{FF2B5EF4-FFF2-40B4-BE49-F238E27FC236}">
                <a16:creationId xmlns:a16="http://schemas.microsoft.com/office/drawing/2014/main" xmlns="" id="{BF1738F3-F4F3-4073-A40B-50D1C22C11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51" b="54662"/>
          <a:stretch/>
        </p:blipFill>
        <p:spPr bwMode="auto">
          <a:xfrm rot="20863047">
            <a:off x="5892747" y="1815700"/>
            <a:ext cx="680239" cy="63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Image result for facebook reactions vector">
            <a:extLst>
              <a:ext uri="{FF2B5EF4-FFF2-40B4-BE49-F238E27FC236}">
                <a16:creationId xmlns:a16="http://schemas.microsoft.com/office/drawing/2014/main" xmlns="" id="{2932B547-1529-4E32-B33E-3A1CAC793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51" b="54662"/>
          <a:stretch/>
        </p:blipFill>
        <p:spPr bwMode="auto">
          <a:xfrm>
            <a:off x="5106055" y="959068"/>
            <a:ext cx="777708" cy="72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Image result for facebook reactions vector">
            <a:extLst>
              <a:ext uri="{FF2B5EF4-FFF2-40B4-BE49-F238E27FC236}">
                <a16:creationId xmlns:a16="http://schemas.microsoft.com/office/drawing/2014/main" xmlns="" id="{355DA502-E496-4AE2-AB16-E25EB7CC25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51" b="54662"/>
          <a:stretch/>
        </p:blipFill>
        <p:spPr bwMode="auto">
          <a:xfrm>
            <a:off x="5656998" y="230024"/>
            <a:ext cx="710950" cy="66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Image result for facebook reactions vector">
            <a:extLst>
              <a:ext uri="{FF2B5EF4-FFF2-40B4-BE49-F238E27FC236}">
                <a16:creationId xmlns:a16="http://schemas.microsoft.com/office/drawing/2014/main" xmlns="" id="{9FCF3789-A1A6-4F9D-ADE9-1AFAB92012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51" b="54662"/>
          <a:stretch/>
        </p:blipFill>
        <p:spPr bwMode="auto">
          <a:xfrm rot="1356450">
            <a:off x="6774535" y="1499966"/>
            <a:ext cx="797198" cy="74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Image result for facebook reactions vector">
            <a:extLst>
              <a:ext uri="{FF2B5EF4-FFF2-40B4-BE49-F238E27FC236}">
                <a16:creationId xmlns:a16="http://schemas.microsoft.com/office/drawing/2014/main" xmlns="" id="{C8D3D448-D70F-4A06-A5F8-ACE03419D1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51" b="54662"/>
          <a:stretch/>
        </p:blipFill>
        <p:spPr bwMode="auto">
          <a:xfrm rot="1834066">
            <a:off x="6951001" y="850170"/>
            <a:ext cx="654020" cy="61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Image result for facebook reactions vector">
            <a:extLst>
              <a:ext uri="{FF2B5EF4-FFF2-40B4-BE49-F238E27FC236}">
                <a16:creationId xmlns:a16="http://schemas.microsoft.com/office/drawing/2014/main" xmlns="" id="{78F54932-1927-4F25-AC26-9D3247C16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51" b="54662"/>
          <a:stretch/>
        </p:blipFill>
        <p:spPr bwMode="auto">
          <a:xfrm rot="1834066">
            <a:off x="7688469" y="1396738"/>
            <a:ext cx="603289" cy="56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Image result for facebook reactions vector">
            <a:extLst>
              <a:ext uri="{FF2B5EF4-FFF2-40B4-BE49-F238E27FC236}">
                <a16:creationId xmlns:a16="http://schemas.microsoft.com/office/drawing/2014/main" xmlns="" id="{831408D2-90E7-493C-A9F2-2EACDD4C2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4" t="-2600" r="34537" b="57262"/>
          <a:stretch/>
        </p:blipFill>
        <p:spPr bwMode="auto">
          <a:xfrm rot="19973439">
            <a:off x="4356147" y="715487"/>
            <a:ext cx="677028" cy="63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Image result for facebook reactions vector">
            <a:extLst>
              <a:ext uri="{FF2B5EF4-FFF2-40B4-BE49-F238E27FC236}">
                <a16:creationId xmlns:a16="http://schemas.microsoft.com/office/drawing/2014/main" xmlns="" id="{47C7BF9C-BCA0-488B-9D50-9B8B2A6F62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4" t="-2600" r="34537" b="57262"/>
          <a:stretch/>
        </p:blipFill>
        <p:spPr bwMode="auto">
          <a:xfrm rot="1348969">
            <a:off x="4186491" y="1822645"/>
            <a:ext cx="677028" cy="63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Image result for facebook reactions vector">
            <a:extLst>
              <a:ext uri="{FF2B5EF4-FFF2-40B4-BE49-F238E27FC236}">
                <a16:creationId xmlns:a16="http://schemas.microsoft.com/office/drawing/2014/main" xmlns="" id="{7CE4CD48-4846-441E-ADD6-2F7DFC7E49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4" t="-2600" r="34537" b="57262"/>
          <a:stretch/>
        </p:blipFill>
        <p:spPr bwMode="auto">
          <a:xfrm rot="1348969">
            <a:off x="5444952" y="1508388"/>
            <a:ext cx="677028" cy="63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Image result for facebook reactions vector">
            <a:extLst>
              <a:ext uri="{FF2B5EF4-FFF2-40B4-BE49-F238E27FC236}">
                <a16:creationId xmlns:a16="http://schemas.microsoft.com/office/drawing/2014/main" xmlns="" id="{BCCDB773-89FA-47AC-919D-8692608E3F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4" t="-2600" r="34537" b="57262"/>
          <a:stretch/>
        </p:blipFill>
        <p:spPr bwMode="auto">
          <a:xfrm rot="20793597">
            <a:off x="6460711" y="489044"/>
            <a:ext cx="570059" cy="533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4" descr="Image result for facebook reactions vector">
            <a:extLst>
              <a:ext uri="{FF2B5EF4-FFF2-40B4-BE49-F238E27FC236}">
                <a16:creationId xmlns:a16="http://schemas.microsoft.com/office/drawing/2014/main" xmlns="" id="{51EEC39A-8F69-41B0-95C0-54F997D644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4" t="-2600" r="34537" b="57262"/>
          <a:stretch/>
        </p:blipFill>
        <p:spPr bwMode="auto">
          <a:xfrm rot="367832">
            <a:off x="5086928" y="139884"/>
            <a:ext cx="503629" cy="47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Image result for facebook reactions vector">
            <a:extLst>
              <a:ext uri="{FF2B5EF4-FFF2-40B4-BE49-F238E27FC236}">
                <a16:creationId xmlns:a16="http://schemas.microsoft.com/office/drawing/2014/main" xmlns="" id="{74601BD1-5A9B-4D54-9CB8-FC593B98D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4" t="-2600" r="34537" b="57262"/>
          <a:stretch/>
        </p:blipFill>
        <p:spPr bwMode="auto">
          <a:xfrm rot="21272355">
            <a:off x="3588852" y="2121256"/>
            <a:ext cx="429009" cy="40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4" descr="Image result for facebook reactions vector">
            <a:extLst>
              <a:ext uri="{FF2B5EF4-FFF2-40B4-BE49-F238E27FC236}">
                <a16:creationId xmlns:a16="http://schemas.microsoft.com/office/drawing/2014/main" xmlns="" id="{010B56AD-18D3-4B65-BD8E-4076F88AE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4" t="-2600" r="34537" b="57262"/>
          <a:stretch/>
        </p:blipFill>
        <p:spPr bwMode="auto">
          <a:xfrm rot="1513030">
            <a:off x="6623489" y="33444"/>
            <a:ext cx="357226" cy="33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4" descr="Image result for facebook reactions vector">
            <a:extLst>
              <a:ext uri="{FF2B5EF4-FFF2-40B4-BE49-F238E27FC236}">
                <a16:creationId xmlns:a16="http://schemas.microsoft.com/office/drawing/2014/main" xmlns="" id="{04DA3881-5764-4CE8-87B9-085335F4B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4" t="-2600" r="34537" b="57262"/>
          <a:stretch/>
        </p:blipFill>
        <p:spPr bwMode="auto">
          <a:xfrm rot="1513030">
            <a:off x="6374930" y="1551764"/>
            <a:ext cx="357226" cy="33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Image result for facebook reactions vector">
            <a:extLst>
              <a:ext uri="{FF2B5EF4-FFF2-40B4-BE49-F238E27FC236}">
                <a16:creationId xmlns:a16="http://schemas.microsoft.com/office/drawing/2014/main" xmlns="" id="{754F8514-441A-4C35-8893-DB285EFAF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4" t="-2600" r="34537" b="57262"/>
          <a:stretch/>
        </p:blipFill>
        <p:spPr bwMode="auto">
          <a:xfrm rot="19781906">
            <a:off x="7415988" y="1315215"/>
            <a:ext cx="335483" cy="31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Image result for facebook reactions vector">
            <a:extLst>
              <a:ext uri="{FF2B5EF4-FFF2-40B4-BE49-F238E27FC236}">
                <a16:creationId xmlns:a16="http://schemas.microsoft.com/office/drawing/2014/main" xmlns="" id="{315B628A-3185-421A-BA40-AC10155C1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4" t="-2600" r="34537" b="57262"/>
          <a:stretch/>
        </p:blipFill>
        <p:spPr bwMode="auto">
          <a:xfrm rot="604573">
            <a:off x="7513533" y="1938290"/>
            <a:ext cx="480414" cy="44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4" descr="Image result for facebook reactions vector">
            <a:extLst>
              <a:ext uri="{FF2B5EF4-FFF2-40B4-BE49-F238E27FC236}">
                <a16:creationId xmlns:a16="http://schemas.microsoft.com/office/drawing/2014/main" xmlns="" id="{FAA1EB02-1FDB-481D-AFA2-AE78500CAA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7" t="596" r="-2646" b="54066"/>
          <a:stretch/>
        </p:blipFill>
        <p:spPr bwMode="auto">
          <a:xfrm rot="20992474">
            <a:off x="6636847" y="1161473"/>
            <a:ext cx="449054" cy="4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4" descr="Image result for facebook reactions vector">
            <a:extLst>
              <a:ext uri="{FF2B5EF4-FFF2-40B4-BE49-F238E27FC236}">
                <a16:creationId xmlns:a16="http://schemas.microsoft.com/office/drawing/2014/main" xmlns="" id="{C530C7F4-4F25-41E4-9BDA-C49C9DB163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7" t="596" r="-2646" b="54066"/>
          <a:stretch/>
        </p:blipFill>
        <p:spPr bwMode="auto">
          <a:xfrm rot="20992474">
            <a:off x="5687511" y="828447"/>
            <a:ext cx="514987" cy="48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4" descr="Image result for facebook reactions vector">
            <a:extLst>
              <a:ext uri="{FF2B5EF4-FFF2-40B4-BE49-F238E27FC236}">
                <a16:creationId xmlns:a16="http://schemas.microsoft.com/office/drawing/2014/main" xmlns="" id="{B4C5F11B-D6F7-4508-BC66-A60F35EC8B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7" t="596" r="-2646" b="54066"/>
          <a:stretch/>
        </p:blipFill>
        <p:spPr bwMode="auto">
          <a:xfrm rot="1047015">
            <a:off x="6590556" y="2113832"/>
            <a:ext cx="475389" cy="44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Image result for facebook reactions vector">
            <a:extLst>
              <a:ext uri="{FF2B5EF4-FFF2-40B4-BE49-F238E27FC236}">
                <a16:creationId xmlns:a16="http://schemas.microsoft.com/office/drawing/2014/main" xmlns="" id="{FC7E76EC-D6AF-4AC3-9D1D-7003A6B776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7" t="596" r="-2646" b="54066"/>
          <a:stretch/>
        </p:blipFill>
        <p:spPr bwMode="auto">
          <a:xfrm rot="1047015">
            <a:off x="4551564" y="1428875"/>
            <a:ext cx="460793" cy="43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4" descr="Image result for facebook reactions vector">
            <a:extLst>
              <a:ext uri="{FF2B5EF4-FFF2-40B4-BE49-F238E27FC236}">
                <a16:creationId xmlns:a16="http://schemas.microsoft.com/office/drawing/2014/main" xmlns="" id="{D2FEFBF0-88F6-4E5A-9C29-C0A323F3BE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7" t="596" r="-2646" b="54066"/>
          <a:stretch/>
        </p:blipFill>
        <p:spPr bwMode="auto">
          <a:xfrm rot="20407497">
            <a:off x="3603981" y="825164"/>
            <a:ext cx="402273" cy="37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4" descr="Image result for facebook reactions vector">
            <a:extLst>
              <a:ext uri="{FF2B5EF4-FFF2-40B4-BE49-F238E27FC236}">
                <a16:creationId xmlns:a16="http://schemas.microsoft.com/office/drawing/2014/main" xmlns="" id="{D1403FEB-5968-4569-B4BB-5232D472B8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9" t="56821" r="-2698" b="-2159"/>
          <a:stretch/>
        </p:blipFill>
        <p:spPr bwMode="auto">
          <a:xfrm rot="21233195">
            <a:off x="4034543" y="1028189"/>
            <a:ext cx="352427" cy="33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4" descr="Image result for facebook reactions vector">
            <a:extLst>
              <a:ext uri="{FF2B5EF4-FFF2-40B4-BE49-F238E27FC236}">
                <a16:creationId xmlns:a16="http://schemas.microsoft.com/office/drawing/2014/main" xmlns="" id="{B8E00727-6B9E-4902-A59F-C057E171C5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9" t="56821" r="-2698" b="-2159"/>
          <a:stretch/>
        </p:blipFill>
        <p:spPr bwMode="auto">
          <a:xfrm rot="1202149">
            <a:off x="4957961" y="566811"/>
            <a:ext cx="470414" cy="44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 descr="Image result for facebook reactions vector">
            <a:extLst>
              <a:ext uri="{FF2B5EF4-FFF2-40B4-BE49-F238E27FC236}">
                <a16:creationId xmlns:a16="http://schemas.microsoft.com/office/drawing/2014/main" xmlns="" id="{83A20986-D2A0-4BC2-8A78-A28CF0409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9" t="56821" r="-2698" b="-2159"/>
          <a:stretch/>
        </p:blipFill>
        <p:spPr bwMode="auto">
          <a:xfrm rot="21008346">
            <a:off x="1954846" y="1614269"/>
            <a:ext cx="450930" cy="42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Image result for facebook reactions vector">
            <a:extLst>
              <a:ext uri="{FF2B5EF4-FFF2-40B4-BE49-F238E27FC236}">
                <a16:creationId xmlns:a16="http://schemas.microsoft.com/office/drawing/2014/main" xmlns="" id="{250B82A3-6A34-4B29-9B54-9D533300A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9" t="56821" r="-2698" b="-2159"/>
          <a:stretch/>
        </p:blipFill>
        <p:spPr bwMode="auto">
          <a:xfrm rot="457673">
            <a:off x="3056057" y="1648508"/>
            <a:ext cx="532421" cy="49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4" descr="Image result for facebook reactions vector">
            <a:extLst>
              <a:ext uri="{FF2B5EF4-FFF2-40B4-BE49-F238E27FC236}">
                <a16:creationId xmlns:a16="http://schemas.microsoft.com/office/drawing/2014/main" xmlns="" id="{5BAECEC1-9256-4CDE-8F86-A88A2D2A5F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9" t="56821" r="-2698" b="-2159"/>
          <a:stretch/>
        </p:blipFill>
        <p:spPr bwMode="auto">
          <a:xfrm rot="457673">
            <a:off x="6899152" y="240464"/>
            <a:ext cx="477838" cy="44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4" descr="Image result for facebook reactions vector">
            <a:extLst>
              <a:ext uri="{FF2B5EF4-FFF2-40B4-BE49-F238E27FC236}">
                <a16:creationId xmlns:a16="http://schemas.microsoft.com/office/drawing/2014/main" xmlns="" id="{FF0A55B0-8838-437C-AF5D-564DDD1127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9" t="56821" r="-2698" b="-2159"/>
          <a:stretch/>
        </p:blipFill>
        <p:spPr bwMode="auto">
          <a:xfrm rot="20741800">
            <a:off x="5859649" y="1323740"/>
            <a:ext cx="473236" cy="44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 descr="Image result for facebook reactions vector">
            <a:extLst>
              <a:ext uri="{FF2B5EF4-FFF2-40B4-BE49-F238E27FC236}">
                <a16:creationId xmlns:a16="http://schemas.microsoft.com/office/drawing/2014/main" xmlns="" id="{CAAF795E-1680-43EF-BD20-21D31B6019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9" t="56821" r="-2698" b="-2159"/>
          <a:stretch/>
        </p:blipFill>
        <p:spPr bwMode="auto">
          <a:xfrm rot="20741800">
            <a:off x="5396855" y="2096513"/>
            <a:ext cx="473236" cy="44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4" descr="Image result for facebook reactions vector">
            <a:extLst>
              <a:ext uri="{FF2B5EF4-FFF2-40B4-BE49-F238E27FC236}">
                <a16:creationId xmlns:a16="http://schemas.microsoft.com/office/drawing/2014/main" xmlns="" id="{7B8E1FF8-9076-44A0-A4F3-4DEE100A09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9" t="56821" r="-2698" b="-2159"/>
          <a:stretch/>
        </p:blipFill>
        <p:spPr bwMode="auto">
          <a:xfrm rot="1280063">
            <a:off x="7646498" y="727952"/>
            <a:ext cx="433096" cy="40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4" descr="Image result for facebook reactions vector">
            <a:extLst>
              <a:ext uri="{FF2B5EF4-FFF2-40B4-BE49-F238E27FC236}">
                <a16:creationId xmlns:a16="http://schemas.microsoft.com/office/drawing/2014/main" xmlns="" id="{B11216B7-586E-48C7-893C-F51F9550B3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9" t="56821" r="-2698" b="-2159"/>
          <a:stretch/>
        </p:blipFill>
        <p:spPr bwMode="auto">
          <a:xfrm rot="1280063">
            <a:off x="7449404" y="1704718"/>
            <a:ext cx="392634" cy="36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4" descr="Image result for facebook reactions vector">
            <a:extLst>
              <a:ext uri="{FF2B5EF4-FFF2-40B4-BE49-F238E27FC236}">
                <a16:creationId xmlns:a16="http://schemas.microsoft.com/office/drawing/2014/main" xmlns="" id="{A2A8980E-F4DC-43A4-BBBF-C74488F997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9" t="56821" r="-2698" b="-2159"/>
          <a:stretch/>
        </p:blipFill>
        <p:spPr bwMode="auto">
          <a:xfrm rot="1280063">
            <a:off x="9553821" y="1401049"/>
            <a:ext cx="392634" cy="36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4" descr="Image result for facebook reactions vector">
            <a:extLst>
              <a:ext uri="{FF2B5EF4-FFF2-40B4-BE49-F238E27FC236}">
                <a16:creationId xmlns:a16="http://schemas.microsoft.com/office/drawing/2014/main" xmlns="" id="{9D38E9C1-E011-481F-A7D4-1E1F6FE16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51" b="54662"/>
          <a:stretch/>
        </p:blipFill>
        <p:spPr bwMode="auto">
          <a:xfrm rot="21419169">
            <a:off x="1452497" y="1555743"/>
            <a:ext cx="541086" cy="50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" descr="Image result for facebook reactions vector">
            <a:extLst>
              <a:ext uri="{FF2B5EF4-FFF2-40B4-BE49-F238E27FC236}">
                <a16:creationId xmlns:a16="http://schemas.microsoft.com/office/drawing/2014/main" xmlns="" id="{A3CD75B0-EDB5-4DDB-96A7-D94DCD544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51" b="54662"/>
          <a:stretch/>
        </p:blipFill>
        <p:spPr bwMode="auto">
          <a:xfrm rot="21419169">
            <a:off x="1772595" y="861487"/>
            <a:ext cx="435723" cy="4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4" descr="Image result for facebook reactions vector">
            <a:extLst>
              <a:ext uri="{FF2B5EF4-FFF2-40B4-BE49-F238E27FC236}">
                <a16:creationId xmlns:a16="http://schemas.microsoft.com/office/drawing/2014/main" xmlns="" id="{2A70CB4B-2EBB-4D5D-840A-200C44A53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51" b="54662"/>
          <a:stretch/>
        </p:blipFill>
        <p:spPr bwMode="auto">
          <a:xfrm rot="21419169">
            <a:off x="4659132" y="394813"/>
            <a:ext cx="435723" cy="4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4" descr="Image result for facebook reactions vector">
            <a:extLst>
              <a:ext uri="{FF2B5EF4-FFF2-40B4-BE49-F238E27FC236}">
                <a16:creationId xmlns:a16="http://schemas.microsoft.com/office/drawing/2014/main" xmlns="" id="{E09539C8-D2FA-404A-A206-06CA4911C6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51" b="54662"/>
          <a:stretch/>
        </p:blipFill>
        <p:spPr bwMode="auto">
          <a:xfrm rot="956038">
            <a:off x="7719050" y="312174"/>
            <a:ext cx="435723" cy="4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4" descr="Image result for facebook reactions vector">
            <a:extLst>
              <a:ext uri="{FF2B5EF4-FFF2-40B4-BE49-F238E27FC236}">
                <a16:creationId xmlns:a16="http://schemas.microsoft.com/office/drawing/2014/main" xmlns="" id="{D2284C23-8D7B-4D69-8373-B39A5F264C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51" b="54662"/>
          <a:stretch/>
        </p:blipFill>
        <p:spPr bwMode="auto">
          <a:xfrm rot="20741209">
            <a:off x="9133310" y="1116223"/>
            <a:ext cx="384466" cy="36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 descr="Image result for facebook reactions vector">
            <a:extLst>
              <a:ext uri="{FF2B5EF4-FFF2-40B4-BE49-F238E27FC236}">
                <a16:creationId xmlns:a16="http://schemas.microsoft.com/office/drawing/2014/main" xmlns="" id="{8BABF4CD-2FF6-426E-8E09-8BFEB588EC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4" t="-2600" r="34537" b="57262"/>
          <a:stretch/>
        </p:blipFill>
        <p:spPr bwMode="auto">
          <a:xfrm rot="604573">
            <a:off x="10015029" y="915435"/>
            <a:ext cx="414034" cy="38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4" descr="Image result for facebook reactions vector">
            <a:extLst>
              <a:ext uri="{FF2B5EF4-FFF2-40B4-BE49-F238E27FC236}">
                <a16:creationId xmlns:a16="http://schemas.microsoft.com/office/drawing/2014/main" xmlns="" id="{96E1CBBE-B297-4870-8D12-62B124907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0" t="57179" r="32061" b="-2517"/>
          <a:stretch/>
        </p:blipFill>
        <p:spPr bwMode="auto">
          <a:xfrm rot="457673">
            <a:off x="8166132" y="1027774"/>
            <a:ext cx="477838" cy="44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4" descr="Image result for facebook reactions vector">
            <a:extLst>
              <a:ext uri="{FF2B5EF4-FFF2-40B4-BE49-F238E27FC236}">
                <a16:creationId xmlns:a16="http://schemas.microsoft.com/office/drawing/2014/main" xmlns="" id="{61724D47-7A64-4638-8863-B357D3D8B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0" t="57179" r="32061" b="-2517"/>
          <a:stretch/>
        </p:blipFill>
        <p:spPr bwMode="auto">
          <a:xfrm rot="20056807">
            <a:off x="6163733" y="564705"/>
            <a:ext cx="477838" cy="44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4" descr="Image result for facebook reactions vector">
            <a:extLst>
              <a:ext uri="{FF2B5EF4-FFF2-40B4-BE49-F238E27FC236}">
                <a16:creationId xmlns:a16="http://schemas.microsoft.com/office/drawing/2014/main" xmlns="" id="{47434DBF-3DD9-487D-AA5E-B36267966D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0" t="57179" r="32061" b="-2517"/>
          <a:stretch/>
        </p:blipFill>
        <p:spPr bwMode="auto">
          <a:xfrm rot="719820">
            <a:off x="2552856" y="1793916"/>
            <a:ext cx="387330" cy="36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4" descr="Image result for facebook reactions vector">
            <a:extLst>
              <a:ext uri="{FF2B5EF4-FFF2-40B4-BE49-F238E27FC236}">
                <a16:creationId xmlns:a16="http://schemas.microsoft.com/office/drawing/2014/main" xmlns="" id="{B5F5104E-A880-47B2-8D37-B4455BBA7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0" t="57179" r="32061" b="-2517"/>
          <a:stretch/>
        </p:blipFill>
        <p:spPr bwMode="auto">
          <a:xfrm rot="21096146">
            <a:off x="8446385" y="1743142"/>
            <a:ext cx="348411" cy="32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4" descr="Image result for facebook reactions vector">
            <a:extLst>
              <a:ext uri="{FF2B5EF4-FFF2-40B4-BE49-F238E27FC236}">
                <a16:creationId xmlns:a16="http://schemas.microsoft.com/office/drawing/2014/main" xmlns="" id="{2E3F6DB7-0BCD-47AA-BB26-F4FBD82E5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0" t="57179" r="32061" b="-2517"/>
          <a:stretch/>
        </p:blipFill>
        <p:spPr bwMode="auto">
          <a:xfrm rot="21096146">
            <a:off x="6440651" y="1860430"/>
            <a:ext cx="348411" cy="32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4" descr="Image result for facebook reactions vector">
            <a:extLst>
              <a:ext uri="{FF2B5EF4-FFF2-40B4-BE49-F238E27FC236}">
                <a16:creationId xmlns:a16="http://schemas.microsoft.com/office/drawing/2014/main" xmlns="" id="{C8092FE2-E8E4-4A53-912E-B7392DD36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0" t="57179" r="32061" b="-2517"/>
          <a:stretch/>
        </p:blipFill>
        <p:spPr bwMode="auto">
          <a:xfrm rot="19248981">
            <a:off x="5021351" y="1481714"/>
            <a:ext cx="348411" cy="32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4" descr="Image result for facebook reactions vector">
            <a:extLst>
              <a:ext uri="{FF2B5EF4-FFF2-40B4-BE49-F238E27FC236}">
                <a16:creationId xmlns:a16="http://schemas.microsoft.com/office/drawing/2014/main" xmlns="" id="{A97CC04D-AC1A-46C9-B2A6-1FD386E21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0" t="57179" r="32061" b="-2517"/>
          <a:stretch/>
        </p:blipFill>
        <p:spPr bwMode="auto">
          <a:xfrm rot="21380282">
            <a:off x="4839178" y="2184422"/>
            <a:ext cx="348411" cy="32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4" descr="Image result for facebook reactions vector">
            <a:extLst>
              <a:ext uri="{FF2B5EF4-FFF2-40B4-BE49-F238E27FC236}">
                <a16:creationId xmlns:a16="http://schemas.microsoft.com/office/drawing/2014/main" xmlns="" id="{164274EF-4D18-430B-A04C-20B02BAE80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0" t="57179" r="32061" b="-2517"/>
          <a:stretch/>
        </p:blipFill>
        <p:spPr bwMode="auto">
          <a:xfrm rot="21380282">
            <a:off x="8096292" y="2018427"/>
            <a:ext cx="348411" cy="32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4" descr="Image result for facebook reactions vector">
            <a:extLst>
              <a:ext uri="{FF2B5EF4-FFF2-40B4-BE49-F238E27FC236}">
                <a16:creationId xmlns:a16="http://schemas.microsoft.com/office/drawing/2014/main" xmlns="" id="{7C9B5F56-3FB5-44A4-9E3A-ED2FE7C04A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90" t="57179" r="32061" b="-2517"/>
          <a:stretch/>
        </p:blipFill>
        <p:spPr bwMode="auto">
          <a:xfrm rot="21380282">
            <a:off x="3407919" y="1208241"/>
            <a:ext cx="348411" cy="32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4" descr="Image result for facebook reactions vector">
            <a:extLst>
              <a:ext uri="{FF2B5EF4-FFF2-40B4-BE49-F238E27FC236}">
                <a16:creationId xmlns:a16="http://schemas.microsoft.com/office/drawing/2014/main" xmlns="" id="{2A7B5AE7-F8C1-4CA9-9D97-A275BCE03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4" t="-2600" r="34537" b="57262"/>
          <a:stretch/>
        </p:blipFill>
        <p:spPr bwMode="auto">
          <a:xfrm rot="367832">
            <a:off x="3185545" y="893515"/>
            <a:ext cx="361730" cy="33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4" descr="Image result for facebook reactions vector">
            <a:extLst>
              <a:ext uri="{FF2B5EF4-FFF2-40B4-BE49-F238E27FC236}">
                <a16:creationId xmlns:a16="http://schemas.microsoft.com/office/drawing/2014/main" xmlns="" id="{90E35748-6F62-4D92-8326-4341DA7F13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9" t="56821" r="-2698" b="-2159"/>
          <a:stretch/>
        </p:blipFill>
        <p:spPr bwMode="auto">
          <a:xfrm>
            <a:off x="1988422" y="1256960"/>
            <a:ext cx="335606" cy="31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4" descr="Image result for facebook reactions vector">
            <a:extLst>
              <a:ext uri="{FF2B5EF4-FFF2-40B4-BE49-F238E27FC236}">
                <a16:creationId xmlns:a16="http://schemas.microsoft.com/office/drawing/2014/main" xmlns="" id="{604BFDCD-4CA1-4527-8A1E-05F267EC21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7" t="596" r="-2646" b="54066"/>
          <a:stretch/>
        </p:blipFill>
        <p:spPr bwMode="auto">
          <a:xfrm rot="373246">
            <a:off x="8170150" y="532764"/>
            <a:ext cx="449054" cy="4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4" descr="Image result for facebook reactions vector">
            <a:extLst>
              <a:ext uri="{FF2B5EF4-FFF2-40B4-BE49-F238E27FC236}">
                <a16:creationId xmlns:a16="http://schemas.microsoft.com/office/drawing/2014/main" xmlns="" id="{406690FA-1CF9-4055-9FDA-E9E77A22A1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49" t="56821" r="-2698" b="-2159"/>
          <a:stretch/>
        </p:blipFill>
        <p:spPr bwMode="auto">
          <a:xfrm rot="1280063">
            <a:off x="7155442" y="2175743"/>
            <a:ext cx="392634" cy="367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4" descr="Image result for facebook reactions vector">
            <a:extLst>
              <a:ext uri="{FF2B5EF4-FFF2-40B4-BE49-F238E27FC236}">
                <a16:creationId xmlns:a16="http://schemas.microsoft.com/office/drawing/2014/main" xmlns="" id="{9902BB77-3EEB-4E65-B996-3DBB335F4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51" b="54662"/>
          <a:stretch/>
        </p:blipFill>
        <p:spPr bwMode="auto">
          <a:xfrm rot="21419169">
            <a:off x="9162278" y="1541020"/>
            <a:ext cx="435723" cy="4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4" descr="Image result for facebook reactions vector">
            <a:extLst>
              <a:ext uri="{FF2B5EF4-FFF2-40B4-BE49-F238E27FC236}">
                <a16:creationId xmlns:a16="http://schemas.microsoft.com/office/drawing/2014/main" xmlns="" id="{19078ADC-14A5-4D13-9BCC-A98FF218C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51" b="54662"/>
          <a:stretch/>
        </p:blipFill>
        <p:spPr bwMode="auto">
          <a:xfrm rot="1834066">
            <a:off x="1142567" y="1086254"/>
            <a:ext cx="603289" cy="56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Image result for facebook reactions vector">
            <a:extLst>
              <a:ext uri="{FF2B5EF4-FFF2-40B4-BE49-F238E27FC236}">
                <a16:creationId xmlns:a16="http://schemas.microsoft.com/office/drawing/2014/main" xmlns="" id="{19F23377-5FA2-4091-B271-81E22AEC97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51" b="54662"/>
          <a:stretch/>
        </p:blipFill>
        <p:spPr bwMode="auto">
          <a:xfrm rot="21419169">
            <a:off x="2482669" y="1356738"/>
            <a:ext cx="435723" cy="4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Image result for facebook reactions vector">
            <a:extLst>
              <a:ext uri="{FF2B5EF4-FFF2-40B4-BE49-F238E27FC236}">
                <a16:creationId xmlns:a16="http://schemas.microsoft.com/office/drawing/2014/main" xmlns="" id="{28AF7C05-7206-4476-9A5C-6C0B7608D7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51" b="54662"/>
          <a:stretch/>
        </p:blipFill>
        <p:spPr bwMode="auto">
          <a:xfrm rot="21419169">
            <a:off x="2574716" y="830705"/>
            <a:ext cx="435723" cy="4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Image result for facebook reactions vector">
            <a:extLst>
              <a:ext uri="{FF2B5EF4-FFF2-40B4-BE49-F238E27FC236}">
                <a16:creationId xmlns:a16="http://schemas.microsoft.com/office/drawing/2014/main" xmlns="" id="{B6AD39BB-A75A-4947-AD6C-FEB2A07175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51" b="54662"/>
          <a:stretch/>
        </p:blipFill>
        <p:spPr bwMode="auto">
          <a:xfrm rot="21419169">
            <a:off x="8791907" y="828290"/>
            <a:ext cx="435723" cy="40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Image result for facebook reactions vector">
            <a:extLst>
              <a:ext uri="{FF2B5EF4-FFF2-40B4-BE49-F238E27FC236}">
                <a16:creationId xmlns:a16="http://schemas.microsoft.com/office/drawing/2014/main" xmlns="" id="{54BABE01-4137-46B3-B0B4-72C8BE68F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97" t="596" r="-2646" b="54066"/>
          <a:stretch/>
        </p:blipFill>
        <p:spPr bwMode="auto">
          <a:xfrm rot="21076619">
            <a:off x="8738344" y="1258725"/>
            <a:ext cx="449054" cy="420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Image result for facebook reactions vector">
            <a:extLst>
              <a:ext uri="{FF2B5EF4-FFF2-40B4-BE49-F238E27FC236}">
                <a16:creationId xmlns:a16="http://schemas.microsoft.com/office/drawing/2014/main" xmlns="" id="{115DDA20-3B2F-46D1-9C4E-659D903113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4" t="-2600" r="34537" b="57262"/>
          <a:stretch/>
        </p:blipFill>
        <p:spPr bwMode="auto">
          <a:xfrm rot="1513030">
            <a:off x="920560" y="816158"/>
            <a:ext cx="357226" cy="33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Image result for facebook reactions vector">
            <a:extLst>
              <a:ext uri="{FF2B5EF4-FFF2-40B4-BE49-F238E27FC236}">
                <a16:creationId xmlns:a16="http://schemas.microsoft.com/office/drawing/2014/main" xmlns="" id="{32093A28-C580-4F0D-9C57-CBF08B653B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4" t="-2600" r="34537" b="57262"/>
          <a:stretch/>
        </p:blipFill>
        <p:spPr bwMode="auto">
          <a:xfrm rot="20389169">
            <a:off x="2945436" y="1166504"/>
            <a:ext cx="357226" cy="33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Image result for facebook reactions vector">
            <a:extLst>
              <a:ext uri="{FF2B5EF4-FFF2-40B4-BE49-F238E27FC236}">
                <a16:creationId xmlns:a16="http://schemas.microsoft.com/office/drawing/2014/main" xmlns="" id="{753F2445-C84F-4AEF-9AF3-D19898C49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4" t="-2600" r="34537" b="57262"/>
          <a:stretch/>
        </p:blipFill>
        <p:spPr bwMode="auto">
          <a:xfrm rot="1513030">
            <a:off x="9528451" y="933016"/>
            <a:ext cx="357226" cy="33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39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F392F414-E3AF-4F82-A0DC-BEC018AE98F2}"/>
              </a:ext>
            </a:extLst>
          </p:cNvPr>
          <p:cNvSpPr txBox="1"/>
          <p:nvPr/>
        </p:nvSpPr>
        <p:spPr>
          <a:xfrm>
            <a:off x="203200" y="2347012"/>
            <a:ext cx="116378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pt-BR" sz="2000" b="1" dirty="0">
                <a:highlight>
                  <a:srgbClr val="FFFF00"/>
                </a:highlight>
                <a:latin typeface="Open Sans Light"/>
              </a:rPr>
              <a:t>Lei 13.460/2017</a:t>
            </a:r>
          </a:p>
          <a:p>
            <a:pPr marL="557213" lvl="1" indent="-214313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Open Sans Light"/>
              </a:rPr>
              <a:t>Art. 1º Esta Lei estabelece normas básicas para participação, proteção e defesa dos direitos do usuário dos serviços públicos prestados direta ou indiretamente pela administração pública.</a:t>
            </a:r>
          </a:p>
          <a:p>
            <a:pPr marL="557213" lvl="1" indent="-214313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Open Sans Light"/>
              </a:rPr>
              <a:t>§ 1º O disposto nesta Lei aplica-se à administração pública direta e indireta da União, dos </a:t>
            </a:r>
            <a:r>
              <a:rPr lang="pt-BR" b="1" dirty="0">
                <a:solidFill>
                  <a:srgbClr val="C00000"/>
                </a:solidFill>
                <a:latin typeface="Open Sans Light"/>
              </a:rPr>
              <a:t>Estados</a:t>
            </a:r>
            <a:r>
              <a:rPr lang="pt-BR" sz="1600" dirty="0">
                <a:latin typeface="Open Sans Light"/>
              </a:rPr>
              <a:t>, do </a:t>
            </a:r>
            <a:r>
              <a:rPr lang="pt-BR" b="1" dirty="0">
                <a:solidFill>
                  <a:srgbClr val="C00000"/>
                </a:solidFill>
                <a:latin typeface="Open Sans Light"/>
              </a:rPr>
              <a:t>Distrito Federal</a:t>
            </a:r>
            <a:r>
              <a:rPr lang="pt-BR" b="1" dirty="0">
                <a:latin typeface="Open Sans Light"/>
              </a:rPr>
              <a:t> </a:t>
            </a:r>
            <a:r>
              <a:rPr lang="pt-BR" sz="1600" dirty="0">
                <a:latin typeface="Open Sans Light"/>
              </a:rPr>
              <a:t>e dos </a:t>
            </a:r>
            <a:r>
              <a:rPr lang="pt-BR" b="1" dirty="0">
                <a:solidFill>
                  <a:srgbClr val="C00000"/>
                </a:solidFill>
                <a:latin typeface="Open Sans Light"/>
              </a:rPr>
              <a:t>Municípios</a:t>
            </a:r>
            <a:r>
              <a:rPr lang="pt-BR" sz="1600" dirty="0">
                <a:latin typeface="Open Sans Light"/>
              </a:rPr>
              <a:t>, nos termos do inciso I do § 3º do art. 37 da Constituição Federal.</a:t>
            </a:r>
          </a:p>
          <a:p>
            <a:pPr marL="557213" lvl="1" indent="-214313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Open Sans Light"/>
              </a:rPr>
              <a:t>Art. 9º Para garantir seus direitos, </a:t>
            </a:r>
            <a:r>
              <a:rPr lang="pt-BR" b="1" dirty="0">
                <a:solidFill>
                  <a:srgbClr val="C00000"/>
                </a:solidFill>
                <a:latin typeface="Open Sans Light"/>
              </a:rPr>
              <a:t>o usuário poderá apresentar manifestações perante a administração pública </a:t>
            </a:r>
            <a:r>
              <a:rPr lang="pt-BR" sz="1600" dirty="0">
                <a:latin typeface="Open Sans Light"/>
              </a:rPr>
              <a:t>acerca da prestação de serviços públicos.</a:t>
            </a:r>
          </a:p>
          <a:p>
            <a:pPr marL="557213" lvl="1" indent="-214313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Open Sans Light"/>
              </a:rPr>
              <a:t>Art. 16. </a:t>
            </a:r>
            <a:r>
              <a:rPr lang="pt-BR" b="1" dirty="0">
                <a:solidFill>
                  <a:srgbClr val="C00000"/>
                </a:solidFill>
                <a:latin typeface="Open Sans Light"/>
              </a:rPr>
              <a:t>A ouvidoria encaminhará a decisão administrativa final ao usuário, observado o prazo de trinta dias</a:t>
            </a:r>
            <a:r>
              <a:rPr lang="pt-BR" sz="1600" dirty="0">
                <a:latin typeface="Open Sans Light"/>
              </a:rPr>
              <a:t>, prorrogável de forma justificada uma única vez, por igual período.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42FEEE02-1465-4A06-9F83-74A9325464FB}"/>
              </a:ext>
            </a:extLst>
          </p:cNvPr>
          <p:cNvSpPr txBox="1"/>
          <p:nvPr/>
        </p:nvSpPr>
        <p:spPr>
          <a:xfrm>
            <a:off x="1719742" y="5082074"/>
            <a:ext cx="1012127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pt-BR" sz="2000" b="1" dirty="0">
                <a:highlight>
                  <a:srgbClr val="FFFF00"/>
                </a:highlight>
                <a:latin typeface="Open Sans Semibold"/>
              </a:rPr>
              <a:t>Lei 13.726/2018</a:t>
            </a:r>
          </a:p>
          <a:p>
            <a:pPr marL="557213" lvl="1" indent="-214313" algn="just">
              <a:buFont typeface="Arial" panose="020B0604020202020204" pitchFamily="34" charset="0"/>
              <a:buChar char="•"/>
            </a:pPr>
            <a:r>
              <a:rPr lang="pt-BR" sz="1600" dirty="0">
                <a:latin typeface="Open Sans Semibold"/>
              </a:rPr>
              <a:t>Art. 1º Esta Lei racionaliza atos e procedimentos administrativos dos Poderes da União, dos Estados, do Distrito Federal e dos Municípios mediante a </a:t>
            </a:r>
            <a:r>
              <a:rPr lang="pt-BR" b="1" dirty="0">
                <a:solidFill>
                  <a:srgbClr val="C00000"/>
                </a:solidFill>
                <a:latin typeface="Open Sans Semibold"/>
              </a:rPr>
              <a:t>supressão ou a simplificação de formalidades ou exigências desnecessárias</a:t>
            </a:r>
            <a:r>
              <a:rPr lang="pt-BR" sz="1600" b="1" dirty="0">
                <a:solidFill>
                  <a:srgbClr val="C00000"/>
                </a:solidFill>
                <a:latin typeface="Open Sans Semibold"/>
              </a:rPr>
              <a:t> </a:t>
            </a:r>
            <a:r>
              <a:rPr lang="pt-BR" sz="1600" dirty="0">
                <a:latin typeface="Open Sans Semibold"/>
              </a:rPr>
              <a:t>ou superpostas, cujo custo econômico ou social, tanto para o erário como para o cidadão, seja superior ao eventual risco de fraude, e institui o Selo de Desburocratização e Simplificação.</a:t>
            </a:r>
          </a:p>
        </p:txBody>
      </p:sp>
      <p:sp>
        <p:nvSpPr>
          <p:cNvPr id="15" name="Seta: para a Direita Listrada 14">
            <a:extLst>
              <a:ext uri="{FF2B5EF4-FFF2-40B4-BE49-F238E27FC236}">
                <a16:creationId xmlns:a16="http://schemas.microsoft.com/office/drawing/2014/main" xmlns="" id="{A3E0E491-A9B3-4572-A0EE-9143DF548EF5}"/>
              </a:ext>
            </a:extLst>
          </p:cNvPr>
          <p:cNvSpPr/>
          <p:nvPr/>
        </p:nvSpPr>
        <p:spPr>
          <a:xfrm>
            <a:off x="47624" y="5082074"/>
            <a:ext cx="1730841" cy="846386"/>
          </a:xfrm>
          <a:prstGeom prst="stripedRightArrow">
            <a:avLst/>
          </a:prstGeom>
          <a:solidFill>
            <a:schemeClr val="accent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/>
              </a:rPr>
              <a:t>Simplifique!</a:t>
            </a:r>
          </a:p>
        </p:txBody>
      </p:sp>
      <p:sp>
        <p:nvSpPr>
          <p:cNvPr id="11" name="CaixaDeTexto 4">
            <a:extLst>
              <a:ext uri="{FF2B5EF4-FFF2-40B4-BE49-F238E27FC236}">
                <a16:creationId xmlns:a16="http://schemas.microsoft.com/office/drawing/2014/main" xmlns="" id="{E6520309-0CA8-449C-88AD-FD0B8959D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36" y="1239017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>
              <a:defRPr sz="2800" b="1">
                <a:solidFill>
                  <a:srgbClr val="336091"/>
                </a:solidFill>
                <a:latin typeface="Open Sans Semibold" pitchFamily="34" charset="0"/>
                <a:ea typeface="ＭＳ Ｐゴシック" pitchFamily="34" charset="-128"/>
              </a:defRPr>
            </a:lvl1pPr>
            <a:lvl2pPr marL="742950" indent="-285750">
              <a:defRPr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dirty="0"/>
              <a:t>Legislação</a:t>
            </a:r>
          </a:p>
        </p:txBody>
      </p:sp>
    </p:spTree>
    <p:extLst>
      <p:ext uri="{BB962C8B-B14F-4D97-AF65-F5344CB8AC3E}">
        <p14:creationId xmlns:p14="http://schemas.microsoft.com/office/powerpoint/2010/main" val="236559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1A75E658-EF3F-4F8B-8119-4B4AF8FC1B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432" y="922789"/>
            <a:ext cx="8559567" cy="5935210"/>
          </a:xfrm>
          <a:prstGeom prst="rect">
            <a:avLst/>
          </a:prstGeom>
        </p:spPr>
      </p:pic>
      <p:sp>
        <p:nvSpPr>
          <p:cNvPr id="67" name="CaixaDeTexto 66">
            <a:extLst>
              <a:ext uri="{FF2B5EF4-FFF2-40B4-BE49-F238E27FC236}">
                <a16:creationId xmlns:a16="http://schemas.microsoft.com/office/drawing/2014/main" xmlns="" id="{9C4AB209-5CBD-4124-8BED-FFA6FC8714C7}"/>
              </a:ext>
            </a:extLst>
          </p:cNvPr>
          <p:cNvSpPr txBox="1"/>
          <p:nvPr/>
        </p:nvSpPr>
        <p:spPr>
          <a:xfrm>
            <a:off x="3971637" y="5389617"/>
            <a:ext cx="8017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Balão de Fala: Oval 2">
            <a:extLst>
              <a:ext uri="{FF2B5EF4-FFF2-40B4-BE49-F238E27FC236}">
                <a16:creationId xmlns:a16="http://schemas.microsoft.com/office/drawing/2014/main" xmlns="" id="{52B6D60A-8ECC-429F-A2F5-C30E5FFCB736}"/>
              </a:ext>
            </a:extLst>
          </p:cNvPr>
          <p:cNvSpPr/>
          <p:nvPr/>
        </p:nvSpPr>
        <p:spPr>
          <a:xfrm>
            <a:off x="135834" y="850593"/>
            <a:ext cx="3293399" cy="5851236"/>
          </a:xfrm>
          <a:prstGeom prst="wedgeEllipseCallout">
            <a:avLst>
              <a:gd name="adj1" fmla="val 61962"/>
              <a:gd name="adj2" fmla="val -19423"/>
            </a:avLst>
          </a:prstGeom>
          <a:solidFill>
            <a:schemeClr val="accent6">
              <a:lumMod val="7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rgbClr val="FF0000"/>
                </a:solidFill>
                <a:highlight>
                  <a:srgbClr val="FFFF00"/>
                </a:highlight>
              </a:rPr>
              <a:t>Decreto 9492/2017</a:t>
            </a:r>
          </a:p>
          <a:p>
            <a:pPr algn="ctr"/>
            <a:endParaRPr lang="pt-BR" sz="2400" b="1" dirty="0">
              <a:solidFill>
                <a:schemeClr val="tx1"/>
              </a:solidFill>
            </a:endParaRPr>
          </a:p>
          <a:p>
            <a:pPr algn="ctr"/>
            <a:r>
              <a:rPr lang="pt-BR" dirty="0"/>
              <a:t>Art. 24-A. </a:t>
            </a:r>
            <a:r>
              <a:rPr lang="pt-BR" dirty="0">
                <a:solidFill>
                  <a:srgbClr val="FF0000"/>
                </a:solidFill>
                <a:highlight>
                  <a:srgbClr val="FFFF00"/>
                </a:highlight>
              </a:rPr>
              <a:t>Fica instituída a </a:t>
            </a:r>
            <a:r>
              <a:rPr lang="pt-BR" b="1" dirty="0">
                <a:solidFill>
                  <a:srgbClr val="FF0000"/>
                </a:solidFill>
                <a:highlight>
                  <a:srgbClr val="FFFF00"/>
                </a:highlight>
              </a:rPr>
              <a:t>Rede Nacional de Ouvidorias</a:t>
            </a:r>
            <a:r>
              <a:rPr lang="pt-BR" dirty="0"/>
              <a:t>, com a finalidade de integrar as ações de simplificação desenvolvidas pelas unidades de ouvidoria dos </a:t>
            </a:r>
            <a:r>
              <a:rPr lang="pt-BR" b="1" dirty="0"/>
              <a:t>Poderes da União</a:t>
            </a:r>
            <a:r>
              <a:rPr lang="pt-BR" dirty="0"/>
              <a:t>, dos </a:t>
            </a:r>
            <a:r>
              <a:rPr lang="pt-BR" b="1" dirty="0"/>
              <a:t>Estados</a:t>
            </a:r>
            <a:r>
              <a:rPr lang="pt-BR" dirty="0"/>
              <a:t>, do </a:t>
            </a:r>
            <a:r>
              <a:rPr lang="pt-BR" b="1" dirty="0"/>
              <a:t>Distrito Federal</a:t>
            </a:r>
            <a:r>
              <a:rPr lang="pt-BR" dirty="0"/>
              <a:t> e dos </a:t>
            </a:r>
            <a:r>
              <a:rPr lang="pt-BR" b="1" dirty="0"/>
              <a:t>Municípios</a:t>
            </a:r>
            <a:r>
              <a:rPr lang="pt-BR" dirty="0"/>
              <a:t>.</a:t>
            </a:r>
          </a:p>
        </p:txBody>
      </p:sp>
      <p:pic>
        <p:nvPicPr>
          <p:cNvPr id="8" name="Gráfico 7" descr="Marca de seleção">
            <a:extLst>
              <a:ext uri="{FF2B5EF4-FFF2-40B4-BE49-F238E27FC236}">
                <a16:creationId xmlns:a16="http://schemas.microsoft.com/office/drawing/2014/main" xmlns="" id="{36A9CA61-D89D-448C-BF9F-147ED4ABA7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493178">
            <a:off x="4986670" y="1858715"/>
            <a:ext cx="917944" cy="1438506"/>
          </a:xfrm>
          <a:prstGeom prst="rect">
            <a:avLst/>
          </a:prstGeom>
        </p:spPr>
      </p:pic>
      <p:pic>
        <p:nvPicPr>
          <p:cNvPr id="10" name="Gráfico 9" descr="Marca de seleção">
            <a:extLst>
              <a:ext uri="{FF2B5EF4-FFF2-40B4-BE49-F238E27FC236}">
                <a16:creationId xmlns:a16="http://schemas.microsoft.com/office/drawing/2014/main" xmlns="" id="{34A73647-A2C7-4DCE-9850-9CBC6C3479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493178">
            <a:off x="7858582" y="1858716"/>
            <a:ext cx="917944" cy="1438506"/>
          </a:xfrm>
          <a:prstGeom prst="rect">
            <a:avLst/>
          </a:prstGeom>
        </p:spPr>
      </p:pic>
      <p:pic>
        <p:nvPicPr>
          <p:cNvPr id="11" name="Gráfico 10" descr="Marca de seleção">
            <a:extLst>
              <a:ext uri="{FF2B5EF4-FFF2-40B4-BE49-F238E27FC236}">
                <a16:creationId xmlns:a16="http://schemas.microsoft.com/office/drawing/2014/main" xmlns="" id="{C8766F9C-8C70-40B2-B886-B1A228D9B6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493178">
            <a:off x="10730494" y="1858715"/>
            <a:ext cx="917944" cy="1438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03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eta: Entalhada para a Direita 38">
            <a:extLst>
              <a:ext uri="{FF2B5EF4-FFF2-40B4-BE49-F238E27FC236}">
                <a16:creationId xmlns:a16="http://schemas.microsoft.com/office/drawing/2014/main" xmlns="" id="{5E691DC0-4C07-48C7-AF10-D337C896C831}"/>
              </a:ext>
            </a:extLst>
          </p:cNvPr>
          <p:cNvSpPr/>
          <p:nvPr/>
        </p:nvSpPr>
        <p:spPr>
          <a:xfrm>
            <a:off x="5277383" y="3645499"/>
            <a:ext cx="636757" cy="484632"/>
          </a:xfrm>
          <a:prstGeom prst="notchedRightArrow">
            <a:avLst/>
          </a:prstGeom>
          <a:solidFill>
            <a:srgbClr val="E2F05E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xmlns="" id="{CC66C21D-C6F9-44B9-A64F-56358D366DE6}"/>
              </a:ext>
            </a:extLst>
          </p:cNvPr>
          <p:cNvSpPr/>
          <p:nvPr/>
        </p:nvSpPr>
        <p:spPr>
          <a:xfrm>
            <a:off x="5977495" y="1064437"/>
            <a:ext cx="6061966" cy="5646756"/>
          </a:xfrm>
          <a:prstGeom prst="rect">
            <a:avLst/>
          </a:prstGeom>
          <a:solidFill>
            <a:srgbClr val="FFFF66">
              <a:alpha val="57000"/>
            </a:srgb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400">
              <a:lnSpc>
                <a:spcPct val="110000"/>
              </a:lnSpc>
              <a:spcBef>
                <a:spcPct val="0"/>
              </a:spcBef>
            </a:pPr>
            <a:endParaRPr lang="pt-BR" sz="4000" b="1">
              <a:solidFill>
                <a:srgbClr val="00A8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tyle Script" panose="030804020302050B0404" pitchFamily="66" charset="0"/>
              <a:ea typeface="Yu Mincho Light" panose="020B0400000000000000" pitchFamily="18" charset="-128"/>
            </a:endParaRPr>
          </a:p>
        </p:txBody>
      </p:sp>
      <p:pic>
        <p:nvPicPr>
          <p:cNvPr id="9" name="Imagem 8" descr="Uma imagem contendo texto, jogo esportivo, mapa&#10;&#10;Descrição gerada com alta confiança">
            <a:extLst>
              <a:ext uri="{FF2B5EF4-FFF2-40B4-BE49-F238E27FC236}">
                <a16:creationId xmlns:a16="http://schemas.microsoft.com/office/drawing/2014/main" xmlns="" id="{18F1093D-B0C7-40E2-A994-024E648EB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30" y="2172734"/>
            <a:ext cx="4481009" cy="453845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xmlns="" id="{6A80BB3E-4522-4356-8960-520241F04FBA}"/>
              </a:ext>
            </a:extLst>
          </p:cNvPr>
          <p:cNvSpPr/>
          <p:nvPr/>
        </p:nvSpPr>
        <p:spPr>
          <a:xfrm>
            <a:off x="152538" y="1064437"/>
            <a:ext cx="5066951" cy="105098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 NACIONAL DE </a:t>
            </a: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OUVIDORIAS</a:t>
            </a:r>
            <a:endParaRPr lang="en-US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xmlns="" id="{9514EEB4-B2DF-41B7-B5CF-2DA636617771}"/>
              </a:ext>
            </a:extLst>
          </p:cNvPr>
          <p:cNvSpPr txBox="1"/>
          <p:nvPr/>
        </p:nvSpPr>
        <p:spPr>
          <a:xfrm>
            <a:off x="6125268" y="6089287"/>
            <a:ext cx="4071134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Municípios de todos os tamanhos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xmlns="" id="{AB61191F-9472-4615-A2B2-0AA54513EFB9}"/>
              </a:ext>
            </a:extLst>
          </p:cNvPr>
          <p:cNvSpPr txBox="1"/>
          <p:nvPr/>
        </p:nvSpPr>
        <p:spPr>
          <a:xfrm>
            <a:off x="6125268" y="2328429"/>
            <a:ext cx="4467665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Órgãos de todas as esferas e poderes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D2A71ECA-74BB-4244-99E5-D912FBC5536B}"/>
              </a:ext>
            </a:extLst>
          </p:cNvPr>
          <p:cNvSpPr txBox="1"/>
          <p:nvPr/>
        </p:nvSpPr>
        <p:spPr>
          <a:xfrm>
            <a:off x="10154191" y="1935834"/>
            <a:ext cx="1778014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Prefeituras</a:t>
            </a:r>
          </a:p>
          <a:p>
            <a:r>
              <a:rPr lang="pt-BR" dirty="0"/>
              <a:t>Câmaras </a:t>
            </a:r>
          </a:p>
          <a:p>
            <a:r>
              <a:rPr lang="pt-BR" dirty="0"/>
              <a:t>Assembleias</a:t>
            </a:r>
          </a:p>
          <a:p>
            <a:r>
              <a:rPr lang="pt-BR" dirty="0"/>
              <a:t>Tribunais</a:t>
            </a:r>
          </a:p>
        </p:txBody>
      </p:sp>
      <p:sp>
        <p:nvSpPr>
          <p:cNvPr id="28" name="Seta: Curva para Baixo 27">
            <a:extLst>
              <a:ext uri="{FF2B5EF4-FFF2-40B4-BE49-F238E27FC236}">
                <a16:creationId xmlns:a16="http://schemas.microsoft.com/office/drawing/2014/main" xmlns="" id="{40C81418-3543-4384-9E29-5F8152732C7C}"/>
              </a:ext>
            </a:extLst>
          </p:cNvPr>
          <p:cNvSpPr/>
          <p:nvPr/>
        </p:nvSpPr>
        <p:spPr>
          <a:xfrm rot="13114517">
            <a:off x="99629" y="2446167"/>
            <a:ext cx="4230249" cy="4045510"/>
          </a:xfrm>
          <a:prstGeom prst="curvedDownArrow">
            <a:avLst/>
          </a:prstGeom>
          <a:solidFill>
            <a:srgbClr val="00A84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xmlns="" id="{387D56CB-D529-4DDD-A017-75AD11106F4A}"/>
              </a:ext>
            </a:extLst>
          </p:cNvPr>
          <p:cNvSpPr/>
          <p:nvPr/>
        </p:nvSpPr>
        <p:spPr>
          <a:xfrm>
            <a:off x="147782" y="1064437"/>
            <a:ext cx="5071708" cy="564675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xmlns="" id="{8444D96D-1B0D-4452-A378-090584A7D655}"/>
              </a:ext>
            </a:extLst>
          </p:cNvPr>
          <p:cNvSpPr txBox="1"/>
          <p:nvPr/>
        </p:nvSpPr>
        <p:spPr>
          <a:xfrm>
            <a:off x="6125268" y="1319035"/>
            <a:ext cx="4028923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Todos os órgãos do Executivo Federal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xmlns="" id="{66F946D7-DE13-483E-B8DF-D23F94127D3C}"/>
              </a:ext>
            </a:extLst>
          </p:cNvPr>
          <p:cNvSpPr txBox="1"/>
          <p:nvPr/>
        </p:nvSpPr>
        <p:spPr>
          <a:xfrm>
            <a:off x="6125268" y="3437192"/>
            <a:ext cx="4028923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Tribunal de Contas da União - TCU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xmlns="" id="{11126406-7456-40E5-9010-332727A3B979}"/>
              </a:ext>
            </a:extLst>
          </p:cNvPr>
          <p:cNvSpPr txBox="1"/>
          <p:nvPr/>
        </p:nvSpPr>
        <p:spPr>
          <a:xfrm>
            <a:off x="6125268" y="4086481"/>
            <a:ext cx="4028923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Tribunais de Contas dos Estados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xmlns="" id="{EF1E4E50-96C3-404F-876C-266AAC1A7006}"/>
              </a:ext>
            </a:extLst>
          </p:cNvPr>
          <p:cNvSpPr txBox="1"/>
          <p:nvPr/>
        </p:nvSpPr>
        <p:spPr>
          <a:xfrm>
            <a:off x="6125268" y="4725159"/>
            <a:ext cx="4028923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Conselho Nacional do Ministério Público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xmlns="" id="{00E388D2-17A4-4B33-98F0-4B948F1DD449}"/>
              </a:ext>
            </a:extLst>
          </p:cNvPr>
          <p:cNvSpPr txBox="1"/>
          <p:nvPr/>
        </p:nvSpPr>
        <p:spPr>
          <a:xfrm>
            <a:off x="6125268" y="5354299"/>
            <a:ext cx="4028923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/>
              <a:t>Ministérios Públicos Estaduais</a:t>
            </a:r>
          </a:p>
        </p:txBody>
      </p:sp>
      <p:sp>
        <p:nvSpPr>
          <p:cNvPr id="42" name="Estrela: 7 Pontas 41">
            <a:extLst>
              <a:ext uri="{FF2B5EF4-FFF2-40B4-BE49-F238E27FC236}">
                <a16:creationId xmlns:a16="http://schemas.microsoft.com/office/drawing/2014/main" xmlns="" id="{ACB24A03-D5E9-44F3-A231-AB05F63F324C}"/>
              </a:ext>
            </a:extLst>
          </p:cNvPr>
          <p:cNvSpPr/>
          <p:nvPr/>
        </p:nvSpPr>
        <p:spPr>
          <a:xfrm rot="20279869">
            <a:off x="10151005" y="4019218"/>
            <a:ext cx="1809039" cy="1589961"/>
          </a:xfrm>
          <a:prstGeom prst="star7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400" b="1" dirty="0"/>
              <a:t>Um número que cresce a cada dia!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571804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0"/>
                            </p:stCondLst>
                            <p:childTnLst>
                              <p:par>
                                <p:cTn id="4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7" grpId="0" animBg="1"/>
      <p:bldP spid="23" grpId="0" animBg="1"/>
      <p:bldP spid="25" grpId="0" animBg="1"/>
      <p:bldP spid="26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6B2BC41B-DC22-48E7-B3B1-73876E1C1C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245" y="811983"/>
            <a:ext cx="3743403" cy="6061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F380C075-7545-4AF0-AD67-40D4373F76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737" t="13315" r="30921" b="5943"/>
          <a:stretch/>
        </p:blipFill>
        <p:spPr>
          <a:xfrm>
            <a:off x="5872294" y="796953"/>
            <a:ext cx="5252906" cy="6061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58B8A22E-A0FC-44DB-84D0-D4C53AC28B32}"/>
              </a:ext>
            </a:extLst>
          </p:cNvPr>
          <p:cNvSpPr txBox="1"/>
          <p:nvPr/>
        </p:nvSpPr>
        <p:spPr>
          <a:xfrm>
            <a:off x="5637402" y="317103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xmlns="" id="{3BEA489A-239F-496F-BDD3-548563E9AE80}"/>
              </a:ext>
            </a:extLst>
          </p:cNvPr>
          <p:cNvSpPr/>
          <p:nvPr/>
        </p:nvSpPr>
        <p:spPr>
          <a:xfrm>
            <a:off x="1136802" y="811984"/>
            <a:ext cx="9988398" cy="6061045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" name="Seta: para a Direita 9">
            <a:extLst>
              <a:ext uri="{FF2B5EF4-FFF2-40B4-BE49-F238E27FC236}">
                <a16:creationId xmlns:a16="http://schemas.microsoft.com/office/drawing/2014/main" xmlns="" id="{755E7066-2E4B-4761-989C-100C1AB39B9B}"/>
              </a:ext>
            </a:extLst>
          </p:cNvPr>
          <p:cNvSpPr/>
          <p:nvPr/>
        </p:nvSpPr>
        <p:spPr>
          <a:xfrm rot="8066811">
            <a:off x="4264767" y="4795006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Seta: para a Direita 10">
            <a:extLst>
              <a:ext uri="{FF2B5EF4-FFF2-40B4-BE49-F238E27FC236}">
                <a16:creationId xmlns:a16="http://schemas.microsoft.com/office/drawing/2014/main" xmlns="" id="{BBE81D34-DC77-4E68-847C-8240AFED8EA0}"/>
              </a:ext>
            </a:extLst>
          </p:cNvPr>
          <p:cNvSpPr/>
          <p:nvPr/>
        </p:nvSpPr>
        <p:spPr>
          <a:xfrm rot="1762744">
            <a:off x="5621082" y="4383504"/>
            <a:ext cx="97840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64A3A590-43C2-48A0-9754-5E37B19AEC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82476">
            <a:off x="201911" y="2126189"/>
            <a:ext cx="11770194" cy="4048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xmlns="" id="{009E8E68-D5F7-40A9-87FD-643BEE19DB65}"/>
              </a:ext>
            </a:extLst>
          </p:cNvPr>
          <p:cNvSpPr/>
          <p:nvPr/>
        </p:nvSpPr>
        <p:spPr>
          <a:xfrm>
            <a:off x="1743740" y="2583712"/>
            <a:ext cx="2334451" cy="845288"/>
          </a:xfrm>
          <a:prstGeom prst="ellipse">
            <a:avLst/>
          </a:prstGeom>
          <a:solidFill>
            <a:srgbClr val="FFFF00">
              <a:alpha val="42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Entalhada para a Direita 12">
            <a:extLst>
              <a:ext uri="{FF2B5EF4-FFF2-40B4-BE49-F238E27FC236}">
                <a16:creationId xmlns:a16="http://schemas.microsoft.com/office/drawing/2014/main" xmlns="" id="{8DC12E4A-C353-4966-866E-BEA00416AD4F}"/>
              </a:ext>
            </a:extLst>
          </p:cNvPr>
          <p:cNvSpPr/>
          <p:nvPr/>
        </p:nvSpPr>
        <p:spPr>
          <a:xfrm rot="21053479">
            <a:off x="990469" y="5672076"/>
            <a:ext cx="1506542" cy="542261"/>
          </a:xfrm>
          <a:prstGeom prst="notchedRightArrow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0964EA9E-6387-4D26-9FE5-96093FD049F9}"/>
              </a:ext>
            </a:extLst>
          </p:cNvPr>
          <p:cNvSpPr/>
          <p:nvPr/>
        </p:nvSpPr>
        <p:spPr>
          <a:xfrm>
            <a:off x="1147523" y="761722"/>
            <a:ext cx="9988398" cy="5052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FF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https://ouvidorias.gov.br/</a:t>
            </a:r>
            <a:endParaRPr lang="pt-B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81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8DA18B0-399F-4712-8C11-3267E788D4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71" y="2720550"/>
            <a:ext cx="5693248" cy="4137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ECCED04-5A79-4C14-8152-86E21878E6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130" y="967563"/>
            <a:ext cx="6090299" cy="442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xmlns="" id="{975C9993-CF1A-442C-924B-9F5C6EED4782}"/>
              </a:ext>
            </a:extLst>
          </p:cNvPr>
          <p:cNvSpPr/>
          <p:nvPr/>
        </p:nvSpPr>
        <p:spPr>
          <a:xfrm rot="211328">
            <a:off x="41200" y="2930905"/>
            <a:ext cx="1478855" cy="4252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1" name="Seta: Entalhada para a Direita 10">
            <a:extLst>
              <a:ext uri="{FF2B5EF4-FFF2-40B4-BE49-F238E27FC236}">
                <a16:creationId xmlns:a16="http://schemas.microsoft.com/office/drawing/2014/main" xmlns="" id="{3A08AE4D-E510-4313-86D5-12289054EF7D}"/>
              </a:ext>
            </a:extLst>
          </p:cNvPr>
          <p:cNvSpPr/>
          <p:nvPr/>
        </p:nvSpPr>
        <p:spPr>
          <a:xfrm rot="3295032">
            <a:off x="-19165" y="1310623"/>
            <a:ext cx="1869186" cy="852295"/>
          </a:xfrm>
          <a:prstGeom prst="notchedRightArrow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rgbClr val="C00000"/>
                </a:solidFill>
              </a:rPr>
              <a:t>Perspectiva usuário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D2D2E1F9-8524-4A56-8B90-392000889A3C}"/>
              </a:ext>
            </a:extLst>
          </p:cNvPr>
          <p:cNvSpPr/>
          <p:nvPr/>
        </p:nvSpPr>
        <p:spPr>
          <a:xfrm>
            <a:off x="6096000" y="2651869"/>
            <a:ext cx="1389321" cy="1053676"/>
          </a:xfrm>
          <a:prstGeom prst="rect">
            <a:avLst/>
          </a:prstGeom>
          <a:noFill/>
          <a:ln w="76200" cmpd="thickThin">
            <a:solidFill>
              <a:srgbClr val="9B2C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Entalhada para a Direita 12">
            <a:extLst>
              <a:ext uri="{FF2B5EF4-FFF2-40B4-BE49-F238E27FC236}">
                <a16:creationId xmlns:a16="http://schemas.microsoft.com/office/drawing/2014/main" xmlns="" id="{768C6DB4-5EF5-4344-8ADE-1844862DD719}"/>
              </a:ext>
            </a:extLst>
          </p:cNvPr>
          <p:cNvSpPr/>
          <p:nvPr/>
        </p:nvSpPr>
        <p:spPr>
          <a:xfrm rot="2299936">
            <a:off x="5074396" y="2199055"/>
            <a:ext cx="1298284" cy="444820"/>
          </a:xfrm>
          <a:prstGeom prst="notchedRightArrow">
            <a:avLst/>
          </a:prstGeom>
          <a:solidFill>
            <a:srgbClr val="FFFF00"/>
          </a:solidFill>
          <a:ln w="28575">
            <a:solidFill>
              <a:srgbClr val="FF99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 smtClean="0">
                <a:solidFill>
                  <a:srgbClr val="9B2CA4"/>
                </a:solidFill>
              </a:rPr>
              <a:t>Novidade!</a:t>
            </a:r>
            <a:endParaRPr lang="pt-BR" sz="1600" b="1" dirty="0">
              <a:solidFill>
                <a:srgbClr val="9B2CA4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105E37DD-18EE-4900-A72C-003A01484971}"/>
              </a:ext>
            </a:extLst>
          </p:cNvPr>
          <p:cNvSpPr txBox="1"/>
          <p:nvPr/>
        </p:nvSpPr>
        <p:spPr>
          <a:xfrm>
            <a:off x="5986130" y="5457617"/>
            <a:ext cx="6090299" cy="140038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pt-BR" sz="1700" dirty="0"/>
              <a:t>Portaria Interministerial nº </a:t>
            </a:r>
            <a:r>
              <a:rPr lang="pt-BR" sz="1700" b="1" dirty="0">
                <a:solidFill>
                  <a:srgbClr val="C00000"/>
                </a:solidFill>
              </a:rPr>
              <a:t>424/2016</a:t>
            </a:r>
            <a:r>
              <a:rPr lang="pt-BR" sz="1700" dirty="0"/>
              <a:t> (regula transferências por convênios e contratos de repasse)</a:t>
            </a:r>
          </a:p>
          <a:p>
            <a:pPr marL="557213" lvl="1" indent="-214313" algn="just">
              <a:buFont typeface="Arial" panose="020B0604020202020204" pitchFamily="34" charset="0"/>
              <a:buChar char="•"/>
            </a:pPr>
            <a:r>
              <a:rPr lang="pt-BR" sz="1700" dirty="0"/>
              <a:t>Inciso XIX do Art. 7º - exige a </a:t>
            </a:r>
            <a:r>
              <a:rPr lang="pt-BR" sz="1700" dirty="0">
                <a:solidFill>
                  <a:srgbClr val="C00000"/>
                </a:solidFill>
              </a:rPr>
              <a:t>manutenção de um canal de comunicação efetivo para o recebimento pela União de manifestações relacionadas a convênios</a:t>
            </a:r>
            <a:r>
              <a:rPr lang="pt-BR" sz="1700" dirty="0"/>
              <a:t>.</a:t>
            </a:r>
          </a:p>
        </p:txBody>
      </p:sp>
      <p:sp>
        <p:nvSpPr>
          <p:cNvPr id="17" name="Seta: para a Direita Listrada 16">
            <a:extLst>
              <a:ext uri="{FF2B5EF4-FFF2-40B4-BE49-F238E27FC236}">
                <a16:creationId xmlns:a16="http://schemas.microsoft.com/office/drawing/2014/main" xmlns="" id="{E7620EBF-A682-44C7-8937-0265C1DDE497}"/>
              </a:ext>
            </a:extLst>
          </p:cNvPr>
          <p:cNvSpPr/>
          <p:nvPr/>
        </p:nvSpPr>
        <p:spPr>
          <a:xfrm rot="547059">
            <a:off x="5189571" y="5931693"/>
            <a:ext cx="1138244" cy="631844"/>
          </a:xfrm>
          <a:prstGeom prst="stripedRightArrow">
            <a:avLst/>
          </a:prstGeom>
          <a:solidFill>
            <a:srgbClr val="EE6B1A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Atende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D8ECC2AD-A800-4179-9EE1-800718FB86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984" y="892369"/>
            <a:ext cx="1688802" cy="168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6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4" grpId="0" animBg="1"/>
      <p:bldP spid="13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1722</TotalTime>
  <Words>872</Words>
  <Application>Microsoft Office PowerPoint</Application>
  <PresentationFormat>Widescreen</PresentationFormat>
  <Paragraphs>103</Paragraphs>
  <Slides>18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Freestyle Script</vt:lpstr>
      <vt:lpstr>Open Sans Light</vt:lpstr>
      <vt:lpstr>Open Sans Semibold</vt:lpstr>
      <vt:lpstr>Times New Roman</vt:lpstr>
      <vt:lpstr>Wingdings</vt:lpstr>
      <vt:lpstr>Yu Mincho Light</vt:lpstr>
      <vt:lpstr>1_Tema do Office</vt:lpstr>
      <vt:lpstr>Image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Eder Lucinda Pereira</dc:creator>
  <cp:lastModifiedBy>User</cp:lastModifiedBy>
  <cp:revision>106</cp:revision>
  <dcterms:created xsi:type="dcterms:W3CDTF">2020-03-06T14:49:02Z</dcterms:created>
  <dcterms:modified xsi:type="dcterms:W3CDTF">2020-08-27T19:02:15Z</dcterms:modified>
</cp:coreProperties>
</file>