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6" d="100"/>
          <a:sy n="36" d="100"/>
        </p:scale>
        <p:origin x="-516" y="3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491491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G-Agenda-2020-Slide-1.png" descr="BG-Agenda-2020-Slid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Autor(a) e Dat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687375" y="7067729"/>
            <a:ext cx="11009250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Autor(a) e Data</a:t>
            </a:r>
          </a:p>
        </p:txBody>
      </p:sp>
      <p:sp>
        <p:nvSpPr>
          <p:cNvPr id="13" name="Título da Apresentação"/>
          <p:cNvSpPr txBox="1">
            <a:spLocks noGrp="1"/>
          </p:cNvSpPr>
          <p:nvPr>
            <p:ph type="title" hasCustomPrompt="1"/>
          </p:nvPr>
        </p:nvSpPr>
        <p:spPr>
          <a:xfrm>
            <a:off x="1504452" y="1404342"/>
            <a:ext cx="21375096" cy="3904457"/>
          </a:xfrm>
          <a:prstGeom prst="rect">
            <a:avLst/>
          </a:prstGeom>
        </p:spPr>
        <p:txBody>
          <a:bodyPr anchor="b"/>
          <a:lstStyle>
            <a:lvl1pPr algn="ctr">
              <a:defRPr sz="11600" spc="-232"/>
            </a:lvl1pPr>
          </a:lstStyle>
          <a:p>
            <a:r>
              <a:t>Título da Apresentação</a:t>
            </a:r>
          </a:p>
        </p:txBody>
      </p:sp>
      <p:sp>
        <p:nvSpPr>
          <p:cNvPr id="1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do Slid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Título do Slide</a:t>
            </a:r>
          </a:p>
        </p:txBody>
      </p:sp>
      <p:sp>
        <p:nvSpPr>
          <p:cNvPr id="32" name="Subtítulo do Slid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do Slide</a:t>
            </a:r>
          </a:p>
        </p:txBody>
      </p:sp>
      <p:sp>
        <p:nvSpPr>
          <p:cNvPr id="33" name="Nível de Corpo Um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com marcadores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Nível de Corpo Um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Texto com marcadores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ítulo do Slid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Título do Slide</a:t>
            </a:r>
          </a:p>
        </p:txBody>
      </p:sp>
      <p:sp>
        <p:nvSpPr>
          <p:cNvPr id="69" name="Subtítulo do Slid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do Slide</a:t>
            </a:r>
          </a:p>
        </p:txBody>
      </p:sp>
      <p:sp>
        <p:nvSpPr>
          <p:cNvPr id="7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ítulo da Agend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Título da Agenda</a:t>
            </a:r>
          </a:p>
        </p:txBody>
      </p:sp>
      <p:sp>
        <p:nvSpPr>
          <p:cNvPr id="78" name="Subtítulo de Agend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Agenda</a:t>
            </a:r>
          </a:p>
        </p:txBody>
      </p:sp>
      <p:sp>
        <p:nvSpPr>
          <p:cNvPr id="79" name="Nível de Corpo Um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Tópicos da Agenda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do Slide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Título do Slide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Texto com marcadores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5" r:id="rId4"/>
    <p:sldLayoutId id="2147483656" r:id="rId5"/>
  </p:sldLayoutIdLst>
  <p:transition spd="med"/>
  <p:txStyles>
    <p:titleStyle>
      <a:lvl1pPr marL="0" marR="0" indent="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96E18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96E18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96E18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96E18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96E18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96E18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96E18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96E18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96E18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digce@tce.to.gov.br" TargetMode="External"/><Relationship Id="rId2" Type="http://schemas.openxmlformats.org/officeDocument/2006/relationships/hyperlink" Target="mailto:cadun@tce.to.gov.b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Autor(a) e Data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pt-BR" dirty="0" smtClean="0"/>
              <a:t>RAPHAELA BANDEIRA – 03/09/2020</a:t>
            </a:r>
            <a:endParaRPr dirty="0"/>
          </a:p>
        </p:txBody>
      </p:sp>
      <p:sp>
        <p:nvSpPr>
          <p:cNvPr id="90" name="Título da Apresentação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pt-BR" i="1" dirty="0"/>
              <a:t>REFLEXOS PROCESSUAIS DO SISTEMA CADUN E ABORDAGEM AO REFIS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ítulo do Slid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pt-BR" dirty="0"/>
              <a:t>CADUN</a:t>
            </a:r>
            <a:endParaRPr dirty="0"/>
          </a:p>
        </p:txBody>
      </p:sp>
      <p:sp>
        <p:nvSpPr>
          <p:cNvPr id="95" name="Subtítulo do Slide"/>
          <p:cNvSpPr txBox="1">
            <a:spLocks noGrp="1"/>
          </p:cNvSpPr>
          <p:nvPr>
            <p:ph type="body" idx="21"/>
          </p:nvPr>
        </p:nvSpPr>
        <p:spPr>
          <a:xfrm>
            <a:off x="958752" y="3113584"/>
            <a:ext cx="22218748" cy="763284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endParaRPr lang="pt-BR" sz="6000" dirty="0" smtClean="0"/>
          </a:p>
          <a:p>
            <a:r>
              <a:rPr lang="pt-BR" sz="6000" dirty="0" smtClean="0"/>
              <a:t>Nesta </a:t>
            </a:r>
            <a:r>
              <a:rPr lang="pt-BR" sz="6000" dirty="0"/>
              <a:t>edição iremos abordar os seguintes tópicos:</a:t>
            </a:r>
          </a:p>
          <a:p>
            <a:endParaRPr lang="pt-BR" sz="6000" dirty="0"/>
          </a:p>
          <a:p>
            <a:pPr>
              <a:buFontTx/>
              <a:buChar char="-"/>
            </a:pPr>
            <a:r>
              <a:rPr lang="pt-BR" sz="6000" dirty="0"/>
              <a:t>O que é CADUN?</a:t>
            </a:r>
          </a:p>
          <a:p>
            <a:pPr>
              <a:buFontTx/>
              <a:buChar char="-"/>
            </a:pPr>
            <a:r>
              <a:rPr lang="pt-BR" sz="6000" dirty="0"/>
              <a:t>Como é utilizado o CADUN no âmbito do TCE/TO e qual a sua importância;</a:t>
            </a:r>
          </a:p>
          <a:p>
            <a:pPr>
              <a:buFontTx/>
              <a:buChar char="-"/>
            </a:pPr>
            <a:r>
              <a:rPr lang="pt-BR" sz="6000" dirty="0"/>
              <a:t>Reflexos Processuais do cadastro  no CADUN incompleto ou inverídico</a:t>
            </a:r>
            <a:r>
              <a:rPr lang="pt-BR" sz="6000" dirty="0" smtClean="0"/>
              <a:t>:</a:t>
            </a:r>
          </a:p>
          <a:p>
            <a:endParaRPr lang="pt-BR" sz="6000" dirty="0"/>
          </a:p>
          <a:p>
            <a:r>
              <a:rPr lang="pt-BR" sz="6000" u="sng" dirty="0"/>
              <a:t>REVELIA</a:t>
            </a:r>
            <a:r>
              <a:rPr lang="pt-BR" sz="6000" u="sng" dirty="0" smtClean="0"/>
              <a:t>:</a:t>
            </a:r>
          </a:p>
          <a:p>
            <a:pPr>
              <a:buFontTx/>
              <a:buChar char="-"/>
            </a:pPr>
            <a:endParaRPr lang="pt-BR" sz="6000" u="sng" dirty="0"/>
          </a:p>
          <a:p>
            <a:pPr marL="514350" indent="-514350">
              <a:buAutoNum type="alphaLcParenR"/>
            </a:pPr>
            <a:r>
              <a:rPr lang="pt-BR" sz="6000" dirty="0" smtClean="0"/>
              <a:t> Protesto;</a:t>
            </a:r>
          </a:p>
          <a:p>
            <a:pPr marL="514350" indent="-514350">
              <a:buAutoNum type="alphaLcParenR"/>
            </a:pPr>
            <a:r>
              <a:rPr lang="pt-BR" sz="6000" dirty="0" smtClean="0"/>
              <a:t>Execução </a:t>
            </a:r>
            <a:r>
              <a:rPr lang="pt-BR" sz="6000" dirty="0"/>
              <a:t>Fiscal (restrição de bens);</a:t>
            </a:r>
          </a:p>
          <a:p>
            <a:pPr marL="514350" indent="-514350">
              <a:buAutoNum type="alphaLcParenR"/>
            </a:pPr>
            <a:r>
              <a:rPr lang="pt-BR" sz="6000" dirty="0" smtClean="0"/>
              <a:t> Certidão </a:t>
            </a:r>
            <a:r>
              <a:rPr lang="pt-BR" sz="6000" dirty="0"/>
              <a:t>Estadual de Dívida </a:t>
            </a:r>
            <a:r>
              <a:rPr lang="pt-BR" sz="6000" dirty="0" smtClean="0"/>
              <a:t>Ativa.</a:t>
            </a:r>
            <a:endParaRPr dirty="0"/>
          </a:p>
          <a:p>
            <a:endParaRPr lang="pt-BR" sz="6000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ítulo da Agenda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962076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O QUE É </a:t>
            </a:r>
            <a:r>
              <a:rPr lang="pt-BR" dirty="0" smtClean="0"/>
              <a:t>CADUN?                                       </a:t>
            </a:r>
            <a:endParaRPr dirty="0"/>
          </a:p>
        </p:txBody>
      </p:sp>
      <p:sp>
        <p:nvSpPr>
          <p:cNvPr id="99" name="Tópicos da Agenda"/>
          <p:cNvSpPr txBox="1">
            <a:spLocks noGrp="1"/>
          </p:cNvSpPr>
          <p:nvPr>
            <p:ph type="body" idx="1"/>
          </p:nvPr>
        </p:nvSpPr>
        <p:spPr>
          <a:xfrm>
            <a:off x="1102768" y="3401616"/>
            <a:ext cx="22043008" cy="7823964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285750" indent="-285750" algn="just">
              <a:buFontTx/>
              <a:buChar char="-"/>
            </a:pPr>
            <a:r>
              <a:rPr lang="pt-BR" sz="6000" dirty="0"/>
              <a:t>Instituído pela </a:t>
            </a:r>
            <a:r>
              <a:rPr lang="pt-BR" sz="6000" b="1" u="sng" dirty="0"/>
              <a:t>Instrução Normativa TCE/TO nº  09, de 09 de novembro de 2012</a:t>
            </a:r>
            <a:r>
              <a:rPr lang="pt-BR" sz="6000" dirty="0"/>
              <a:t>.</a:t>
            </a:r>
          </a:p>
          <a:p>
            <a:pPr marL="285750" indent="-285750" algn="just">
              <a:buFontTx/>
              <a:buChar char="-"/>
            </a:pPr>
            <a:endParaRPr lang="pt-BR" sz="6000" dirty="0"/>
          </a:p>
          <a:p>
            <a:pPr marL="285750" indent="-285750" algn="just">
              <a:buFontTx/>
              <a:buChar char="-"/>
            </a:pPr>
            <a:r>
              <a:rPr lang="pt-BR" sz="6000" b="1" dirty="0"/>
              <a:t>CADUN (sigla):</a:t>
            </a:r>
            <a:r>
              <a:rPr lang="pt-BR" sz="6000" dirty="0"/>
              <a:t> Cadastro Único das Unidades Jurisdicionadas, dos Responsáveis das Entidades ou Órgãos Municipais e Estaduais, que estão sob a jurisdição do Tribunal de Contas do Tocantins, bem como dos interessados em processos no âmbito desta Corte de Contas (art. 1º da IN 09/2012).</a:t>
            </a:r>
          </a:p>
          <a:p>
            <a:pPr algn="just"/>
            <a:endParaRPr lang="pt-BR" sz="6000" dirty="0"/>
          </a:p>
          <a:p>
            <a:pPr marL="285750" indent="-285750" algn="just">
              <a:buFontTx/>
              <a:buChar char="-"/>
            </a:pPr>
            <a:r>
              <a:rPr lang="pt-BR" sz="6000" b="1" dirty="0"/>
              <a:t>Sistema:</a:t>
            </a:r>
            <a:r>
              <a:rPr lang="pt-BR" sz="6000" dirty="0"/>
              <a:t> banco de dados de informações  sobre entidades jurisdicionadas e responsáveis.</a:t>
            </a:r>
          </a:p>
          <a:p>
            <a:pPr algn="just"/>
            <a:endParaRPr lang="pt-BR" sz="6000" dirty="0"/>
          </a:p>
          <a:p>
            <a:pPr marL="285750" indent="-285750" algn="just">
              <a:buFontTx/>
              <a:buChar char="-"/>
            </a:pPr>
            <a:r>
              <a:rPr lang="pt-BR" sz="6000" b="1" dirty="0"/>
              <a:t>EXEMPLO</a:t>
            </a:r>
            <a:r>
              <a:rPr lang="pt-BR" sz="6000" dirty="0"/>
              <a:t>: a Instrução Normativa nº 11, de 05 de dezembro de 2012 que instituiu o Sistema Integrado de Controle e Auditoria Pública, módulo contábil, estabelece em seu art. 16 que: </a:t>
            </a:r>
            <a:r>
              <a:rPr lang="pt-BR" sz="6000" i="1" dirty="0"/>
              <a:t>“Art. 16. Para que o remetente possa assegurar-se da integridade, fidelidade e integralidade dos dados enviados através do sistema SICAP/CONTÁBIL, as informações deverão ser assinadas digitalmente, pelo </a:t>
            </a:r>
            <a:r>
              <a:rPr lang="pt-BR" sz="6000" i="1" u="sng" dirty="0"/>
              <a:t>Contador</a:t>
            </a:r>
            <a:r>
              <a:rPr lang="pt-BR" sz="6000" i="1" dirty="0"/>
              <a:t>, </a:t>
            </a:r>
            <a:r>
              <a:rPr lang="pt-BR" sz="6000" i="1" u="sng" dirty="0"/>
              <a:t>responsável pelo Controle Interno</a:t>
            </a:r>
            <a:r>
              <a:rPr lang="pt-BR" sz="6000" i="1" dirty="0"/>
              <a:t> e </a:t>
            </a:r>
            <a:r>
              <a:rPr lang="pt-BR" sz="6000" i="1" u="sng" dirty="0"/>
              <a:t>Gestor da Unidade Jurisdicionada</a:t>
            </a:r>
            <a:r>
              <a:rPr lang="pt-BR" sz="6000" i="1" dirty="0"/>
              <a:t>.</a:t>
            </a:r>
            <a:endParaRPr dirty="0"/>
          </a:p>
        </p:txBody>
      </p:sp>
      <p:pic>
        <p:nvPicPr>
          <p:cNvPr id="5" name="Picture 2" descr="C:\Users\HOME\Desktop\IMAGEM DE DÚVI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176" y="881336"/>
            <a:ext cx="597666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ítulo do Slid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dirty="0"/>
              <a:t>CADUN</a:t>
            </a:r>
            <a:endParaRPr dirty="0"/>
          </a:p>
        </p:txBody>
      </p:sp>
      <p:sp>
        <p:nvSpPr>
          <p:cNvPr id="105" name="Subtítulo do Slide"/>
          <p:cNvSpPr txBox="1">
            <a:spLocks noGrp="1"/>
          </p:cNvSpPr>
          <p:nvPr>
            <p:ph type="body" idx="21"/>
          </p:nvPr>
        </p:nvSpPr>
        <p:spPr>
          <a:xfrm>
            <a:off x="1206500" y="2372962"/>
            <a:ext cx="21971000" cy="1316686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endParaRPr lang="pt-BR" sz="6000" dirty="0" smtClean="0"/>
          </a:p>
          <a:p>
            <a:pPr algn="ctr"/>
            <a:r>
              <a:rPr lang="pt-BR" sz="7000" dirty="0" smtClean="0"/>
              <a:t>   Como </a:t>
            </a:r>
            <a:r>
              <a:rPr lang="pt-BR" sz="7000" dirty="0"/>
              <a:t>é utilizado o sistema CADUN no âmbito do TCE/TO e qual a sua importância:</a:t>
            </a:r>
            <a:endParaRPr sz="7000" dirty="0"/>
          </a:p>
        </p:txBody>
      </p:sp>
      <p:sp>
        <p:nvSpPr>
          <p:cNvPr id="106" name="Texto com marcadores do slide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sz="4000" b="1" u="sng" dirty="0"/>
              <a:t>SISTEMA INTEGRADO DE CONTROLE E AUDITORIA PÚBLICA – SICAP:</a:t>
            </a:r>
          </a:p>
          <a:p>
            <a:r>
              <a:rPr lang="pt-BR" b="1" dirty="0"/>
              <a:t>Módulos:</a:t>
            </a:r>
          </a:p>
          <a:p>
            <a:pPr marL="914400" indent="-914400">
              <a:buAutoNum type="alphaLcParenR"/>
            </a:pPr>
            <a:r>
              <a:rPr lang="pt-BR" sz="3200" b="1" dirty="0" smtClean="0"/>
              <a:t>SICAP </a:t>
            </a:r>
            <a:r>
              <a:rPr lang="pt-BR" sz="3200" b="1" dirty="0"/>
              <a:t>CONTÁBIL</a:t>
            </a:r>
            <a:r>
              <a:rPr lang="pt-BR" sz="3200" b="1" dirty="0" smtClean="0"/>
              <a:t>:</a:t>
            </a:r>
          </a:p>
          <a:p>
            <a:pPr marL="0" indent="0" algn="just">
              <a:buNone/>
            </a:pPr>
            <a:r>
              <a:rPr lang="pt-BR" sz="3200" dirty="0" smtClean="0"/>
              <a:t>a.1</a:t>
            </a:r>
            <a:r>
              <a:rPr lang="pt-BR" sz="3200" dirty="0"/>
              <a:t>) ESTADUAL: Instrução Normativa TCE/TO nº 4, de 1º de novembro de 2017;</a:t>
            </a:r>
          </a:p>
          <a:p>
            <a:pPr marL="0" indent="0" algn="just">
              <a:buNone/>
            </a:pPr>
            <a:r>
              <a:rPr lang="pt-BR" sz="3200" dirty="0" smtClean="0"/>
              <a:t>a.2</a:t>
            </a:r>
            <a:r>
              <a:rPr lang="pt-BR" sz="3200" dirty="0"/>
              <a:t>) MUNICIPAL: Instrução Normativa TCE/TO nº </a:t>
            </a:r>
            <a:r>
              <a:rPr lang="pt-BR" sz="3200" dirty="0" err="1"/>
              <a:t>Nº</a:t>
            </a:r>
            <a:r>
              <a:rPr lang="pt-BR" sz="3200" dirty="0"/>
              <a:t> 11, de 05 de dezembro de </a:t>
            </a:r>
            <a:r>
              <a:rPr lang="pt-BR" sz="3200" dirty="0" smtClean="0"/>
              <a:t>2012.</a:t>
            </a:r>
          </a:p>
          <a:p>
            <a:pPr marL="0" indent="0" algn="just">
              <a:buNone/>
            </a:pPr>
            <a:r>
              <a:rPr lang="pt-BR" sz="3200" b="1" dirty="0" smtClean="0"/>
              <a:t>b)     SICAP </a:t>
            </a:r>
            <a:r>
              <a:rPr lang="pt-BR" sz="3200" b="1" dirty="0"/>
              <a:t>LICITAÇÕES, CONTRATOS E OBRAS – LCO</a:t>
            </a:r>
            <a:r>
              <a:rPr lang="pt-BR" sz="3200" dirty="0"/>
              <a:t>: Instrução Normativa TCE/TO nº 3, de 20 de setembro de 2017;</a:t>
            </a:r>
          </a:p>
          <a:p>
            <a:pPr marL="0" indent="0" algn="just">
              <a:buNone/>
            </a:pPr>
            <a:r>
              <a:rPr lang="pt-BR" sz="3200" b="1" dirty="0" smtClean="0"/>
              <a:t>c)     SICAP </a:t>
            </a:r>
            <a:r>
              <a:rPr lang="pt-BR" sz="3200" b="1" dirty="0"/>
              <a:t>ATOS DE PESSOAL – AP</a:t>
            </a:r>
            <a:r>
              <a:rPr lang="pt-BR" sz="3200" dirty="0"/>
              <a:t>: Instrução Normativa TCE/TO nº 12, de 11 de dezembro de 2008.</a:t>
            </a:r>
          </a:p>
          <a:p>
            <a:pPr marL="0" indent="0" algn="just">
              <a:buNone/>
            </a:pPr>
            <a:endParaRPr lang="pt-BR" sz="2800" b="1" dirty="0"/>
          </a:p>
          <a:p>
            <a:endParaRPr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o com marcadores do slide"/>
          <p:cNvSpPr txBox="1">
            <a:spLocks noGrp="1"/>
          </p:cNvSpPr>
          <p:nvPr>
            <p:ph type="body" idx="1"/>
          </p:nvPr>
        </p:nvSpPr>
        <p:spPr>
          <a:xfrm>
            <a:off x="1174776" y="1817440"/>
            <a:ext cx="22250472" cy="921702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pt-BR" sz="6000" b="1" u="sng" dirty="0"/>
              <a:t>Processos de Fiscalização</a:t>
            </a:r>
            <a:r>
              <a:rPr lang="pt-BR" sz="6000" dirty="0"/>
              <a:t> (todos):</a:t>
            </a:r>
          </a:p>
          <a:p>
            <a:pPr>
              <a:buFontTx/>
              <a:buChar char="-"/>
            </a:pPr>
            <a:r>
              <a:rPr lang="pt-BR" dirty="0"/>
              <a:t>citações;</a:t>
            </a:r>
          </a:p>
          <a:p>
            <a:pPr>
              <a:buFontTx/>
              <a:buChar char="-"/>
            </a:pPr>
            <a:r>
              <a:rPr lang="pt-BR" dirty="0"/>
              <a:t>Intimações.</a:t>
            </a:r>
          </a:p>
          <a:p>
            <a:pPr marL="0" indent="0">
              <a:buNone/>
            </a:pPr>
            <a:endParaRPr lang="pt-BR" dirty="0"/>
          </a:p>
          <a:p>
            <a:pPr algn="just">
              <a:buFont typeface="Arial" charset="0"/>
              <a:buChar char="•"/>
            </a:pPr>
            <a:r>
              <a:rPr lang="pt-BR" b="1" dirty="0"/>
              <a:t>Processo Eletrônico: </a:t>
            </a:r>
            <a:r>
              <a:rPr lang="pt-BR" dirty="0"/>
              <a:t>Instrução </a:t>
            </a:r>
            <a:r>
              <a:rPr lang="pt-BR" dirty="0" smtClean="0"/>
              <a:t>Normativa TCE/TO nº 01 , de 07 de março de 2012:</a:t>
            </a:r>
          </a:p>
          <a:p>
            <a:pPr marL="0" indent="0" algn="just">
              <a:buNone/>
            </a:pPr>
            <a:r>
              <a:rPr lang="pt-BR" dirty="0" smtClean="0"/>
              <a:t>“ </a:t>
            </a:r>
            <a:r>
              <a:rPr lang="pt-BR" dirty="0"/>
              <a:t>Art. 6º  As intimações serão feitas por meio eletrônico, na forma do inciso III do artigo 28 da Lei Orgânica deste Tribunal (...)</a:t>
            </a:r>
          </a:p>
          <a:p>
            <a:pPr marL="0" indent="0" algn="just">
              <a:buNone/>
            </a:pPr>
            <a:r>
              <a:rPr lang="pt-BR" dirty="0"/>
              <a:t>   Art. 7º Conforme preceitua o inciso III do artigo 28 da Lei Orgânica deste Tribunal de Contas do Estado do Tocantins, as citações poderão ser feitas por meio eletrônico, desde que a íntegra dos autos seja acessível ao citando, observadas as formas e as cautelas do artigo 5º desta Instrução. “</a:t>
            </a:r>
          </a:p>
          <a:p>
            <a:pPr algn="just">
              <a:buFont typeface="Arial" charset="0"/>
              <a:buChar char="•"/>
            </a:pPr>
            <a:r>
              <a:rPr lang="pt-BR" dirty="0"/>
              <a:t>Comunicações processuais - via sistema SICOP - no endereço eletrônico cadastrado no CADUN, e ainda:</a:t>
            </a:r>
          </a:p>
          <a:p>
            <a:pPr algn="just">
              <a:buFont typeface="Arial" charset="0"/>
              <a:buChar char="•"/>
            </a:pPr>
            <a:r>
              <a:rPr lang="pt-BR" dirty="0"/>
              <a:t>Emissão de alertas, notificações, capacitações (cursos e eventos), Ofícios e comunicações institucionais.</a:t>
            </a:r>
          </a:p>
          <a:p>
            <a:pPr algn="just">
              <a:buFont typeface="Arial" charset="0"/>
              <a:buChar char="•"/>
            </a:pPr>
            <a:endParaRPr lang="pt-BR" dirty="0"/>
          </a:p>
          <a:p>
            <a:pPr marL="0" indent="0" algn="just">
              <a:buNone/>
            </a:pPr>
            <a:r>
              <a:rPr lang="pt-BR" sz="6000" b="1" u="sng" dirty="0"/>
              <a:t>IMPORTÂNCIA:</a:t>
            </a:r>
            <a:r>
              <a:rPr lang="pt-BR" b="1" u="sng" dirty="0"/>
              <a:t> </a:t>
            </a:r>
            <a:r>
              <a:rPr lang="pt-BR" dirty="0"/>
              <a:t>Em suma, com o cadastro atualizado o interessado e responsável detêm acesso às comunicações processuais e exerce em plenitude o contraditório e ampla defesa.</a:t>
            </a:r>
          </a:p>
          <a:p>
            <a:endParaRPr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21"/>
          </p:nvPr>
        </p:nvSpPr>
        <p:spPr>
          <a:xfrm>
            <a:off x="1246784" y="1169368"/>
            <a:ext cx="21971000" cy="129482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pt-BR" sz="6000" dirty="0"/>
              <a:t>Reflexos Processuais do cadastro  no CADUN incompleto ou inverídico: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174776" y="2465512"/>
            <a:ext cx="22250472" cy="9408140"/>
          </a:xfrm>
        </p:spPr>
        <p:txBody>
          <a:bodyPr>
            <a:normAutofit/>
          </a:bodyPr>
          <a:lstStyle/>
          <a:p>
            <a:pPr algn="just"/>
            <a:r>
              <a:rPr lang="pt-BR" sz="3200" b="1" dirty="0"/>
              <a:t>REVELIA: </a:t>
            </a:r>
            <a:r>
              <a:rPr lang="pt-BR" sz="3200" dirty="0"/>
              <a:t>quando o réu permanece em silêncio após ser citado, não apresentando sua resposta às alegações </a:t>
            </a:r>
            <a:r>
              <a:rPr lang="pt-BR" sz="3200" dirty="0" smtClean="0"/>
              <a:t>do autor </a:t>
            </a:r>
            <a:r>
              <a:rPr lang="pt-BR" sz="3200" dirty="0"/>
              <a:t>e não comparecendo ao processo. Neste caso, ele é julgado mesmo sem ter se pronunciado, por exemplo. (artigos, </a:t>
            </a:r>
            <a:r>
              <a:rPr lang="pt-BR" sz="3200" b="1" u="sng" dirty="0"/>
              <a:t>344 a 346 do Código de Processo Civil</a:t>
            </a:r>
            <a:r>
              <a:rPr lang="pt-BR" sz="3200" dirty="0" smtClean="0"/>
              <a:t>).</a:t>
            </a:r>
          </a:p>
          <a:p>
            <a:pPr marL="0" indent="0" algn="just">
              <a:buNone/>
            </a:pPr>
            <a:r>
              <a:rPr lang="pt-BR" sz="3200" b="1" dirty="0" smtClean="0"/>
              <a:t>PREVISÃO </a:t>
            </a:r>
            <a:r>
              <a:rPr lang="pt-BR" sz="3200" b="1" dirty="0"/>
              <a:t>DA REVELIA NO TRIBUNAL DE CONTAS DO ESTADO DO TOCANTINS</a:t>
            </a:r>
            <a:r>
              <a:rPr lang="pt-BR" sz="3200" b="1" dirty="0" smtClean="0"/>
              <a:t>:</a:t>
            </a:r>
          </a:p>
          <a:p>
            <a:pPr marL="0" indent="0" algn="just">
              <a:buNone/>
            </a:pPr>
            <a:r>
              <a:rPr lang="pt-BR" sz="3200" dirty="0"/>
              <a:t>Lei nº  1.284, DE 17 DE DEZEMBRO DE 2001 (</a:t>
            </a:r>
            <a:r>
              <a:rPr lang="pt-BR" sz="3200" b="1" u="sng" dirty="0"/>
              <a:t>LEI ORGÂNICA DO TCE/TO</a:t>
            </a:r>
            <a:r>
              <a:rPr lang="pt-BR" sz="3200" dirty="0" smtClean="0"/>
              <a:t>):</a:t>
            </a:r>
          </a:p>
          <a:p>
            <a:pPr marL="0" indent="0" algn="just">
              <a:buNone/>
            </a:pPr>
            <a:r>
              <a:rPr lang="pt-BR" sz="3200" dirty="0"/>
              <a:t>“Art. 81. Verificada irregularidade nas contas, o Auditor, o Relator ou o Tribunal</a:t>
            </a:r>
            <a:r>
              <a:rPr lang="pt-BR" sz="3200" dirty="0" smtClean="0"/>
              <a:t>: (...)</a:t>
            </a:r>
            <a:endParaRPr lang="pt-BR" sz="3200" dirty="0"/>
          </a:p>
          <a:p>
            <a:pPr marL="0" indent="0" algn="just">
              <a:buNone/>
            </a:pPr>
            <a:r>
              <a:rPr lang="pt-BR" sz="3200" dirty="0" smtClean="0"/>
              <a:t>§ </a:t>
            </a:r>
            <a:r>
              <a:rPr lang="pt-BR" sz="3200" dirty="0"/>
              <a:t>3º. O responsável que não atender a citação, intimação ou notificação determinada pelo   Tribunal, pelo Relator ou pelo Auditor, será considerado revel, para todos os efeitos previstos no Regimento Interno e na legislação processual civil</a:t>
            </a:r>
            <a:r>
              <a:rPr lang="pt-BR" sz="3200" dirty="0" smtClean="0"/>
              <a:t>.”</a:t>
            </a:r>
          </a:p>
          <a:p>
            <a:pPr marL="0" indent="0" algn="just">
              <a:buNone/>
            </a:pPr>
            <a:r>
              <a:rPr lang="pt-BR" sz="3200" b="1" u="sng" dirty="0"/>
              <a:t>REGIMENTO INTERNO</a:t>
            </a:r>
            <a:r>
              <a:rPr lang="pt-BR" sz="3200" dirty="0"/>
              <a:t> DO TCE/TO:</a:t>
            </a:r>
          </a:p>
          <a:p>
            <a:pPr marL="0" indent="0" algn="just">
              <a:buNone/>
            </a:pPr>
            <a:r>
              <a:rPr lang="pt-BR" sz="3200" dirty="0"/>
              <a:t>	“Art. 246.  O responsável que validamente citado ou intimado para apresentar defesa, esclarecimento ou justificativa, deixar de atender ao chamamento, será considerado revel pelo Tribunal, para todos os efeitos, reputando-se verdadeiros os fatos e certo o débito imputado, dando-se prosseguimento ao processo.</a:t>
            </a:r>
          </a:p>
          <a:p>
            <a:pPr marL="0" indent="0" algn="just">
              <a:buNone/>
            </a:pPr>
            <a:endParaRPr lang="pt-BR" sz="3200" dirty="0"/>
          </a:p>
          <a:p>
            <a:pPr marL="0" indent="0" algn="just">
              <a:buNone/>
            </a:pPr>
            <a:endParaRPr lang="pt-BR" sz="3200" dirty="0"/>
          </a:p>
          <a:p>
            <a:pPr marL="0" indent="0" algn="just">
              <a:buNone/>
            </a:pPr>
            <a:endParaRPr lang="pt-BR" sz="3200" b="1" dirty="0" smtClean="0"/>
          </a:p>
          <a:p>
            <a:pPr marL="0" indent="0" algn="just">
              <a:buNone/>
            </a:pPr>
            <a:endParaRPr lang="pt-BR" sz="3200" b="1" dirty="0"/>
          </a:p>
          <a:p>
            <a:pPr marL="0" indent="0" algn="just">
              <a:buNone/>
            </a:pPr>
            <a:endParaRPr lang="pt-BR" dirty="0"/>
          </a:p>
          <a:p>
            <a:pPr algn="just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931533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21"/>
          </p:nvPr>
        </p:nvSpPr>
        <p:spPr>
          <a:xfrm>
            <a:off x="1174776" y="1385392"/>
            <a:ext cx="21971000" cy="934780"/>
          </a:xfrm>
        </p:spPr>
        <p:txBody>
          <a:bodyPr>
            <a:normAutofit fontScale="92500"/>
          </a:bodyPr>
          <a:lstStyle/>
          <a:p>
            <a:r>
              <a:rPr lang="pt-BR" sz="5400" dirty="0"/>
              <a:t>Reflexos Processuais do cadastro  no CADUN incompleto ou inverídico: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206500" y="3185592"/>
            <a:ext cx="21971000" cy="9318924"/>
          </a:xfrm>
        </p:spPr>
        <p:txBody>
          <a:bodyPr/>
          <a:lstStyle/>
          <a:p>
            <a:pPr algn="just"/>
            <a:r>
              <a:rPr lang="pt-BR" b="1" dirty="0"/>
              <a:t>Consequências da Revelia no TCE/TO:</a:t>
            </a:r>
          </a:p>
          <a:p>
            <a:pPr marL="0" indent="0" algn="just">
              <a:buNone/>
            </a:pPr>
            <a:r>
              <a:rPr lang="pt-BR" dirty="0" smtClean="0"/>
              <a:t>Interessado </a:t>
            </a:r>
            <a:r>
              <a:rPr lang="pt-BR" dirty="0"/>
              <a:t>ou responsável </a:t>
            </a:r>
            <a:r>
              <a:rPr lang="pt-BR" u="sng" dirty="0"/>
              <a:t>surpreendido</a:t>
            </a:r>
            <a:r>
              <a:rPr lang="pt-BR" dirty="0"/>
              <a:t> com:</a:t>
            </a:r>
          </a:p>
          <a:p>
            <a:pPr algn="just">
              <a:buFontTx/>
              <a:buChar char="-"/>
            </a:pPr>
            <a:r>
              <a:rPr lang="pt-BR" dirty="0"/>
              <a:t>Protesto;</a:t>
            </a:r>
          </a:p>
          <a:p>
            <a:pPr algn="just">
              <a:buFontTx/>
              <a:buChar char="-"/>
            </a:pPr>
            <a:r>
              <a:rPr lang="pt-BR" dirty="0"/>
              <a:t>Execução Fiscal (restrição de bens)</a:t>
            </a:r>
          </a:p>
          <a:p>
            <a:pPr algn="just">
              <a:buFontTx/>
              <a:buChar char="-"/>
            </a:pPr>
            <a:r>
              <a:rPr lang="pt-BR" dirty="0"/>
              <a:t>Certidão Estadual de Dívida Ativa (débito</a:t>
            </a:r>
            <a:r>
              <a:rPr lang="pt-BR" dirty="0" smtClean="0"/>
              <a:t>).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b="1" u="sng" dirty="0"/>
              <a:t>Decisões do TCE/TO têm força de título executivo extrajudicial.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393439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21"/>
          </p:nvPr>
        </p:nvSpPr>
        <p:spPr>
          <a:xfrm>
            <a:off x="1246784" y="1385392"/>
            <a:ext cx="21971000" cy="934780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sz="6000" dirty="0"/>
              <a:t>CONSIDERAÇÕES FINAIS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206500" y="2969568"/>
            <a:ext cx="21971000" cy="9534948"/>
          </a:xfrm>
        </p:spPr>
        <p:txBody>
          <a:bodyPr>
            <a:normAutofit/>
          </a:bodyPr>
          <a:lstStyle/>
          <a:p>
            <a:pPr algn="just"/>
            <a:r>
              <a:rPr lang="pt-BR" sz="4400" dirty="0"/>
              <a:t>Manter o cadastro atualizado no CADUN (informações </a:t>
            </a:r>
            <a:r>
              <a:rPr lang="pt-BR" sz="4400" b="1" u="sng" dirty="0"/>
              <a:t>fidedignas</a:t>
            </a:r>
            <a:r>
              <a:rPr lang="pt-BR" sz="4400" dirty="0"/>
              <a:t> e </a:t>
            </a:r>
            <a:r>
              <a:rPr lang="pt-BR" sz="4400" b="1" u="sng" dirty="0"/>
              <a:t>e-mail pessoal</a:t>
            </a:r>
            <a:r>
              <a:rPr lang="pt-BR" sz="4400" dirty="0"/>
              <a:t>), mesmo após a desvinculação com a entidade jurisdicionada.</a:t>
            </a:r>
          </a:p>
          <a:p>
            <a:pPr algn="just"/>
            <a:r>
              <a:rPr lang="pt-BR" sz="4400" dirty="0"/>
              <a:t>Acessar diariamente o e-mail pessoal para verificar as comunicações do TCE/TO.</a:t>
            </a:r>
          </a:p>
          <a:p>
            <a:pPr algn="just"/>
            <a:r>
              <a:rPr lang="pt-BR" sz="4400" dirty="0"/>
              <a:t>A partir deste mês o CADUN não permitirá a indicação de um mesmo e-mail para CPF diverso (e-mail vinculado ao CPF). </a:t>
            </a:r>
          </a:p>
          <a:p>
            <a:pPr algn="just"/>
            <a:r>
              <a:rPr lang="pt-BR" sz="4400" dirty="0"/>
              <a:t>Informações adicionais no vídeo do CADUN  e material de apoio disponibilizados no </a:t>
            </a:r>
            <a:r>
              <a:rPr lang="pt-BR" sz="4400" b="1" dirty="0"/>
              <a:t>PROFISSÃO GESTOR</a:t>
            </a:r>
            <a:r>
              <a:rPr lang="pt-BR" sz="4400" dirty="0"/>
              <a:t> (link no chat</a:t>
            </a:r>
            <a:r>
              <a:rPr lang="pt-BR" sz="4400" dirty="0" smtClean="0"/>
              <a:t>)</a:t>
            </a:r>
          </a:p>
          <a:p>
            <a:pPr marL="0" indent="0" algn="just">
              <a:buNone/>
            </a:pPr>
            <a:endParaRPr lang="pt-BR" sz="4000" dirty="0"/>
          </a:p>
          <a:p>
            <a:pPr marL="0" indent="0" algn="just">
              <a:buNone/>
            </a:pPr>
            <a:endParaRPr lang="pt-BR" sz="4000" dirty="0"/>
          </a:p>
        </p:txBody>
      </p:sp>
      <p:pic>
        <p:nvPicPr>
          <p:cNvPr id="5" name="Picture 2" descr="C:\Users\HOME\Desktop\Profissão Gestor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328" y="9594304"/>
            <a:ext cx="993710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02257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CADUN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algn="ctr"/>
            <a:r>
              <a:rPr lang="pt-BR" dirty="0" smtClean="0"/>
              <a:t>DÚVIDAS OU ESCLARECIMENTOS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206500" y="3833664"/>
            <a:ext cx="21971000" cy="8670852"/>
          </a:xfrm>
        </p:spPr>
        <p:txBody>
          <a:bodyPr>
            <a:normAutofit fontScale="92500" lnSpcReduction="10000"/>
          </a:bodyPr>
          <a:lstStyle/>
          <a:p>
            <a:r>
              <a:rPr lang="pt-BR" b="1" u="sng" dirty="0"/>
              <a:t>Equipe do CADUN</a:t>
            </a:r>
            <a:r>
              <a:rPr lang="pt-BR" b="1" dirty="0"/>
              <a:t>:</a:t>
            </a:r>
          </a:p>
          <a:p>
            <a:pPr>
              <a:buFontTx/>
              <a:buChar char="-"/>
            </a:pPr>
            <a:r>
              <a:rPr lang="pt-BR" dirty="0" err="1"/>
              <a:t>Lucimeire</a:t>
            </a:r>
            <a:r>
              <a:rPr lang="pt-BR" dirty="0"/>
              <a:t> Luzia Caixeta;</a:t>
            </a:r>
          </a:p>
          <a:p>
            <a:pPr>
              <a:buFontTx/>
              <a:buChar char="-"/>
            </a:pPr>
            <a:r>
              <a:rPr lang="pt-BR" dirty="0" err="1"/>
              <a:t>Jardes</a:t>
            </a:r>
            <a:r>
              <a:rPr lang="pt-BR" dirty="0"/>
              <a:t> Pereira Costa Tebas Júnior;</a:t>
            </a:r>
          </a:p>
          <a:p>
            <a:pPr>
              <a:buFontTx/>
              <a:buChar char="-"/>
            </a:pPr>
            <a:r>
              <a:rPr lang="pt-BR" dirty="0"/>
              <a:t>E-mail: </a:t>
            </a:r>
            <a:r>
              <a:rPr lang="pt-BR" dirty="0">
                <a:hlinkClick r:id="rId2"/>
              </a:rPr>
              <a:t>cadun@tce.to.gov.br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r>
              <a:rPr lang="pt-BR" b="1" u="sng" dirty="0" smtClean="0"/>
              <a:t>Diretoria </a:t>
            </a:r>
            <a:r>
              <a:rPr lang="pt-BR" b="1" u="sng" dirty="0"/>
              <a:t>Geral de Controle Externo</a:t>
            </a:r>
            <a:r>
              <a:rPr lang="pt-BR" b="1" dirty="0"/>
              <a:t>: </a:t>
            </a:r>
          </a:p>
          <a:p>
            <a:pPr algn="just">
              <a:buFontTx/>
              <a:buChar char="-"/>
            </a:pPr>
            <a:r>
              <a:rPr lang="pt-BR" dirty="0"/>
              <a:t>Diretora Geral:  Dênia Maria Almeida da Luz Soares;</a:t>
            </a:r>
          </a:p>
          <a:p>
            <a:pPr>
              <a:buFontTx/>
              <a:buChar char="-"/>
            </a:pPr>
            <a:r>
              <a:rPr lang="pt-BR" dirty="0"/>
              <a:t>E-mail: </a:t>
            </a:r>
            <a:r>
              <a:rPr lang="pt-BR" dirty="0">
                <a:hlinkClick r:id="rId3"/>
              </a:rPr>
              <a:t>digce@tce.to.gov.br</a:t>
            </a:r>
            <a:r>
              <a:rPr lang="pt-BR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320792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848</Words>
  <Application>Microsoft Office PowerPoint</Application>
  <PresentationFormat>Personalizar</PresentationFormat>
  <Paragraphs>81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21_BasicWhite</vt:lpstr>
      <vt:lpstr>REFLEXOS PROCESSUAIS DO SISTEMA CADUN E ABORDAGEM AO REFIS</vt:lpstr>
      <vt:lpstr>CADUN</vt:lpstr>
      <vt:lpstr>O QUE É CADUN?                                       </vt:lpstr>
      <vt:lpstr>CADUN</vt:lpstr>
      <vt:lpstr>Apresentação do PowerPoint</vt:lpstr>
      <vt:lpstr>Apresentação do PowerPoint</vt:lpstr>
      <vt:lpstr>Apresentação do PowerPoint</vt:lpstr>
      <vt:lpstr>Apresentação do PowerPoint</vt:lpstr>
      <vt:lpstr>CADUN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HOME</dc:creator>
  <cp:lastModifiedBy>HOME</cp:lastModifiedBy>
  <cp:revision>19</cp:revision>
  <dcterms:modified xsi:type="dcterms:W3CDTF">2020-09-01T19:13:12Z</dcterms:modified>
</cp:coreProperties>
</file>