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6" r:id="rId2"/>
    <p:sldId id="298" r:id="rId3"/>
    <p:sldId id="275" r:id="rId4"/>
    <p:sldId id="291" r:id="rId5"/>
    <p:sldId id="281" r:id="rId6"/>
    <p:sldId id="285" r:id="rId7"/>
    <p:sldId id="282" r:id="rId8"/>
    <p:sldId id="295" r:id="rId9"/>
    <p:sldId id="294" r:id="rId10"/>
    <p:sldId id="299" r:id="rId11"/>
    <p:sldId id="278" r:id="rId12"/>
    <p:sldId id="272" r:id="rId13"/>
    <p:sldId id="276" r:id="rId14"/>
    <p:sldId id="293" r:id="rId15"/>
    <p:sldId id="292" r:id="rId16"/>
    <p:sldId id="286" r:id="rId17"/>
    <p:sldId id="287" r:id="rId18"/>
    <p:sldId id="300" r:id="rId19"/>
    <p:sldId id="277" r:id="rId20"/>
    <p:sldId id="288" r:id="rId21"/>
    <p:sldId id="301" r:id="rId22"/>
    <p:sldId id="280" r:id="rId23"/>
    <p:sldId id="289" r:id="rId24"/>
    <p:sldId id="302" r:id="rId25"/>
    <p:sldId id="279" r:id="rId26"/>
    <p:sldId id="290" r:id="rId27"/>
    <p:sldId id="296" r:id="rId28"/>
    <p:sldId id="264" r:id="rId29"/>
    <p:sldId id="269" r:id="rId30"/>
    <p:sldId id="297" r:id="rId31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47F36"/>
    <a:srgbClr val="004F91"/>
    <a:srgbClr val="AB511C"/>
    <a:srgbClr val="C35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9105" autoAdjust="0"/>
    <p:restoredTop sz="94660"/>
  </p:normalViewPr>
  <p:slideViewPr>
    <p:cSldViewPr snapToObjects="1">
      <p:cViewPr varScale="1">
        <p:scale>
          <a:sx n="92" d="100"/>
          <a:sy n="92" d="100"/>
        </p:scale>
        <p:origin x="18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E0042-B4B6-4838-9BE0-BB0DE95AFF5F}" type="datetimeFigureOut">
              <a:rPr lang="pt-BR" smtClean="0"/>
              <a:t>10/08/2018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7F220-3677-40A9-B58E-8FC1776BD2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7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DFC2-9266-43E6-BAA2-86966DABEBA3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28E1-65E6-4045-81D4-3CEF70B25C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7A23-013C-4E28-9CA9-AA3C22645637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85B1-B2EC-4CA9-96C1-CDBE9039EA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FDEC-061D-42ED-B9F7-E6A454CA1C63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8C0-9099-400C-8FE8-73622353F1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5A42-B2A2-4126-8BF5-EF80CAA7F8AC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DC5A-4AC0-4142-A719-FB09E78BC5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8E57-4B54-46D7-9A8D-D9A43714A9E8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AE48-1A33-4EE8-9408-24F729F6EC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CE40-3D81-4888-974E-643337333473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99D6-1B49-4DDA-8559-A0BD281544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EA87-0D7E-423F-AE49-BDC71289AC85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2A87-D476-44DC-BE0D-BFD44471F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32D4-44A7-4A77-9602-848FC915919A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05D6-DDE7-4919-AF4E-AB3B9AE5B1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341D-485C-4EB7-8EDF-CEF26C833F58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9706-4CB1-4716-86AC-034B91A3A7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A3F6-FA0E-41EF-B334-F54FC79D57FA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C366-FC92-4151-8BCD-E2770FF8F2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0BBB-FE3B-4BF7-BD23-756170EF89DF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10D2-A669-4ABF-BBA1-BBBFA92F46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5C03942-0F34-4255-B229-FB24F55297FD}" type="datetime1">
              <a:rPr lang="pt-BR"/>
              <a:pPr>
                <a:defRPr/>
              </a:pPr>
              <a:t>10/08/2018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F58BC3B-35F2-40EB-83ED-B39EC39EFF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9.jpeg"/><Relationship Id="rId5" Type="http://schemas.openxmlformats.org/officeDocument/2006/relationships/image" Target="../media/image5.wmf"/><Relationship Id="rId10" Type="http://schemas.openxmlformats.org/officeDocument/2006/relationships/image" Target="../media/image11.jpeg"/><Relationship Id="rId4" Type="http://schemas.openxmlformats.org/officeDocument/2006/relationships/image" Target="../media/image4.w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9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.to.gov.br/sicap/licitacoes/sicap-lo/manual/Manual_SICAP_LO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werpoi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39238" cy="198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pt-BR" sz="1200" b="1" dirty="0" smtClean="0">
              <a:solidFill>
                <a:srgbClr val="AB511C"/>
              </a:solidFill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  <a:latin typeface="Palatino Linotype" pitchFamily="18" charset="0"/>
              </a:rPr>
              <a:t>SICAP – LCO</a:t>
            </a:r>
          </a:p>
          <a:p>
            <a:pPr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latin typeface="Palatino Linotype" pitchFamily="18" charset="0"/>
              </a:rPr>
              <a:t>Sistema Integrado de Controle e Auditorias Públicas</a:t>
            </a:r>
          </a:p>
          <a:p>
            <a:pPr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latin typeface="Palatino Linotype" pitchFamily="18" charset="0"/>
              </a:rPr>
              <a:t>Licitação, Contratos e Obras Públicas</a:t>
            </a:r>
          </a:p>
          <a:p>
            <a:pPr eaLnBrk="1" hangingPunct="1">
              <a:defRPr/>
            </a:pPr>
            <a:endParaRPr lang="pt-BR" sz="1200" b="1" dirty="0" smtClean="0">
              <a:solidFill>
                <a:srgbClr val="AB511C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4" name="Retângulo 3"/>
          <p:cNvSpPr/>
          <p:nvPr/>
        </p:nvSpPr>
        <p:spPr>
          <a:xfrm>
            <a:off x="2174538" y="2492896"/>
            <a:ext cx="479490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1ª Fase</a:t>
            </a:r>
          </a:p>
          <a:p>
            <a:pPr algn="ctr"/>
            <a:r>
              <a:rPr lang="pt-BR" sz="4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Licitação-Interna</a:t>
            </a:r>
            <a:endParaRPr lang="pt-BR" sz="48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cxnSp>
        <p:nvCxnSpPr>
          <p:cNvPr id="123" name="Conector em curva 122"/>
          <p:cNvCxnSpPr/>
          <p:nvPr/>
        </p:nvCxnSpPr>
        <p:spPr>
          <a:xfrm rot="10800000" flipV="1">
            <a:off x="3203849" y="3366067"/>
            <a:ext cx="818575" cy="66818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em curva 125"/>
          <p:cNvCxnSpPr/>
          <p:nvPr/>
        </p:nvCxnSpPr>
        <p:spPr>
          <a:xfrm rot="10800000" flipV="1">
            <a:off x="1475657" y="4034250"/>
            <a:ext cx="1728195" cy="241287"/>
          </a:xfrm>
          <a:prstGeom prst="curvedConnector3">
            <a:avLst>
              <a:gd name="adj1" fmla="val 41781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1008807" y="3522494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Gestor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Retângulo 127"/>
          <p:cNvSpPr/>
          <p:nvPr/>
        </p:nvSpPr>
        <p:spPr>
          <a:xfrm>
            <a:off x="755576" y="3936984"/>
            <a:ext cx="16296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Pres. Licitação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899592" y="43559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Pregoeiro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2" name="Conector em curva 131"/>
          <p:cNvCxnSpPr/>
          <p:nvPr/>
        </p:nvCxnSpPr>
        <p:spPr>
          <a:xfrm rot="10800000">
            <a:off x="1475656" y="3797706"/>
            <a:ext cx="1728193" cy="2365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em curva 141"/>
          <p:cNvCxnSpPr/>
          <p:nvPr/>
        </p:nvCxnSpPr>
        <p:spPr>
          <a:xfrm rot="10800000" flipV="1">
            <a:off x="1331641" y="4034250"/>
            <a:ext cx="1872211" cy="660233"/>
          </a:xfrm>
          <a:prstGeom prst="curvedConnector3">
            <a:avLst>
              <a:gd name="adj1" fmla="val 305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Arquivos de programa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355" y="3339434"/>
            <a:ext cx="704437" cy="602697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 rot="19310238">
            <a:off x="2878602" y="3315933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Ass. Digital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185" name="Conector em curva 184"/>
          <p:cNvCxnSpPr/>
          <p:nvPr/>
        </p:nvCxnSpPr>
        <p:spPr>
          <a:xfrm rot="16200000" flipV="1">
            <a:off x="2069126" y="1340609"/>
            <a:ext cx="1224134" cy="757288"/>
          </a:xfrm>
          <a:prstGeom prst="curvedConnector3">
            <a:avLst>
              <a:gd name="adj1" fmla="val 71757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tângulo 190"/>
          <p:cNvSpPr/>
          <p:nvPr/>
        </p:nvSpPr>
        <p:spPr>
          <a:xfrm rot="2386334">
            <a:off x="2070323" y="115994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78" name="Retângulo 277"/>
          <p:cNvSpPr/>
          <p:nvPr/>
        </p:nvSpPr>
        <p:spPr>
          <a:xfrm rot="3781283">
            <a:off x="1559725" y="353014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Editais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86" name="Conector em curva 285"/>
          <p:cNvCxnSpPr/>
          <p:nvPr/>
        </p:nvCxnSpPr>
        <p:spPr>
          <a:xfrm rot="16200000" flipV="1">
            <a:off x="1703020" y="507657"/>
            <a:ext cx="1020867" cy="1781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419243" y="318085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preenchimento eletrônico dos </a:t>
            </a:r>
            <a:r>
              <a:rPr lang="pt-BR" b="1" dirty="0" smtClean="0"/>
              <a:t>dados iniciais dos processos licitatórios.</a:t>
            </a:r>
            <a:endParaRPr lang="pt-BR" b="1" dirty="0"/>
          </a:p>
        </p:txBody>
      </p:sp>
      <p:sp>
        <p:nvSpPr>
          <p:cNvPr id="23" name="Retângulo 22"/>
          <p:cNvSpPr/>
          <p:nvPr/>
        </p:nvSpPr>
        <p:spPr>
          <a:xfrm>
            <a:off x="899592" y="5283650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Servidores Autorizados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" name="Conector em curva 23"/>
          <p:cNvCxnSpPr>
            <a:endCxn id="23" idx="2"/>
          </p:cNvCxnSpPr>
          <p:nvPr/>
        </p:nvCxnSpPr>
        <p:spPr>
          <a:xfrm rot="5400000">
            <a:off x="1485377" y="4149946"/>
            <a:ext cx="1834171" cy="1602786"/>
          </a:xfrm>
          <a:prstGeom prst="curvedConnector3">
            <a:avLst>
              <a:gd name="adj1" fmla="val 974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343648" y="4813629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informação será efetivada obrigatoriamente com </a:t>
            </a:r>
            <a:r>
              <a:rPr lang="pt-BR" b="1" dirty="0" smtClean="0"/>
              <a:t>2 (duas) assinaturas.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427425" y="1312846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Prazo: </a:t>
            </a:r>
            <a:r>
              <a:rPr lang="pt-BR" b="1" dirty="0" smtClean="0"/>
              <a:t>até 05 (cinco) dias após a publicação do ato administrativo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2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055688" y="-28240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b="1" dirty="0" smtClean="0">
                <a:solidFill>
                  <a:srgbClr val="004F91"/>
                </a:solidFill>
                <a:latin typeface="Palatino Linotype" pitchFamily="18" charset="0"/>
              </a:rPr>
              <a:t>Equipe de Acesso ao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1055688" y="1025860"/>
            <a:ext cx="7658968" cy="48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dirty="0">
                <a:solidFill>
                  <a:srgbClr val="004F91"/>
                </a:solidFill>
                <a:latin typeface="Palatino Linotype" pitchFamily="18" charset="0"/>
              </a:rPr>
              <a:t>As informações prestadas no SICAP-LCO deverão ser realizadas por servidores previamente designados pelo gestor, devidamente cadastrados no CADUN (</a:t>
            </a: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Cadastro Único </a:t>
            </a:r>
            <a:r>
              <a:rPr lang="pt-BR" sz="2400" dirty="0">
                <a:solidFill>
                  <a:srgbClr val="004F91"/>
                </a:solidFill>
                <a:latin typeface="Palatino Linotype" pitchFamily="18" charset="0"/>
              </a:rPr>
              <a:t>do Tribunal de Contas).</a:t>
            </a:r>
          </a:p>
          <a:p>
            <a:pPr marL="342900" indent="-342900" algn="just">
              <a:buFont typeface="Arial" charset="0"/>
              <a:buChar char="•"/>
            </a:pPr>
            <a:endParaRPr lang="pt-BR" sz="2400" dirty="0" smtClean="0">
              <a:solidFill>
                <a:srgbClr val="004F91"/>
              </a:solidFill>
              <a:latin typeface="Palatino Linotype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 O gestor não cadastra dados; visualiza e faz  assinaturas de validação.</a:t>
            </a:r>
          </a:p>
          <a:p>
            <a:pPr algn="just">
              <a:buFont typeface="Arial" charset="0"/>
              <a:buChar char="•"/>
            </a:pPr>
            <a:endParaRPr lang="pt-BR" sz="2400" dirty="0" smtClean="0">
              <a:solidFill>
                <a:srgbClr val="004F91"/>
              </a:solidFill>
              <a:latin typeface="Palatino Linotype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 É facultado ao gestor indicar mais de um servidor ou um único servidor para o desempenho das atribuições, de acordo com sua estrutura administrativa.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5100" t="20387" r="22329" b="8195"/>
          <a:stretch/>
        </p:blipFill>
        <p:spPr>
          <a:xfrm>
            <a:off x="1" y="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40550" b="10442"/>
          <a:stretch/>
        </p:blipFill>
        <p:spPr>
          <a:xfrm>
            <a:off x="755576" y="0"/>
            <a:ext cx="7667376" cy="68981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71800" y="2492896"/>
            <a:ext cx="54726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5" idx="2"/>
            <a:endCxn id="8" idx="0"/>
          </p:cNvCxnSpPr>
          <p:nvPr/>
        </p:nvCxnSpPr>
        <p:spPr>
          <a:xfrm>
            <a:off x="5508104" y="2708920"/>
            <a:ext cx="18008" cy="1836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789808" y="4545124"/>
            <a:ext cx="5472608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568" t="26484" r="27433" b="8194"/>
          <a:stretch/>
        </p:blipFill>
        <p:spPr>
          <a:xfrm>
            <a:off x="-33006" y="372"/>
            <a:ext cx="9213518" cy="68576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36296" y="4725144"/>
            <a:ext cx="1907704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1887" t="21259" r="30683" b="12549"/>
          <a:stretch/>
        </p:blipFill>
        <p:spPr>
          <a:xfrm>
            <a:off x="760512" y="7438"/>
            <a:ext cx="8388424" cy="55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8232" t="19517" r="43736" b="9064"/>
          <a:stretch/>
        </p:blipFill>
        <p:spPr>
          <a:xfrm>
            <a:off x="1115616" y="0"/>
            <a:ext cx="7560840" cy="67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4" name="Retângulo 3"/>
          <p:cNvSpPr/>
          <p:nvPr/>
        </p:nvSpPr>
        <p:spPr>
          <a:xfrm>
            <a:off x="2110416" y="2492896"/>
            <a:ext cx="492314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2</a:t>
            </a:r>
            <a:r>
              <a:rPr lang="pt-BR" sz="80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ª Fase</a:t>
            </a:r>
          </a:p>
          <a:p>
            <a:pPr algn="ctr"/>
            <a:r>
              <a:rPr lang="pt-BR" sz="4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Licitação-Externa</a:t>
            </a:r>
            <a:endParaRPr lang="pt-BR" sz="48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cxnSp>
        <p:nvCxnSpPr>
          <p:cNvPr id="123" name="Conector em curva 122"/>
          <p:cNvCxnSpPr/>
          <p:nvPr/>
        </p:nvCxnSpPr>
        <p:spPr>
          <a:xfrm rot="10800000" flipV="1">
            <a:off x="3203849" y="3366067"/>
            <a:ext cx="818575" cy="66818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em curva 125"/>
          <p:cNvCxnSpPr/>
          <p:nvPr/>
        </p:nvCxnSpPr>
        <p:spPr>
          <a:xfrm rot="10800000" flipV="1">
            <a:off x="1475657" y="4034250"/>
            <a:ext cx="1728195" cy="241287"/>
          </a:xfrm>
          <a:prstGeom prst="curvedConnector3">
            <a:avLst>
              <a:gd name="adj1" fmla="val 41781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1008807" y="3522494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Gestor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Retângulo 127"/>
          <p:cNvSpPr/>
          <p:nvPr/>
        </p:nvSpPr>
        <p:spPr>
          <a:xfrm>
            <a:off x="755576" y="3936984"/>
            <a:ext cx="16296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Pres. Licitação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899592" y="43559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Pregoeiro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899592" y="5283650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Servidores Autorizados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2" name="Conector em curva 131"/>
          <p:cNvCxnSpPr/>
          <p:nvPr/>
        </p:nvCxnSpPr>
        <p:spPr>
          <a:xfrm rot="10800000">
            <a:off x="1475656" y="3797706"/>
            <a:ext cx="1728193" cy="2365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em curva 141"/>
          <p:cNvCxnSpPr/>
          <p:nvPr/>
        </p:nvCxnSpPr>
        <p:spPr>
          <a:xfrm rot="10800000" flipV="1">
            <a:off x="1331641" y="4034250"/>
            <a:ext cx="1872211" cy="660233"/>
          </a:xfrm>
          <a:prstGeom prst="curvedConnector3">
            <a:avLst>
              <a:gd name="adj1" fmla="val 305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em curva 148"/>
          <p:cNvCxnSpPr>
            <a:endCxn id="131" idx="2"/>
          </p:cNvCxnSpPr>
          <p:nvPr/>
        </p:nvCxnSpPr>
        <p:spPr>
          <a:xfrm rot="5400000">
            <a:off x="1485377" y="4149946"/>
            <a:ext cx="1834171" cy="1602786"/>
          </a:xfrm>
          <a:prstGeom prst="curvedConnector3">
            <a:avLst>
              <a:gd name="adj1" fmla="val 974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Arquivos de programa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355" y="3339434"/>
            <a:ext cx="704437" cy="602697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 rot="19310238">
            <a:off x="2878602" y="3315933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Ass. Digital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182" name="Conector em curva 181"/>
          <p:cNvCxnSpPr>
            <a:stCxn id="178" idx="1"/>
          </p:cNvCxnSpPr>
          <p:nvPr/>
        </p:nvCxnSpPr>
        <p:spPr>
          <a:xfrm rot="10800000">
            <a:off x="1883913" y="1611243"/>
            <a:ext cx="1144786" cy="730521"/>
          </a:xfrm>
          <a:prstGeom prst="curvedConnector3">
            <a:avLst>
              <a:gd name="adj1" fmla="val 2828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tângulo 191"/>
          <p:cNvSpPr/>
          <p:nvPr/>
        </p:nvSpPr>
        <p:spPr>
          <a:xfrm rot="791156">
            <a:off x="1549022" y="1388015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85" name="Retângulo 284"/>
          <p:cNvSpPr/>
          <p:nvPr/>
        </p:nvSpPr>
        <p:spPr>
          <a:xfrm rot="1731700">
            <a:off x="684507" y="762223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93" name="Conector em curva 292"/>
          <p:cNvCxnSpPr/>
          <p:nvPr/>
        </p:nvCxnSpPr>
        <p:spPr>
          <a:xfrm rot="16200000" flipV="1">
            <a:off x="1059084" y="806886"/>
            <a:ext cx="881362" cy="76829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em curva 294"/>
          <p:cNvCxnSpPr/>
          <p:nvPr/>
        </p:nvCxnSpPr>
        <p:spPr>
          <a:xfrm rot="10800000" flipV="1">
            <a:off x="755578" y="1631719"/>
            <a:ext cx="1128339" cy="138300"/>
          </a:xfrm>
          <a:prstGeom prst="curvedConnector3">
            <a:avLst>
              <a:gd name="adj1" fmla="val 35051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Retângulo 297"/>
          <p:cNvSpPr/>
          <p:nvPr/>
        </p:nvSpPr>
        <p:spPr>
          <a:xfrm rot="21027624">
            <a:off x="450313" y="145219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Participantes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203848" y="1283234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Prazo: </a:t>
            </a:r>
            <a:r>
              <a:rPr lang="pt-BR" b="1" dirty="0" smtClean="0"/>
              <a:t>até 05 (cinco) dias após a definição e as alteração do seu status.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329269" y="4802413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informação será efetivada obrigatoriamente com </a:t>
            </a:r>
            <a:r>
              <a:rPr lang="pt-BR" b="1" dirty="0" smtClean="0"/>
              <a:t>2 (duas) assinaturas.</a:t>
            </a:r>
            <a:endParaRPr lang="pt-BR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883917" y="116632"/>
            <a:ext cx="539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preenchimento eletrônico acerca da situação:</a:t>
            </a:r>
          </a:p>
          <a:p>
            <a:r>
              <a:rPr lang="pt-BR" dirty="0" smtClean="0"/>
              <a:t>1-Da licitação;</a:t>
            </a:r>
          </a:p>
          <a:p>
            <a:r>
              <a:rPr lang="pt-BR" dirty="0" smtClean="0"/>
              <a:t>2-Dos participantes do certame.</a:t>
            </a:r>
          </a:p>
        </p:txBody>
      </p:sp>
    </p:spTree>
    <p:extLst>
      <p:ext uri="{BB962C8B-B14F-4D97-AF65-F5344CB8AC3E}">
        <p14:creationId xmlns:p14="http://schemas.microsoft.com/office/powerpoint/2010/main" val="23573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1327944" y="2132856"/>
            <a:ext cx="7239000" cy="2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SICAP-LCO</a:t>
            </a:r>
            <a:endParaRPr lang="pt-BR" sz="2400" dirty="0" smtClean="0">
              <a:solidFill>
                <a:srgbClr val="004F91"/>
              </a:solidFill>
              <a:latin typeface="Palatino Linotype" pitchFamily="18" charset="0"/>
            </a:endParaRPr>
          </a:p>
          <a:p>
            <a:pPr algn="just">
              <a:buFont typeface="Arial" charset="0"/>
              <a:buChar char="•"/>
            </a:pPr>
            <a:endParaRPr lang="pt-BR" sz="2400" dirty="0">
              <a:solidFill>
                <a:srgbClr val="004F91"/>
              </a:solidFill>
              <a:latin typeface="Palatino Linotype" pitchFamily="18" charset="0"/>
            </a:endParaRPr>
          </a:p>
          <a:p>
            <a:pPr algn="ctr"/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Palestrantes:</a:t>
            </a:r>
          </a:p>
          <a:p>
            <a:pPr algn="ctr"/>
            <a:endParaRPr lang="pt-BR" sz="2400" dirty="0" smtClean="0">
              <a:solidFill>
                <a:srgbClr val="004F91"/>
              </a:solidFill>
              <a:latin typeface="Palatino Linotype" pitchFamily="18" charset="0"/>
            </a:endParaRPr>
          </a:p>
          <a:p>
            <a:pPr algn="ctr"/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Thiago Silva (Auditor de Controle Externo)</a:t>
            </a:r>
          </a:p>
          <a:p>
            <a:pPr algn="ctr"/>
            <a:endParaRPr lang="pt-BR" sz="2400" dirty="0" smtClean="0">
              <a:solidFill>
                <a:srgbClr val="004F91"/>
              </a:solidFill>
              <a:latin typeface="Palatino Linotyp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90777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4F91"/>
                </a:solidFill>
                <a:latin typeface="Palatino Linotype" pitchFamily="18" charset="0"/>
              </a:rPr>
              <a:t>SICAP/LCO-Licitações, Contratos e Obras</a:t>
            </a:r>
          </a:p>
        </p:txBody>
      </p:sp>
    </p:spTree>
    <p:extLst>
      <p:ext uri="{BB962C8B-B14F-4D97-AF65-F5344CB8AC3E}">
        <p14:creationId xmlns:p14="http://schemas.microsoft.com/office/powerpoint/2010/main" val="990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4498" t="23000" r="24940" b="3839"/>
          <a:stretch/>
        </p:blipFill>
        <p:spPr>
          <a:xfrm>
            <a:off x="-1" y="0"/>
            <a:ext cx="9011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4" name="Retângulo 3"/>
          <p:cNvSpPr/>
          <p:nvPr/>
        </p:nvSpPr>
        <p:spPr>
          <a:xfrm>
            <a:off x="2919129" y="2492896"/>
            <a:ext cx="33057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3</a:t>
            </a:r>
            <a:r>
              <a:rPr lang="pt-BR" sz="80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ª Fase</a:t>
            </a:r>
          </a:p>
          <a:p>
            <a:pPr algn="ctr"/>
            <a:r>
              <a:rPr lang="pt-BR" sz="4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Contratos</a:t>
            </a:r>
            <a:endParaRPr lang="pt-BR" sz="48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cxnSp>
        <p:nvCxnSpPr>
          <p:cNvPr id="123" name="Conector em curva 122"/>
          <p:cNvCxnSpPr/>
          <p:nvPr/>
        </p:nvCxnSpPr>
        <p:spPr>
          <a:xfrm rot="10800000" flipV="1">
            <a:off x="3203849" y="3366067"/>
            <a:ext cx="818575" cy="66818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1008807" y="3522494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Gestor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853860" y="4151709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Responsável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Pelo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Contrato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899592" y="5283650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Servidores Autorizados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2" name="Conector em curva 131"/>
          <p:cNvCxnSpPr/>
          <p:nvPr/>
        </p:nvCxnSpPr>
        <p:spPr>
          <a:xfrm rot="10800000">
            <a:off x="1475656" y="3797706"/>
            <a:ext cx="1728193" cy="2365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em curva 141"/>
          <p:cNvCxnSpPr/>
          <p:nvPr/>
        </p:nvCxnSpPr>
        <p:spPr>
          <a:xfrm rot="10800000" flipV="1">
            <a:off x="1331641" y="4034250"/>
            <a:ext cx="1872211" cy="660233"/>
          </a:xfrm>
          <a:prstGeom prst="curvedConnector3">
            <a:avLst>
              <a:gd name="adj1" fmla="val 305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em curva 148"/>
          <p:cNvCxnSpPr>
            <a:endCxn id="131" idx="2"/>
          </p:cNvCxnSpPr>
          <p:nvPr/>
        </p:nvCxnSpPr>
        <p:spPr>
          <a:xfrm rot="5400000">
            <a:off x="1485377" y="4149946"/>
            <a:ext cx="1834171" cy="1602786"/>
          </a:xfrm>
          <a:prstGeom prst="curvedConnector3">
            <a:avLst>
              <a:gd name="adj1" fmla="val 974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Arquivos de programa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355" y="3339434"/>
            <a:ext cx="704437" cy="602697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 rot="19310238">
            <a:off x="2878602" y="3315933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Ass. Digital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204" name="Conector em curva 203"/>
          <p:cNvCxnSpPr/>
          <p:nvPr/>
        </p:nvCxnSpPr>
        <p:spPr>
          <a:xfrm rot="10800000" flipV="1">
            <a:off x="755577" y="2457581"/>
            <a:ext cx="1629696" cy="603681"/>
          </a:xfrm>
          <a:prstGeom prst="curvedConnector3">
            <a:avLst>
              <a:gd name="adj1" fmla="val 2439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em curva 206"/>
          <p:cNvCxnSpPr/>
          <p:nvPr/>
        </p:nvCxnSpPr>
        <p:spPr>
          <a:xfrm rot="10800000">
            <a:off x="899595" y="2094849"/>
            <a:ext cx="1402951" cy="33855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etângulo 210"/>
          <p:cNvSpPr/>
          <p:nvPr/>
        </p:nvSpPr>
        <p:spPr>
          <a:xfrm rot="21161239">
            <a:off x="510817" y="286448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Apostilamento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" name="Retângulo 219"/>
          <p:cNvSpPr/>
          <p:nvPr/>
        </p:nvSpPr>
        <p:spPr>
          <a:xfrm rot="538993">
            <a:off x="414005" y="1872058"/>
            <a:ext cx="1688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Termo</a:t>
            </a:r>
          </a:p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Aditivo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80" name="Conector em curva 179"/>
          <p:cNvCxnSpPr/>
          <p:nvPr/>
        </p:nvCxnSpPr>
        <p:spPr>
          <a:xfrm rot="10800000" flipV="1">
            <a:off x="2212329" y="2331318"/>
            <a:ext cx="847506" cy="15175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1533628" y="210658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3ª Fase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Contrato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570615" y="1006791"/>
            <a:ext cx="539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Prazo: </a:t>
            </a:r>
            <a:r>
              <a:rPr lang="pt-BR" b="1" dirty="0" smtClean="0"/>
              <a:t>até 05 (cinco) dias após a publicação do extrato do:</a:t>
            </a:r>
          </a:p>
          <a:p>
            <a:r>
              <a:rPr lang="pt-BR" b="1" dirty="0" smtClean="0"/>
              <a:t>1-Contrato;</a:t>
            </a:r>
          </a:p>
          <a:p>
            <a:r>
              <a:rPr lang="pt-BR" b="1" dirty="0" smtClean="0"/>
              <a:t>2-Termo aditivo ou </a:t>
            </a:r>
            <a:r>
              <a:rPr lang="pt-BR" b="1" dirty="0" err="1" smtClean="0"/>
              <a:t>apostilamento</a:t>
            </a:r>
            <a:r>
              <a:rPr lang="pt-BR" b="1" dirty="0" smtClean="0"/>
              <a:t>.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329269" y="4831341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informação será efetivada obrigatoriamente com </a:t>
            </a:r>
            <a:r>
              <a:rPr lang="pt-BR" b="1" dirty="0" smtClean="0"/>
              <a:t>2 (duas) assinaturas.</a:t>
            </a:r>
            <a:endParaRPr lang="pt-BR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1187624" y="145560"/>
            <a:ext cx="741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preenchimento eletrônico acerca dos </a:t>
            </a:r>
            <a:r>
              <a:rPr lang="pt-BR" b="1" dirty="0" smtClean="0"/>
              <a:t>atos administrativos do contrato, (aditivos, </a:t>
            </a:r>
            <a:r>
              <a:rPr lang="pt-BR" b="1" dirty="0" err="1" smtClean="0"/>
              <a:t>apostilamentos</a:t>
            </a:r>
            <a:r>
              <a:rPr lang="pt-BR" b="1" dirty="0" smtClean="0"/>
              <a:t>, </a:t>
            </a:r>
            <a:r>
              <a:rPr lang="pt-BR" b="1" dirty="0" err="1" smtClean="0"/>
              <a:t>etc</a:t>
            </a:r>
            <a:r>
              <a:rPr lang="pt-BR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352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020" t="23871" r="17630" b="12549"/>
          <a:stretch/>
        </p:blipFill>
        <p:spPr>
          <a:xfrm>
            <a:off x="35496" y="-4259"/>
            <a:ext cx="9120920" cy="68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4" name="Retângulo 3"/>
          <p:cNvSpPr/>
          <p:nvPr/>
        </p:nvSpPr>
        <p:spPr>
          <a:xfrm>
            <a:off x="3116301" y="2492896"/>
            <a:ext cx="29113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Obras</a:t>
            </a:r>
            <a:endParaRPr lang="pt-BR" sz="80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cxnSp>
        <p:nvCxnSpPr>
          <p:cNvPr id="123" name="Conector em curva 122"/>
          <p:cNvCxnSpPr/>
          <p:nvPr/>
        </p:nvCxnSpPr>
        <p:spPr>
          <a:xfrm rot="10800000" flipV="1">
            <a:off x="3203849" y="3366067"/>
            <a:ext cx="818575" cy="66818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1008807" y="3522494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Gestor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899592" y="5283650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Servidores Autorizados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2" name="Conector em curva 131"/>
          <p:cNvCxnSpPr/>
          <p:nvPr/>
        </p:nvCxnSpPr>
        <p:spPr>
          <a:xfrm rot="10800000">
            <a:off x="1475656" y="3797706"/>
            <a:ext cx="1728193" cy="2365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em curva 144"/>
          <p:cNvCxnSpPr/>
          <p:nvPr/>
        </p:nvCxnSpPr>
        <p:spPr>
          <a:xfrm rot="10800000" flipV="1">
            <a:off x="1601070" y="4034252"/>
            <a:ext cx="1602783" cy="1249397"/>
          </a:xfrm>
          <a:prstGeom prst="curvedConnector3">
            <a:avLst>
              <a:gd name="adj1" fmla="val 21198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em curva 148"/>
          <p:cNvCxnSpPr>
            <a:endCxn id="131" idx="2"/>
          </p:cNvCxnSpPr>
          <p:nvPr/>
        </p:nvCxnSpPr>
        <p:spPr>
          <a:xfrm rot="5400000">
            <a:off x="1485377" y="4149946"/>
            <a:ext cx="1834171" cy="1602786"/>
          </a:xfrm>
          <a:prstGeom prst="curvedConnector3">
            <a:avLst>
              <a:gd name="adj1" fmla="val 974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Arquivos de programa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355" y="3339434"/>
            <a:ext cx="704437" cy="602697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 rot="19310238">
            <a:off x="2878602" y="3315933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Ass. Digital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179" name="Conector em curva 178"/>
          <p:cNvCxnSpPr/>
          <p:nvPr/>
        </p:nvCxnSpPr>
        <p:spPr>
          <a:xfrm rot="10800000" flipV="1">
            <a:off x="2302546" y="2331320"/>
            <a:ext cx="757285" cy="71234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tângulo 193"/>
          <p:cNvSpPr/>
          <p:nvPr/>
        </p:nvSpPr>
        <p:spPr>
          <a:xfrm rot="21043241">
            <a:off x="1638760" y="267154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50" name="Conector em curva 249"/>
          <p:cNvCxnSpPr/>
          <p:nvPr/>
        </p:nvCxnSpPr>
        <p:spPr>
          <a:xfrm rot="10800000" flipV="1">
            <a:off x="1115617" y="3061266"/>
            <a:ext cx="1186931" cy="41793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Retângulo 254"/>
          <p:cNvSpPr/>
          <p:nvPr/>
        </p:nvSpPr>
        <p:spPr>
          <a:xfrm rot="21043241">
            <a:off x="473816" y="327511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182177" y="961442"/>
            <a:ext cx="512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Prazo: </a:t>
            </a:r>
            <a:r>
              <a:rPr lang="pt-BR" b="1" dirty="0" smtClean="0"/>
              <a:t>até 05 (cinco) dias após a emissão do ato administrativo:</a:t>
            </a:r>
          </a:p>
          <a:p>
            <a:r>
              <a:rPr lang="pt-BR" b="1" dirty="0" smtClean="0"/>
              <a:t>1-Ordem inicial de serviço;</a:t>
            </a:r>
          </a:p>
          <a:p>
            <a:r>
              <a:rPr lang="pt-BR" b="1" dirty="0" smtClean="0"/>
              <a:t>2-Ordem de Paralização ou Reinício;</a:t>
            </a:r>
          </a:p>
          <a:p>
            <a:r>
              <a:rPr lang="pt-BR" b="1" dirty="0" smtClean="0"/>
              <a:t>3-Aditivos ou apostilas;</a:t>
            </a:r>
          </a:p>
          <a:p>
            <a:r>
              <a:rPr lang="pt-BR" b="1" dirty="0" smtClean="0"/>
              <a:t>4- Medições.</a:t>
            </a:r>
            <a:endParaRPr lang="pt-BR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476309" y="4707586"/>
            <a:ext cx="539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informação será efetivada obrigatoriamente com </a:t>
            </a:r>
            <a:r>
              <a:rPr lang="pt-BR" b="1" dirty="0" smtClean="0"/>
              <a:t>2 (duas) assinaturas.</a:t>
            </a:r>
            <a:endParaRPr lang="pt-BR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61405"/>
            <a:ext cx="741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preenchimento eletrônico acerca dos </a:t>
            </a:r>
            <a:r>
              <a:rPr lang="pt-BR" b="1" dirty="0" smtClean="0"/>
              <a:t>atos administrativos das obras e serviços de engenharia.</a:t>
            </a:r>
          </a:p>
          <a:p>
            <a:r>
              <a:rPr lang="pt-BR" b="1" dirty="0" smtClean="0"/>
              <a:t>-Em andamento;</a:t>
            </a:r>
          </a:p>
          <a:p>
            <a:r>
              <a:rPr lang="pt-BR" b="1" dirty="0" smtClean="0"/>
              <a:t>-Ou paralisadas.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754924" y="2323405"/>
            <a:ext cx="140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mínimo 4 fotos</a:t>
            </a:r>
            <a:endParaRPr lang="pt-BR" b="1" dirty="0"/>
          </a:p>
        </p:txBody>
      </p:sp>
      <p:sp>
        <p:nvSpPr>
          <p:cNvPr id="2" name="Elipse 1"/>
          <p:cNvSpPr/>
          <p:nvPr/>
        </p:nvSpPr>
        <p:spPr>
          <a:xfrm>
            <a:off x="690956" y="2175238"/>
            <a:ext cx="1309517" cy="82171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>
            <a:endCxn id="2" idx="4"/>
          </p:cNvCxnSpPr>
          <p:nvPr/>
        </p:nvCxnSpPr>
        <p:spPr>
          <a:xfrm flipV="1">
            <a:off x="1308271" y="2996952"/>
            <a:ext cx="37444" cy="307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1278235" y="4360529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Responsável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976" t="18645" r="29117" b="5581"/>
          <a:stretch/>
        </p:blipFill>
        <p:spPr>
          <a:xfrm>
            <a:off x="9550" y="17884"/>
            <a:ext cx="9134450" cy="69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384"/>
            <a:ext cx="9137650" cy="6858000"/>
          </a:xfrm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1259632" y="1484784"/>
            <a:ext cx="7239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Arial" charset="0"/>
              <a:buChar char="•"/>
            </a:pP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O jurisdicionado que </a:t>
            </a:r>
            <a:r>
              <a:rPr lang="pt-B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não efetuar procedimento licitatório</a:t>
            </a: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, dispensa/inexigibilidade ou adesão a ata de registro de preços, </a:t>
            </a:r>
            <a:r>
              <a:rPr lang="pt-B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dentro do mês</a:t>
            </a: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, </a:t>
            </a:r>
            <a:r>
              <a:rPr lang="pt-B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terá até o 5º </a:t>
            </a: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(quinto) dia </a:t>
            </a:r>
            <a:r>
              <a:rPr lang="pt-B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do mês subsequente para o registro </a:t>
            </a: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desta informação na aba específica do sistema, denominada </a:t>
            </a:r>
            <a:r>
              <a:rPr lang="pt-BR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“NADA CONSTA”, </a:t>
            </a:r>
            <a:r>
              <a:rPr lang="pt-BR" sz="2400" dirty="0">
                <a:solidFill>
                  <a:srgbClr val="004F91"/>
                </a:solidFill>
                <a:latin typeface="Palatino Linotype" panose="02040502050505030304" pitchFamily="18" charset="0"/>
              </a:rPr>
              <a:t>que corresponderá à uma declaração de ausência de publicação de procedimento licitatório no período</a:t>
            </a:r>
            <a:r>
              <a:rPr lang="pt-BR" sz="2400" dirty="0" smtClean="0">
                <a:solidFill>
                  <a:srgbClr val="004F91"/>
                </a:solidFill>
                <a:latin typeface="Palatino Linotype" panose="02040502050505030304" pitchFamily="18" charset="0"/>
              </a:rPr>
              <a:t>.</a:t>
            </a:r>
            <a:endParaRPr lang="pt-BR" sz="2400" dirty="0">
              <a:solidFill>
                <a:srgbClr val="004F9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90777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4F91"/>
                </a:solidFill>
                <a:latin typeface="Palatino Linotype" pitchFamily="18" charset="0"/>
              </a:rPr>
              <a:t>SICAP/LCO-Licitações, Contratos e Obras</a:t>
            </a:r>
          </a:p>
        </p:txBody>
      </p:sp>
    </p:spTree>
    <p:extLst>
      <p:ext uri="{BB962C8B-B14F-4D97-AF65-F5344CB8AC3E}">
        <p14:creationId xmlns:p14="http://schemas.microsoft.com/office/powerpoint/2010/main" val="18677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1259632" y="2060848"/>
            <a:ext cx="7239000" cy="23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Arial" charset="0"/>
              <a:buChar char="•"/>
            </a:pPr>
            <a:r>
              <a:rPr lang="pt-BR" sz="2400" dirty="0">
                <a:solidFill>
                  <a:srgbClr val="004F91"/>
                </a:solidFill>
                <a:latin typeface="Palatino Linotype" pitchFamily="18" charset="0"/>
              </a:rPr>
              <a:t> </a:t>
            </a:r>
            <a:r>
              <a:rPr lang="pt-BR" sz="2400" dirty="0" smtClean="0">
                <a:solidFill>
                  <a:srgbClr val="004F91"/>
                </a:solidFill>
                <a:latin typeface="Palatino Linotype" panose="02040502050505030304" pitchFamily="18" charset="0"/>
              </a:rPr>
              <a:t>Compete a Coordenadoria de Análise de Atos, Contratos e Fiscalização de Obras e Serviços de Engenharia - CAENG, a função de fazer a gestão da operacionalização, desenvolvimento e acompanhamento da adesão ao Sistema SICAP-LCO.</a:t>
            </a:r>
          </a:p>
          <a:p>
            <a:pPr algn="just">
              <a:buFont typeface="Arial" charset="0"/>
              <a:buChar char="•"/>
            </a:pPr>
            <a:endParaRPr lang="pt-BR" sz="2400" dirty="0" smtClean="0">
              <a:solidFill>
                <a:srgbClr val="004F91"/>
              </a:solidFill>
              <a:latin typeface="Palatino Linotype" panose="0204050205050503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sz="2400" dirty="0" smtClean="0">
                <a:solidFill>
                  <a:srgbClr val="004F91"/>
                </a:solidFill>
                <a:latin typeface="Palatino Linotype" panose="02040502050505030304" pitchFamily="18" charset="0"/>
              </a:rPr>
              <a:t>Contanto: 3232-5874 / 32325871</a:t>
            </a:r>
          </a:p>
          <a:p>
            <a:pPr algn="just"/>
            <a:endParaRPr lang="pt-BR" sz="2400" dirty="0">
              <a:solidFill>
                <a:srgbClr val="004F91"/>
              </a:solidFill>
              <a:latin typeface="Palatino Linotyp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90777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4F91"/>
                </a:solidFill>
                <a:latin typeface="Palatino Linotype" pitchFamily="18" charset="0"/>
              </a:rPr>
              <a:t>SICAP/LCO-Licitações, Contratos e Obras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055688" y="0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b="1" dirty="0" smtClean="0">
                <a:solidFill>
                  <a:srgbClr val="004F91"/>
                </a:solidFill>
                <a:latin typeface="Palatino Linotype" pitchFamily="18" charset="0"/>
              </a:rPr>
              <a:t>Equipe de Acesso ao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1327944" y="2132856"/>
            <a:ext cx="7239000" cy="2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Arial" charset="0"/>
              <a:buChar char="•"/>
            </a:pP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 Para encaminhamento dos dados, se faz necessário a utilização de Certificação Digital e principalmente atualização no Cadastro Geral do TCE/TO do Gestor e rol de responsáveis necessários para operação do SICAP-LCO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18" name="Retângulo 17"/>
          <p:cNvSpPr/>
          <p:nvPr/>
        </p:nvSpPr>
        <p:spPr>
          <a:xfrm rot="590760">
            <a:off x="5541089" y="295042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que é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Arquivos de programa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110" y="3366068"/>
            <a:ext cx="927226" cy="226256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6444208" y="310282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372" y="2483076"/>
            <a:ext cx="400836" cy="560588"/>
          </a:xfrm>
          <a:prstGeom prst="rect">
            <a:avLst/>
          </a:prstGeom>
          <a:noFill/>
        </p:spPr>
      </p:pic>
      <p:pic>
        <p:nvPicPr>
          <p:cNvPr id="1029" name="Picture 5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6581" y="4203530"/>
            <a:ext cx="1267517" cy="1341888"/>
          </a:xfrm>
          <a:prstGeom prst="rect">
            <a:avLst/>
          </a:prstGeom>
          <a:noFill/>
        </p:spPr>
      </p:pic>
      <p:pic>
        <p:nvPicPr>
          <p:cNvPr id="1030" name="Picture 6" descr="C:\Arquivos de programas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7027" y="2742333"/>
            <a:ext cx="749309" cy="474122"/>
          </a:xfrm>
          <a:prstGeom prst="rect">
            <a:avLst/>
          </a:prstGeom>
          <a:noFill/>
        </p:spPr>
      </p:pic>
      <p:pic>
        <p:nvPicPr>
          <p:cNvPr id="1031" name="Picture 7" descr="C:\Arquivos de programas\Microsoft Office\MEDIA\CAGCAT10\j023301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0004" y="1631715"/>
            <a:ext cx="1227647" cy="904487"/>
          </a:xfrm>
          <a:prstGeom prst="rect">
            <a:avLst/>
          </a:prstGeom>
          <a:noFill/>
        </p:spPr>
      </p:pic>
      <p:cxnSp>
        <p:nvCxnSpPr>
          <p:cNvPr id="32" name="Conector em curva 31"/>
          <p:cNvCxnSpPr>
            <a:stCxn id="1027" idx="3"/>
          </p:cNvCxnSpPr>
          <p:nvPr/>
        </p:nvCxnSpPr>
        <p:spPr>
          <a:xfrm flipV="1">
            <a:off x="7596336" y="2742333"/>
            <a:ext cx="739796" cy="73686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em curva 35"/>
          <p:cNvCxnSpPr>
            <a:stCxn id="1027" idx="3"/>
          </p:cNvCxnSpPr>
          <p:nvPr/>
        </p:nvCxnSpPr>
        <p:spPr>
          <a:xfrm>
            <a:off x="7596336" y="3479196"/>
            <a:ext cx="739796" cy="7243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7965851" y="2475338"/>
            <a:ext cx="12146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Licitações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8172400" y="4034253"/>
            <a:ext cx="9715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Arquivos de programas\Microsoft Office\MEDIA\CAGCAT10\j01580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1334">
            <a:off x="5589750" y="3223454"/>
            <a:ext cx="1197874" cy="268834"/>
          </a:xfrm>
          <a:prstGeom prst="rect">
            <a:avLst/>
          </a:prstGeom>
          <a:noFill/>
        </p:spPr>
      </p:pic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621044" y="2941476"/>
            <a:ext cx="1455317" cy="1000538"/>
            <a:chOff x="7621044" y="2941476"/>
            <a:chExt cx="1455317" cy="1000538"/>
          </a:xfrm>
        </p:grpSpPr>
        <p:cxnSp>
          <p:nvCxnSpPr>
            <p:cNvPr id="74" name="Conector em curva 73"/>
            <p:cNvCxnSpPr/>
            <p:nvPr/>
          </p:nvCxnSpPr>
          <p:spPr>
            <a:xfrm>
              <a:off x="7621044" y="3479198"/>
              <a:ext cx="608971" cy="15566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o 5"/>
            <p:cNvGrpSpPr/>
            <p:nvPr/>
          </p:nvGrpSpPr>
          <p:grpSpPr>
            <a:xfrm>
              <a:off x="7971293" y="2941476"/>
              <a:ext cx="1105068" cy="1000538"/>
              <a:chOff x="7971293" y="2941476"/>
              <a:chExt cx="1105068" cy="100053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7971293" y="3603460"/>
                <a:ext cx="110506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600" b="1" i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Contratos</a:t>
                </a:r>
                <a:endParaRPr lang="pt-BR" sz="1600" b="1" i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5" name="Picture 2" descr="Resultado de imagem para contra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774" y="2941476"/>
                <a:ext cx="979587" cy="62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44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1327944" y="2132856"/>
            <a:ext cx="7239000" cy="23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Muito obrigado pela vossa atenção</a:t>
            </a:r>
          </a:p>
          <a:p>
            <a:pPr algn="just">
              <a:buFont typeface="Arial" charset="0"/>
              <a:buChar char="•"/>
            </a:pPr>
            <a:endParaRPr lang="pt-BR" sz="2400" dirty="0">
              <a:solidFill>
                <a:srgbClr val="004F91"/>
              </a:solidFill>
              <a:latin typeface="Palatino Linotype" pitchFamily="18" charset="0"/>
            </a:endParaRPr>
          </a:p>
          <a:p>
            <a:pPr algn="ctr"/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Parte Prática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90777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4F91"/>
                </a:solidFill>
                <a:latin typeface="Palatino Linotype" pitchFamily="18" charset="0"/>
              </a:rPr>
              <a:t>SICAP/LCO-Licitações, Contratos e Obras</a:t>
            </a:r>
          </a:p>
        </p:txBody>
      </p:sp>
    </p:spTree>
    <p:extLst>
      <p:ext uri="{BB962C8B-B14F-4D97-AF65-F5344CB8AC3E}">
        <p14:creationId xmlns:p14="http://schemas.microsoft.com/office/powerpoint/2010/main" val="41946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18" name="Retângulo 17"/>
          <p:cNvSpPr/>
          <p:nvPr/>
        </p:nvSpPr>
        <p:spPr>
          <a:xfrm rot="590760">
            <a:off x="5541089" y="295042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que é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Arquivos de programa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110" y="3366068"/>
            <a:ext cx="927226" cy="226256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6444208" y="310282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372" y="2483076"/>
            <a:ext cx="400836" cy="560588"/>
          </a:xfrm>
          <a:prstGeom prst="rect">
            <a:avLst/>
          </a:prstGeom>
          <a:noFill/>
        </p:spPr>
      </p:pic>
      <p:pic>
        <p:nvPicPr>
          <p:cNvPr id="1029" name="Picture 5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6581" y="4203530"/>
            <a:ext cx="1267517" cy="1341888"/>
          </a:xfrm>
          <a:prstGeom prst="rect">
            <a:avLst/>
          </a:prstGeom>
          <a:noFill/>
        </p:spPr>
      </p:pic>
      <p:pic>
        <p:nvPicPr>
          <p:cNvPr id="1030" name="Picture 6" descr="C:\Arquivos de programas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7027" y="2742333"/>
            <a:ext cx="749309" cy="474122"/>
          </a:xfrm>
          <a:prstGeom prst="rect">
            <a:avLst/>
          </a:prstGeom>
          <a:noFill/>
        </p:spPr>
      </p:pic>
      <p:pic>
        <p:nvPicPr>
          <p:cNvPr id="1031" name="Picture 7" descr="C:\Arquivos de programas\Microsoft Office\MEDIA\CAGCAT10\j023301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0004" y="1631715"/>
            <a:ext cx="1227647" cy="904487"/>
          </a:xfrm>
          <a:prstGeom prst="rect">
            <a:avLst/>
          </a:prstGeom>
          <a:noFill/>
        </p:spPr>
      </p:pic>
      <p:cxnSp>
        <p:nvCxnSpPr>
          <p:cNvPr id="32" name="Conector em curva 31"/>
          <p:cNvCxnSpPr>
            <a:stCxn id="1027" idx="3"/>
          </p:cNvCxnSpPr>
          <p:nvPr/>
        </p:nvCxnSpPr>
        <p:spPr>
          <a:xfrm flipV="1">
            <a:off x="7596336" y="2742333"/>
            <a:ext cx="739796" cy="73686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em curva 35"/>
          <p:cNvCxnSpPr>
            <a:stCxn id="1027" idx="3"/>
          </p:cNvCxnSpPr>
          <p:nvPr/>
        </p:nvCxnSpPr>
        <p:spPr>
          <a:xfrm>
            <a:off x="7596336" y="3479196"/>
            <a:ext cx="739796" cy="7243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7965851" y="2475338"/>
            <a:ext cx="12146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Licitações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8172400" y="4034253"/>
            <a:ext cx="9715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Arquivos de programas\Microsoft Office\MEDIA\CAGCAT10\j01580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1334">
            <a:off x="5589750" y="3223454"/>
            <a:ext cx="1197874" cy="268834"/>
          </a:xfrm>
          <a:prstGeom prst="rect">
            <a:avLst/>
          </a:prstGeom>
          <a:noFill/>
        </p:spPr>
      </p:pic>
      <p:pic>
        <p:nvPicPr>
          <p:cNvPr id="46" name="Picture 2" descr="C:\Documents and Settings\elirs.TCE-TO\Meus documentos\Minhas imagens\Processos Arquivo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2423" y="5750417"/>
            <a:ext cx="1358794" cy="9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Documents and Settings\elirs.TCE-TO\Meus documentos\Minhas imagens\computadoresjunto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4208" y="5545418"/>
            <a:ext cx="1458915" cy="9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ector em curva 49"/>
          <p:cNvCxnSpPr>
            <a:stCxn id="1036" idx="1"/>
          </p:cNvCxnSpPr>
          <p:nvPr/>
        </p:nvCxnSpPr>
        <p:spPr>
          <a:xfrm>
            <a:off x="4896641" y="3626544"/>
            <a:ext cx="395439" cy="1483802"/>
          </a:xfrm>
          <a:prstGeom prst="curvedConnector4">
            <a:avLst>
              <a:gd name="adj1" fmla="val -47707"/>
              <a:gd name="adj2" fmla="val 74562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em curva 61"/>
          <p:cNvCxnSpPr/>
          <p:nvPr/>
        </p:nvCxnSpPr>
        <p:spPr>
          <a:xfrm>
            <a:off x="5292081" y="5139633"/>
            <a:ext cx="1377029" cy="487311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 rot="3290312">
            <a:off x="4336277" y="429939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Vantagens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9" name="Conector em curva 68"/>
          <p:cNvCxnSpPr>
            <a:endCxn id="46" idx="0"/>
          </p:cNvCxnSpPr>
          <p:nvPr/>
        </p:nvCxnSpPr>
        <p:spPr>
          <a:xfrm rot="5400000">
            <a:off x="4691560" y="5149893"/>
            <a:ext cx="610785" cy="590263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995936" y="5668890"/>
            <a:ext cx="1385281" cy="988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3995936" y="5668890"/>
            <a:ext cx="1385281" cy="988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tângulo 93"/>
          <p:cNvSpPr/>
          <p:nvPr/>
        </p:nvSpPr>
        <p:spPr>
          <a:xfrm rot="1497155">
            <a:off x="5683392" y="52410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Virtual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Retângulo 94"/>
          <p:cNvSpPr/>
          <p:nvPr/>
        </p:nvSpPr>
        <p:spPr>
          <a:xfrm rot="19808546">
            <a:off x="3987100" y="5266409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1" name="Conector reto 100"/>
          <p:cNvCxnSpPr/>
          <p:nvPr/>
        </p:nvCxnSpPr>
        <p:spPr>
          <a:xfrm>
            <a:off x="6962657" y="5427666"/>
            <a:ext cx="129623" cy="1992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7092280" y="4939650"/>
            <a:ext cx="416303" cy="6872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621044" y="2941476"/>
            <a:ext cx="1455317" cy="1000538"/>
            <a:chOff x="7621044" y="2941476"/>
            <a:chExt cx="1455317" cy="1000538"/>
          </a:xfrm>
        </p:grpSpPr>
        <p:cxnSp>
          <p:nvCxnSpPr>
            <p:cNvPr id="74" name="Conector em curva 73"/>
            <p:cNvCxnSpPr/>
            <p:nvPr/>
          </p:nvCxnSpPr>
          <p:spPr>
            <a:xfrm>
              <a:off x="7621044" y="3479198"/>
              <a:ext cx="608971" cy="15566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o 5"/>
            <p:cNvGrpSpPr/>
            <p:nvPr/>
          </p:nvGrpSpPr>
          <p:grpSpPr>
            <a:xfrm>
              <a:off x="7971293" y="2941476"/>
              <a:ext cx="1105068" cy="1000538"/>
              <a:chOff x="7971293" y="2941476"/>
              <a:chExt cx="1105068" cy="100053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7971293" y="3603460"/>
                <a:ext cx="110506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600" b="1" i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Contratos</a:t>
                </a:r>
                <a:endParaRPr lang="pt-BR" sz="1600" b="1" i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5" name="Picture 2" descr="Resultado de imagem para contrato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774" y="2941476"/>
                <a:ext cx="979587" cy="62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487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7" name="Forma livre 6"/>
          <p:cNvSpPr/>
          <p:nvPr/>
        </p:nvSpPr>
        <p:spPr>
          <a:xfrm>
            <a:off x="5715000" y="1611242"/>
            <a:ext cx="945232" cy="136815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779976">
            <a:off x="4889510" y="1794140"/>
            <a:ext cx="18718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Regulamentação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 rot="19712833">
            <a:off x="6458367" y="42747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010/2008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6557639" y="316341"/>
            <a:ext cx="1352365" cy="1315374"/>
          </a:xfrm>
          <a:custGeom>
            <a:avLst/>
            <a:gdLst>
              <a:gd name="connsiteX0" fmla="*/ 82858 w 1352365"/>
              <a:gd name="connsiteY0" fmla="*/ 1315374 h 1315374"/>
              <a:gd name="connsiteX1" fmla="*/ 171635 w 1352365"/>
              <a:gd name="connsiteY1" fmla="*/ 773836 h 1315374"/>
              <a:gd name="connsiteX2" fmla="*/ 1112668 w 1352365"/>
              <a:gd name="connsiteY2" fmla="*/ 134644 h 1315374"/>
              <a:gd name="connsiteX3" fmla="*/ 1316854 w 1352365"/>
              <a:gd name="connsiteY3" fmla="*/ 45868 h 1315374"/>
              <a:gd name="connsiteX4" fmla="*/ 1325732 w 1352365"/>
              <a:gd name="connsiteY4" fmla="*/ 45868 h 131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365" h="1315374">
                <a:moveTo>
                  <a:pt x="82858" y="1315374"/>
                </a:moveTo>
                <a:cubicBezTo>
                  <a:pt x="41429" y="1142999"/>
                  <a:pt x="0" y="970624"/>
                  <a:pt x="171635" y="773836"/>
                </a:cubicBezTo>
                <a:cubicBezTo>
                  <a:pt x="343270" y="577048"/>
                  <a:pt x="921798" y="255972"/>
                  <a:pt x="1112668" y="134644"/>
                </a:cubicBezTo>
                <a:cubicBezTo>
                  <a:pt x="1303538" y="13316"/>
                  <a:pt x="1281343" y="60664"/>
                  <a:pt x="1316854" y="45868"/>
                </a:cubicBezTo>
                <a:cubicBezTo>
                  <a:pt x="1352365" y="31072"/>
                  <a:pt x="1334610" y="0"/>
                  <a:pt x="1325732" y="458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6658252" y="1019156"/>
            <a:ext cx="1677880" cy="790113"/>
          </a:xfrm>
          <a:custGeom>
            <a:avLst/>
            <a:gdLst>
              <a:gd name="connsiteX0" fmla="*/ 0 w 1677880"/>
              <a:gd name="connsiteY0" fmla="*/ 612559 h 790113"/>
              <a:gd name="connsiteX1" fmla="*/ 363985 w 1677880"/>
              <a:gd name="connsiteY1" fmla="*/ 754602 h 790113"/>
              <a:gd name="connsiteX2" fmla="*/ 1233997 w 1677880"/>
              <a:gd name="connsiteY2" fmla="*/ 399495 h 790113"/>
              <a:gd name="connsiteX3" fmla="*/ 1677880 w 1677880"/>
              <a:gd name="connsiteY3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880" h="790113">
                <a:moveTo>
                  <a:pt x="0" y="612559"/>
                </a:moveTo>
                <a:cubicBezTo>
                  <a:pt x="79159" y="701336"/>
                  <a:pt x="158319" y="790113"/>
                  <a:pt x="363985" y="754602"/>
                </a:cubicBezTo>
                <a:cubicBezTo>
                  <a:pt x="569651" y="719091"/>
                  <a:pt x="1015015" y="525262"/>
                  <a:pt x="1233997" y="399495"/>
                </a:cubicBezTo>
                <a:cubicBezTo>
                  <a:pt x="1452979" y="273728"/>
                  <a:pt x="1636451" y="73981"/>
                  <a:pt x="167788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9712833">
            <a:off x="6618357" y="80846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03/2010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tângulo 17"/>
          <p:cNvSpPr/>
          <p:nvPr/>
        </p:nvSpPr>
        <p:spPr>
          <a:xfrm rot="590760">
            <a:off x="5541089" y="295042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que é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Arquivos de programa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110" y="3366068"/>
            <a:ext cx="927226" cy="226256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6444208" y="310282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372" y="2483076"/>
            <a:ext cx="400836" cy="560588"/>
          </a:xfrm>
          <a:prstGeom prst="rect">
            <a:avLst/>
          </a:prstGeom>
          <a:noFill/>
        </p:spPr>
      </p:pic>
      <p:pic>
        <p:nvPicPr>
          <p:cNvPr id="1029" name="Picture 5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6581" y="4203530"/>
            <a:ext cx="1267517" cy="1341888"/>
          </a:xfrm>
          <a:prstGeom prst="rect">
            <a:avLst/>
          </a:prstGeom>
          <a:noFill/>
        </p:spPr>
      </p:pic>
      <p:pic>
        <p:nvPicPr>
          <p:cNvPr id="1030" name="Picture 6" descr="C:\Arquivos de programas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7027" y="2742333"/>
            <a:ext cx="749309" cy="474122"/>
          </a:xfrm>
          <a:prstGeom prst="rect">
            <a:avLst/>
          </a:prstGeom>
          <a:noFill/>
        </p:spPr>
      </p:pic>
      <p:pic>
        <p:nvPicPr>
          <p:cNvPr id="1031" name="Picture 7" descr="C:\Arquivos de programas\Microsoft Office\MEDIA\CAGCAT10\j023301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0004" y="1631715"/>
            <a:ext cx="1227647" cy="904487"/>
          </a:xfrm>
          <a:prstGeom prst="rect">
            <a:avLst/>
          </a:prstGeom>
          <a:noFill/>
        </p:spPr>
      </p:pic>
      <p:cxnSp>
        <p:nvCxnSpPr>
          <p:cNvPr id="32" name="Conector em curva 31"/>
          <p:cNvCxnSpPr>
            <a:stCxn id="1027" idx="3"/>
          </p:cNvCxnSpPr>
          <p:nvPr/>
        </p:nvCxnSpPr>
        <p:spPr>
          <a:xfrm flipV="1">
            <a:off x="7596336" y="2742333"/>
            <a:ext cx="739796" cy="73686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em curva 35"/>
          <p:cNvCxnSpPr>
            <a:stCxn id="1027" idx="3"/>
          </p:cNvCxnSpPr>
          <p:nvPr/>
        </p:nvCxnSpPr>
        <p:spPr>
          <a:xfrm>
            <a:off x="7596336" y="3479196"/>
            <a:ext cx="739796" cy="7243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7965851" y="2475338"/>
            <a:ext cx="12146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Licitações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8172400" y="4034253"/>
            <a:ext cx="9715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Arquivos de programas\Microsoft Office\MEDIA\CAGCAT10\j01580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1334">
            <a:off x="5589750" y="3223454"/>
            <a:ext cx="1197874" cy="268834"/>
          </a:xfrm>
          <a:prstGeom prst="rect">
            <a:avLst/>
          </a:prstGeom>
          <a:noFill/>
        </p:spPr>
      </p:pic>
      <p:pic>
        <p:nvPicPr>
          <p:cNvPr id="1038" name="Picture 14" descr="C:\Arquivos de programas\Microsoft Office\MEDIA\CAGCAT10\j030084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6581" y="86320"/>
            <a:ext cx="968054" cy="815409"/>
          </a:xfrm>
          <a:prstGeom prst="rect">
            <a:avLst/>
          </a:prstGeom>
          <a:noFill/>
        </p:spPr>
      </p:pic>
      <p:pic>
        <p:nvPicPr>
          <p:cNvPr id="46" name="Picture 2" descr="C:\Documents and Settings\elirs.TCE-TO\Meus documentos\Minhas imagens\Processos Arquivo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2423" y="5750417"/>
            <a:ext cx="1358794" cy="9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Documents and Settings\elirs.TCE-TO\Meus documentos\Minhas imagens\computadoresjunto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4208" y="5545418"/>
            <a:ext cx="1458915" cy="9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ector em curva 49"/>
          <p:cNvCxnSpPr>
            <a:stCxn id="1036" idx="1"/>
          </p:cNvCxnSpPr>
          <p:nvPr/>
        </p:nvCxnSpPr>
        <p:spPr>
          <a:xfrm>
            <a:off x="4896641" y="3626544"/>
            <a:ext cx="395439" cy="1483802"/>
          </a:xfrm>
          <a:prstGeom prst="curvedConnector4">
            <a:avLst>
              <a:gd name="adj1" fmla="val -47707"/>
              <a:gd name="adj2" fmla="val 74562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em curva 61"/>
          <p:cNvCxnSpPr/>
          <p:nvPr/>
        </p:nvCxnSpPr>
        <p:spPr>
          <a:xfrm>
            <a:off x="5292081" y="5139633"/>
            <a:ext cx="1377029" cy="487311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 rot="3290312">
            <a:off x="4336277" y="429939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Vantagens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9" name="Conector em curva 68"/>
          <p:cNvCxnSpPr>
            <a:endCxn id="46" idx="0"/>
          </p:cNvCxnSpPr>
          <p:nvPr/>
        </p:nvCxnSpPr>
        <p:spPr>
          <a:xfrm rot="5400000">
            <a:off x="4691560" y="5149893"/>
            <a:ext cx="610785" cy="590263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995936" y="5668890"/>
            <a:ext cx="1385281" cy="988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3995936" y="5668890"/>
            <a:ext cx="1385281" cy="988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tângulo 93"/>
          <p:cNvSpPr/>
          <p:nvPr/>
        </p:nvSpPr>
        <p:spPr>
          <a:xfrm rot="1497155">
            <a:off x="5683392" y="52410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Virtual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Retângulo 94"/>
          <p:cNvSpPr/>
          <p:nvPr/>
        </p:nvSpPr>
        <p:spPr>
          <a:xfrm rot="19808546">
            <a:off x="3987100" y="5266409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1" name="Conector reto 100"/>
          <p:cNvCxnSpPr/>
          <p:nvPr/>
        </p:nvCxnSpPr>
        <p:spPr>
          <a:xfrm>
            <a:off x="6962657" y="5427666"/>
            <a:ext cx="129623" cy="1992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7092280" y="4939650"/>
            <a:ext cx="416303" cy="6872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621044" y="2941476"/>
            <a:ext cx="1455317" cy="1000538"/>
            <a:chOff x="7621044" y="2941476"/>
            <a:chExt cx="1455317" cy="1000538"/>
          </a:xfrm>
        </p:grpSpPr>
        <p:cxnSp>
          <p:nvCxnSpPr>
            <p:cNvPr id="74" name="Conector em curva 73"/>
            <p:cNvCxnSpPr/>
            <p:nvPr/>
          </p:nvCxnSpPr>
          <p:spPr>
            <a:xfrm>
              <a:off x="7621044" y="3479198"/>
              <a:ext cx="608971" cy="15566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o 5"/>
            <p:cNvGrpSpPr/>
            <p:nvPr/>
          </p:nvGrpSpPr>
          <p:grpSpPr>
            <a:xfrm>
              <a:off x="7971293" y="2941476"/>
              <a:ext cx="1105068" cy="1000538"/>
              <a:chOff x="7971293" y="2941476"/>
              <a:chExt cx="1105068" cy="100053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7971293" y="3603460"/>
                <a:ext cx="110506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600" b="1" i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Contratos</a:t>
                </a:r>
                <a:endParaRPr lang="pt-BR" sz="1600" b="1" i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5" name="Picture 2" descr="Resultado de imagem para contrat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774" y="2941476"/>
                <a:ext cx="979587" cy="62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Forma livre 1"/>
          <p:cNvSpPr/>
          <p:nvPr/>
        </p:nvSpPr>
        <p:spPr>
          <a:xfrm>
            <a:off x="6650182" y="694419"/>
            <a:ext cx="1361209" cy="916172"/>
          </a:xfrm>
          <a:custGeom>
            <a:avLst/>
            <a:gdLst>
              <a:gd name="connsiteX0" fmla="*/ 0 w 1361209"/>
              <a:gd name="connsiteY0" fmla="*/ 916172 h 916172"/>
              <a:gd name="connsiteX1" fmla="*/ 249382 w 1361209"/>
              <a:gd name="connsiteY1" fmla="*/ 729136 h 916172"/>
              <a:gd name="connsiteX2" fmla="*/ 1236518 w 1361209"/>
              <a:gd name="connsiteY2" fmla="*/ 116072 h 916172"/>
              <a:gd name="connsiteX3" fmla="*/ 1361209 w 1361209"/>
              <a:gd name="connsiteY3" fmla="*/ 1772 h 91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209" h="916172">
                <a:moveTo>
                  <a:pt x="0" y="916172"/>
                </a:moveTo>
                <a:cubicBezTo>
                  <a:pt x="21648" y="889329"/>
                  <a:pt x="43296" y="862486"/>
                  <a:pt x="249382" y="729136"/>
                </a:cubicBezTo>
                <a:cubicBezTo>
                  <a:pt x="455468" y="595786"/>
                  <a:pt x="1051214" y="237299"/>
                  <a:pt x="1236518" y="116072"/>
                </a:cubicBezTo>
                <a:cubicBezTo>
                  <a:pt x="1421823" y="-5155"/>
                  <a:pt x="1314450" y="-3424"/>
                  <a:pt x="1361209" y="1772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 rot="19712833">
            <a:off x="6859127" y="115026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03/2017</a:t>
            </a:r>
            <a:endParaRPr lang="pt-BR" sz="16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5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7" name="Forma livre 6"/>
          <p:cNvSpPr/>
          <p:nvPr/>
        </p:nvSpPr>
        <p:spPr>
          <a:xfrm>
            <a:off x="5715000" y="1611242"/>
            <a:ext cx="945232" cy="136815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779976">
            <a:off x="4889510" y="1794140"/>
            <a:ext cx="18718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Regulamentação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 rot="19712833">
            <a:off x="6458367" y="42747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010/2008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6557639" y="316341"/>
            <a:ext cx="1352365" cy="1315374"/>
          </a:xfrm>
          <a:custGeom>
            <a:avLst/>
            <a:gdLst>
              <a:gd name="connsiteX0" fmla="*/ 82858 w 1352365"/>
              <a:gd name="connsiteY0" fmla="*/ 1315374 h 1315374"/>
              <a:gd name="connsiteX1" fmla="*/ 171635 w 1352365"/>
              <a:gd name="connsiteY1" fmla="*/ 773836 h 1315374"/>
              <a:gd name="connsiteX2" fmla="*/ 1112668 w 1352365"/>
              <a:gd name="connsiteY2" fmla="*/ 134644 h 1315374"/>
              <a:gd name="connsiteX3" fmla="*/ 1316854 w 1352365"/>
              <a:gd name="connsiteY3" fmla="*/ 45868 h 1315374"/>
              <a:gd name="connsiteX4" fmla="*/ 1325732 w 1352365"/>
              <a:gd name="connsiteY4" fmla="*/ 45868 h 131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365" h="1315374">
                <a:moveTo>
                  <a:pt x="82858" y="1315374"/>
                </a:moveTo>
                <a:cubicBezTo>
                  <a:pt x="41429" y="1142999"/>
                  <a:pt x="0" y="970624"/>
                  <a:pt x="171635" y="773836"/>
                </a:cubicBezTo>
                <a:cubicBezTo>
                  <a:pt x="343270" y="577048"/>
                  <a:pt x="921798" y="255972"/>
                  <a:pt x="1112668" y="134644"/>
                </a:cubicBezTo>
                <a:cubicBezTo>
                  <a:pt x="1303538" y="13316"/>
                  <a:pt x="1281343" y="60664"/>
                  <a:pt x="1316854" y="45868"/>
                </a:cubicBezTo>
                <a:cubicBezTo>
                  <a:pt x="1352365" y="31072"/>
                  <a:pt x="1334610" y="0"/>
                  <a:pt x="1325732" y="458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6658252" y="1019156"/>
            <a:ext cx="1677880" cy="790113"/>
          </a:xfrm>
          <a:custGeom>
            <a:avLst/>
            <a:gdLst>
              <a:gd name="connsiteX0" fmla="*/ 0 w 1677880"/>
              <a:gd name="connsiteY0" fmla="*/ 612559 h 790113"/>
              <a:gd name="connsiteX1" fmla="*/ 363985 w 1677880"/>
              <a:gd name="connsiteY1" fmla="*/ 754602 h 790113"/>
              <a:gd name="connsiteX2" fmla="*/ 1233997 w 1677880"/>
              <a:gd name="connsiteY2" fmla="*/ 399495 h 790113"/>
              <a:gd name="connsiteX3" fmla="*/ 1677880 w 1677880"/>
              <a:gd name="connsiteY3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880" h="790113">
                <a:moveTo>
                  <a:pt x="0" y="612559"/>
                </a:moveTo>
                <a:cubicBezTo>
                  <a:pt x="79159" y="701336"/>
                  <a:pt x="158319" y="790113"/>
                  <a:pt x="363985" y="754602"/>
                </a:cubicBezTo>
                <a:cubicBezTo>
                  <a:pt x="569651" y="719091"/>
                  <a:pt x="1015015" y="525262"/>
                  <a:pt x="1233997" y="399495"/>
                </a:cubicBezTo>
                <a:cubicBezTo>
                  <a:pt x="1452979" y="273728"/>
                  <a:pt x="1636451" y="73981"/>
                  <a:pt x="167788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9712833">
            <a:off x="6618357" y="80846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03/2010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tângulo 17"/>
          <p:cNvSpPr/>
          <p:nvPr/>
        </p:nvSpPr>
        <p:spPr>
          <a:xfrm rot="590760">
            <a:off x="5541089" y="295042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que é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Arquivos de programa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110" y="3366068"/>
            <a:ext cx="927226" cy="226256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6444208" y="310282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372" y="2483076"/>
            <a:ext cx="400836" cy="560588"/>
          </a:xfrm>
          <a:prstGeom prst="rect">
            <a:avLst/>
          </a:prstGeom>
          <a:noFill/>
        </p:spPr>
      </p:pic>
      <p:pic>
        <p:nvPicPr>
          <p:cNvPr id="1029" name="Picture 5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6581" y="4203530"/>
            <a:ext cx="1267517" cy="1341888"/>
          </a:xfrm>
          <a:prstGeom prst="rect">
            <a:avLst/>
          </a:prstGeom>
          <a:noFill/>
        </p:spPr>
      </p:pic>
      <p:pic>
        <p:nvPicPr>
          <p:cNvPr id="1030" name="Picture 6" descr="C:\Arquivos de programas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7027" y="2742333"/>
            <a:ext cx="749309" cy="474122"/>
          </a:xfrm>
          <a:prstGeom prst="rect">
            <a:avLst/>
          </a:prstGeom>
          <a:noFill/>
        </p:spPr>
      </p:pic>
      <p:pic>
        <p:nvPicPr>
          <p:cNvPr id="1031" name="Picture 7" descr="C:\Arquivos de programas\Microsoft Office\MEDIA\CAGCAT10\j023301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0004" y="1631715"/>
            <a:ext cx="1227647" cy="904487"/>
          </a:xfrm>
          <a:prstGeom prst="rect">
            <a:avLst/>
          </a:prstGeom>
          <a:noFill/>
        </p:spPr>
      </p:pic>
      <p:cxnSp>
        <p:nvCxnSpPr>
          <p:cNvPr id="32" name="Conector em curva 31"/>
          <p:cNvCxnSpPr>
            <a:stCxn id="1027" idx="3"/>
          </p:cNvCxnSpPr>
          <p:nvPr/>
        </p:nvCxnSpPr>
        <p:spPr>
          <a:xfrm flipV="1">
            <a:off x="7596336" y="2742333"/>
            <a:ext cx="739796" cy="73686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em curva 35"/>
          <p:cNvCxnSpPr>
            <a:stCxn id="1027" idx="3"/>
          </p:cNvCxnSpPr>
          <p:nvPr/>
        </p:nvCxnSpPr>
        <p:spPr>
          <a:xfrm>
            <a:off x="7596336" y="3479196"/>
            <a:ext cx="739796" cy="7243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7965851" y="2475338"/>
            <a:ext cx="12146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Licitações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8172400" y="4034253"/>
            <a:ext cx="9715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Arquivos de programas\Microsoft Office\MEDIA\CAGCAT10\j01580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1334">
            <a:off x="5589750" y="3223454"/>
            <a:ext cx="1197874" cy="268834"/>
          </a:xfrm>
          <a:prstGeom prst="rect">
            <a:avLst/>
          </a:prstGeom>
          <a:noFill/>
        </p:spPr>
      </p:pic>
      <p:pic>
        <p:nvPicPr>
          <p:cNvPr id="1038" name="Picture 14" descr="C:\Arquivos de programas\Microsoft Office\MEDIA\CAGCAT10\j030084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6581" y="86320"/>
            <a:ext cx="968054" cy="815409"/>
          </a:xfrm>
          <a:prstGeom prst="rect">
            <a:avLst/>
          </a:prstGeom>
          <a:noFill/>
        </p:spPr>
      </p:pic>
      <p:pic>
        <p:nvPicPr>
          <p:cNvPr id="46" name="Picture 2" descr="C:\Documents and Settings\elirs.TCE-TO\Meus documentos\Minhas imagens\Processos Arquivo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2423" y="5750417"/>
            <a:ext cx="1358794" cy="9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Documents and Settings\elirs.TCE-TO\Meus documentos\Minhas imagens\computadoresjunto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4208" y="5545418"/>
            <a:ext cx="1458915" cy="9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ector em curva 49"/>
          <p:cNvCxnSpPr>
            <a:stCxn id="1036" idx="1"/>
          </p:cNvCxnSpPr>
          <p:nvPr/>
        </p:nvCxnSpPr>
        <p:spPr>
          <a:xfrm>
            <a:off x="4896641" y="3626544"/>
            <a:ext cx="395439" cy="1483802"/>
          </a:xfrm>
          <a:prstGeom prst="curvedConnector4">
            <a:avLst>
              <a:gd name="adj1" fmla="val -47707"/>
              <a:gd name="adj2" fmla="val 74562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em curva 61"/>
          <p:cNvCxnSpPr/>
          <p:nvPr/>
        </p:nvCxnSpPr>
        <p:spPr>
          <a:xfrm>
            <a:off x="5292081" y="5139633"/>
            <a:ext cx="1377029" cy="487311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 rot="3290312">
            <a:off x="4336277" y="429939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Vantagens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9" name="Conector em curva 68"/>
          <p:cNvCxnSpPr>
            <a:endCxn id="46" idx="0"/>
          </p:cNvCxnSpPr>
          <p:nvPr/>
        </p:nvCxnSpPr>
        <p:spPr>
          <a:xfrm rot="5400000">
            <a:off x="4691560" y="5149893"/>
            <a:ext cx="610785" cy="590263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995936" y="5668890"/>
            <a:ext cx="1385281" cy="988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3995936" y="5668890"/>
            <a:ext cx="1385281" cy="988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tângulo 93"/>
          <p:cNvSpPr/>
          <p:nvPr/>
        </p:nvSpPr>
        <p:spPr>
          <a:xfrm rot="1497155">
            <a:off x="5683392" y="52410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Virtual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Retângulo 94"/>
          <p:cNvSpPr/>
          <p:nvPr/>
        </p:nvSpPr>
        <p:spPr>
          <a:xfrm rot="19808546">
            <a:off x="3987100" y="5266409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1" name="Conector reto 100"/>
          <p:cNvCxnSpPr/>
          <p:nvPr/>
        </p:nvCxnSpPr>
        <p:spPr>
          <a:xfrm>
            <a:off x="6962657" y="5427666"/>
            <a:ext cx="129623" cy="1992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7092280" y="4939650"/>
            <a:ext cx="416303" cy="6872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179" name="Conector em curva 178"/>
          <p:cNvCxnSpPr/>
          <p:nvPr/>
        </p:nvCxnSpPr>
        <p:spPr>
          <a:xfrm rot="10800000" flipV="1">
            <a:off x="2302546" y="2331320"/>
            <a:ext cx="757285" cy="71234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em curva 181"/>
          <p:cNvCxnSpPr>
            <a:stCxn id="178" idx="1"/>
          </p:cNvCxnSpPr>
          <p:nvPr/>
        </p:nvCxnSpPr>
        <p:spPr>
          <a:xfrm rot="10800000">
            <a:off x="1883913" y="1611243"/>
            <a:ext cx="1144786" cy="730521"/>
          </a:xfrm>
          <a:prstGeom prst="curvedConnector3">
            <a:avLst>
              <a:gd name="adj1" fmla="val 2828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em curva 184"/>
          <p:cNvCxnSpPr/>
          <p:nvPr/>
        </p:nvCxnSpPr>
        <p:spPr>
          <a:xfrm rot="16200000" flipV="1">
            <a:off x="2069126" y="1340609"/>
            <a:ext cx="1224134" cy="757288"/>
          </a:xfrm>
          <a:prstGeom prst="curvedConnector3">
            <a:avLst>
              <a:gd name="adj1" fmla="val 71757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tângulo 190"/>
          <p:cNvSpPr/>
          <p:nvPr/>
        </p:nvSpPr>
        <p:spPr>
          <a:xfrm rot="2386334">
            <a:off x="2070323" y="115994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2" name="Retângulo 191"/>
          <p:cNvSpPr/>
          <p:nvPr/>
        </p:nvSpPr>
        <p:spPr>
          <a:xfrm rot="791156">
            <a:off x="1549022" y="1388015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" name="Retângulo 193"/>
          <p:cNvSpPr/>
          <p:nvPr/>
        </p:nvSpPr>
        <p:spPr>
          <a:xfrm rot="21043241">
            <a:off x="1638760" y="267154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4" name="Conector em curva 203"/>
          <p:cNvCxnSpPr/>
          <p:nvPr/>
        </p:nvCxnSpPr>
        <p:spPr>
          <a:xfrm rot="10800000" flipV="1">
            <a:off x="755577" y="2457581"/>
            <a:ext cx="1629696" cy="603681"/>
          </a:xfrm>
          <a:prstGeom prst="curvedConnector3">
            <a:avLst>
              <a:gd name="adj1" fmla="val 2439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em curva 206"/>
          <p:cNvCxnSpPr/>
          <p:nvPr/>
        </p:nvCxnSpPr>
        <p:spPr>
          <a:xfrm rot="10800000">
            <a:off x="899595" y="2094849"/>
            <a:ext cx="1402951" cy="33855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etângulo 210"/>
          <p:cNvSpPr/>
          <p:nvPr/>
        </p:nvSpPr>
        <p:spPr>
          <a:xfrm rot="21161239">
            <a:off x="510817" y="286448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Apostilamento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" name="Retângulo 219"/>
          <p:cNvSpPr/>
          <p:nvPr/>
        </p:nvSpPr>
        <p:spPr>
          <a:xfrm rot="538993">
            <a:off x="414005" y="1872058"/>
            <a:ext cx="1688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Termo</a:t>
            </a:r>
          </a:p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Aditivo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50" name="Conector em curva 249"/>
          <p:cNvCxnSpPr/>
          <p:nvPr/>
        </p:nvCxnSpPr>
        <p:spPr>
          <a:xfrm rot="10800000" flipV="1">
            <a:off x="1115617" y="3061266"/>
            <a:ext cx="1186931" cy="41793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Retângulo 254"/>
          <p:cNvSpPr/>
          <p:nvPr/>
        </p:nvSpPr>
        <p:spPr>
          <a:xfrm rot="21043241">
            <a:off x="473816" y="327511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0" name="Conector em curva 179"/>
          <p:cNvCxnSpPr/>
          <p:nvPr/>
        </p:nvCxnSpPr>
        <p:spPr>
          <a:xfrm rot="10800000" flipV="1">
            <a:off x="2212329" y="2331318"/>
            <a:ext cx="847506" cy="15175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1533628" y="210658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3ª Fase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Contrato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8" name="Retângulo 277"/>
          <p:cNvSpPr/>
          <p:nvPr/>
        </p:nvSpPr>
        <p:spPr>
          <a:xfrm rot="3781283">
            <a:off x="1559725" y="353014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Editais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5" name="Retângulo 284"/>
          <p:cNvSpPr/>
          <p:nvPr/>
        </p:nvSpPr>
        <p:spPr>
          <a:xfrm rot="1731700">
            <a:off x="684507" y="762223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86" name="Conector em curva 285"/>
          <p:cNvCxnSpPr/>
          <p:nvPr/>
        </p:nvCxnSpPr>
        <p:spPr>
          <a:xfrm rot="16200000" flipV="1">
            <a:off x="1703020" y="507657"/>
            <a:ext cx="1020867" cy="1781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em curva 292"/>
          <p:cNvCxnSpPr/>
          <p:nvPr/>
        </p:nvCxnSpPr>
        <p:spPr>
          <a:xfrm rot="16200000" flipV="1">
            <a:off x="1059084" y="806886"/>
            <a:ext cx="881362" cy="76829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em curva 294"/>
          <p:cNvCxnSpPr/>
          <p:nvPr/>
        </p:nvCxnSpPr>
        <p:spPr>
          <a:xfrm rot="10800000" flipV="1">
            <a:off x="755578" y="1631719"/>
            <a:ext cx="1128339" cy="138300"/>
          </a:xfrm>
          <a:prstGeom prst="curvedConnector3">
            <a:avLst>
              <a:gd name="adj1" fmla="val 35051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Retângulo 297"/>
          <p:cNvSpPr/>
          <p:nvPr/>
        </p:nvSpPr>
        <p:spPr>
          <a:xfrm rot="21027624">
            <a:off x="450313" y="145219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Participantes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21044" y="2941476"/>
            <a:ext cx="1455317" cy="1000538"/>
            <a:chOff x="7621044" y="2941476"/>
            <a:chExt cx="1455317" cy="1000538"/>
          </a:xfrm>
        </p:grpSpPr>
        <p:cxnSp>
          <p:nvCxnSpPr>
            <p:cNvPr id="74" name="Conector em curva 73"/>
            <p:cNvCxnSpPr/>
            <p:nvPr/>
          </p:nvCxnSpPr>
          <p:spPr>
            <a:xfrm>
              <a:off x="7621044" y="3479198"/>
              <a:ext cx="608971" cy="15566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o 5"/>
            <p:cNvGrpSpPr/>
            <p:nvPr/>
          </p:nvGrpSpPr>
          <p:grpSpPr>
            <a:xfrm>
              <a:off x="7971293" y="2941476"/>
              <a:ext cx="1105068" cy="1000538"/>
              <a:chOff x="7971293" y="2941476"/>
              <a:chExt cx="1105068" cy="100053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7971293" y="3603460"/>
                <a:ext cx="110506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600" b="1" i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Contratos</a:t>
                </a:r>
                <a:endParaRPr lang="pt-BR" sz="1600" b="1" i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5" name="Picture 2" descr="Resultado de imagem para contrat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774" y="2941476"/>
                <a:ext cx="979587" cy="62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Forma livre 1"/>
          <p:cNvSpPr/>
          <p:nvPr/>
        </p:nvSpPr>
        <p:spPr>
          <a:xfrm>
            <a:off x="6650182" y="694419"/>
            <a:ext cx="1361209" cy="916172"/>
          </a:xfrm>
          <a:custGeom>
            <a:avLst/>
            <a:gdLst>
              <a:gd name="connsiteX0" fmla="*/ 0 w 1361209"/>
              <a:gd name="connsiteY0" fmla="*/ 916172 h 916172"/>
              <a:gd name="connsiteX1" fmla="*/ 249382 w 1361209"/>
              <a:gd name="connsiteY1" fmla="*/ 729136 h 916172"/>
              <a:gd name="connsiteX2" fmla="*/ 1236518 w 1361209"/>
              <a:gd name="connsiteY2" fmla="*/ 116072 h 916172"/>
              <a:gd name="connsiteX3" fmla="*/ 1361209 w 1361209"/>
              <a:gd name="connsiteY3" fmla="*/ 1772 h 91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209" h="916172">
                <a:moveTo>
                  <a:pt x="0" y="916172"/>
                </a:moveTo>
                <a:cubicBezTo>
                  <a:pt x="21648" y="889329"/>
                  <a:pt x="43296" y="862486"/>
                  <a:pt x="249382" y="729136"/>
                </a:cubicBezTo>
                <a:cubicBezTo>
                  <a:pt x="455468" y="595786"/>
                  <a:pt x="1051214" y="237299"/>
                  <a:pt x="1236518" y="116072"/>
                </a:cubicBezTo>
                <a:cubicBezTo>
                  <a:pt x="1421823" y="-5155"/>
                  <a:pt x="1314450" y="-3424"/>
                  <a:pt x="1361209" y="1772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 rot="19712833">
            <a:off x="6859127" y="115026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03/2017</a:t>
            </a:r>
            <a:endParaRPr lang="pt-BR" sz="16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9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" y="0"/>
            <a:ext cx="9144026" cy="6858000"/>
          </a:xfrm>
        </p:spPr>
      </p:pic>
      <p:sp>
        <p:nvSpPr>
          <p:cNvPr id="7" name="Forma livre 6"/>
          <p:cNvSpPr/>
          <p:nvPr/>
        </p:nvSpPr>
        <p:spPr>
          <a:xfrm>
            <a:off x="5715000" y="1611242"/>
            <a:ext cx="945232" cy="136815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779976">
            <a:off x="4889510" y="1794140"/>
            <a:ext cx="18718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Regulamentação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 rot="19712833">
            <a:off x="6458367" y="42747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010/2008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6557639" y="316341"/>
            <a:ext cx="1352365" cy="1315374"/>
          </a:xfrm>
          <a:custGeom>
            <a:avLst/>
            <a:gdLst>
              <a:gd name="connsiteX0" fmla="*/ 82858 w 1352365"/>
              <a:gd name="connsiteY0" fmla="*/ 1315374 h 1315374"/>
              <a:gd name="connsiteX1" fmla="*/ 171635 w 1352365"/>
              <a:gd name="connsiteY1" fmla="*/ 773836 h 1315374"/>
              <a:gd name="connsiteX2" fmla="*/ 1112668 w 1352365"/>
              <a:gd name="connsiteY2" fmla="*/ 134644 h 1315374"/>
              <a:gd name="connsiteX3" fmla="*/ 1316854 w 1352365"/>
              <a:gd name="connsiteY3" fmla="*/ 45868 h 1315374"/>
              <a:gd name="connsiteX4" fmla="*/ 1325732 w 1352365"/>
              <a:gd name="connsiteY4" fmla="*/ 45868 h 131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365" h="1315374">
                <a:moveTo>
                  <a:pt x="82858" y="1315374"/>
                </a:moveTo>
                <a:cubicBezTo>
                  <a:pt x="41429" y="1142999"/>
                  <a:pt x="0" y="970624"/>
                  <a:pt x="171635" y="773836"/>
                </a:cubicBezTo>
                <a:cubicBezTo>
                  <a:pt x="343270" y="577048"/>
                  <a:pt x="921798" y="255972"/>
                  <a:pt x="1112668" y="134644"/>
                </a:cubicBezTo>
                <a:cubicBezTo>
                  <a:pt x="1303538" y="13316"/>
                  <a:pt x="1281343" y="60664"/>
                  <a:pt x="1316854" y="45868"/>
                </a:cubicBezTo>
                <a:cubicBezTo>
                  <a:pt x="1352365" y="31072"/>
                  <a:pt x="1334610" y="0"/>
                  <a:pt x="1325732" y="458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6658252" y="1019156"/>
            <a:ext cx="1677880" cy="790113"/>
          </a:xfrm>
          <a:custGeom>
            <a:avLst/>
            <a:gdLst>
              <a:gd name="connsiteX0" fmla="*/ 0 w 1677880"/>
              <a:gd name="connsiteY0" fmla="*/ 612559 h 790113"/>
              <a:gd name="connsiteX1" fmla="*/ 363985 w 1677880"/>
              <a:gd name="connsiteY1" fmla="*/ 754602 h 790113"/>
              <a:gd name="connsiteX2" fmla="*/ 1233997 w 1677880"/>
              <a:gd name="connsiteY2" fmla="*/ 399495 h 790113"/>
              <a:gd name="connsiteX3" fmla="*/ 1677880 w 1677880"/>
              <a:gd name="connsiteY3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880" h="790113">
                <a:moveTo>
                  <a:pt x="0" y="612559"/>
                </a:moveTo>
                <a:cubicBezTo>
                  <a:pt x="79159" y="701336"/>
                  <a:pt x="158319" y="790113"/>
                  <a:pt x="363985" y="754602"/>
                </a:cubicBezTo>
                <a:cubicBezTo>
                  <a:pt x="569651" y="719091"/>
                  <a:pt x="1015015" y="525262"/>
                  <a:pt x="1233997" y="399495"/>
                </a:cubicBezTo>
                <a:cubicBezTo>
                  <a:pt x="1452979" y="273728"/>
                  <a:pt x="1636451" y="73981"/>
                  <a:pt x="167788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9712833">
            <a:off x="6618357" y="80846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03/2010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tângulo 17"/>
          <p:cNvSpPr/>
          <p:nvPr/>
        </p:nvSpPr>
        <p:spPr>
          <a:xfrm rot="590760">
            <a:off x="5541089" y="295042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que é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Arquivos de programa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110" y="3366068"/>
            <a:ext cx="927226" cy="226256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6444208" y="310282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372" y="2483076"/>
            <a:ext cx="400836" cy="560588"/>
          </a:xfrm>
          <a:prstGeom prst="rect">
            <a:avLst/>
          </a:prstGeom>
          <a:noFill/>
        </p:spPr>
      </p:pic>
      <p:pic>
        <p:nvPicPr>
          <p:cNvPr id="1029" name="Picture 5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6581" y="4203530"/>
            <a:ext cx="1267517" cy="1341888"/>
          </a:xfrm>
          <a:prstGeom prst="rect">
            <a:avLst/>
          </a:prstGeom>
          <a:noFill/>
        </p:spPr>
      </p:pic>
      <p:pic>
        <p:nvPicPr>
          <p:cNvPr id="1030" name="Picture 6" descr="C:\Arquivos de programas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7027" y="2742333"/>
            <a:ext cx="749309" cy="474122"/>
          </a:xfrm>
          <a:prstGeom prst="rect">
            <a:avLst/>
          </a:prstGeom>
          <a:noFill/>
        </p:spPr>
      </p:pic>
      <p:pic>
        <p:nvPicPr>
          <p:cNvPr id="1031" name="Picture 7" descr="C:\Arquivos de programas\Microsoft Office\MEDIA\CAGCAT10\j023301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0004" y="1631715"/>
            <a:ext cx="1227647" cy="904487"/>
          </a:xfrm>
          <a:prstGeom prst="rect">
            <a:avLst/>
          </a:prstGeom>
          <a:noFill/>
        </p:spPr>
      </p:pic>
      <p:cxnSp>
        <p:nvCxnSpPr>
          <p:cNvPr id="32" name="Conector em curva 31"/>
          <p:cNvCxnSpPr>
            <a:stCxn id="1027" idx="3"/>
          </p:cNvCxnSpPr>
          <p:nvPr/>
        </p:nvCxnSpPr>
        <p:spPr>
          <a:xfrm flipV="1">
            <a:off x="7596336" y="2742333"/>
            <a:ext cx="739796" cy="73686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em curva 35"/>
          <p:cNvCxnSpPr>
            <a:stCxn id="1027" idx="3"/>
          </p:cNvCxnSpPr>
          <p:nvPr/>
        </p:nvCxnSpPr>
        <p:spPr>
          <a:xfrm>
            <a:off x="7596336" y="3479196"/>
            <a:ext cx="739796" cy="7243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tângulo 38"/>
          <p:cNvSpPr/>
          <p:nvPr/>
        </p:nvSpPr>
        <p:spPr>
          <a:xfrm>
            <a:off x="7965851" y="2475338"/>
            <a:ext cx="121466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Licitações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8172400" y="4034253"/>
            <a:ext cx="9715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Arquivos de programas\Microsoft Office\MEDIA\CAGCAT10\j01580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51334">
            <a:off x="5589750" y="3223454"/>
            <a:ext cx="1197874" cy="268834"/>
          </a:xfrm>
          <a:prstGeom prst="rect">
            <a:avLst/>
          </a:prstGeom>
          <a:noFill/>
        </p:spPr>
      </p:pic>
      <p:pic>
        <p:nvPicPr>
          <p:cNvPr id="1038" name="Picture 14" descr="C:\Arquivos de programas\Microsoft Office\MEDIA\CAGCAT10\j030084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6581" y="86320"/>
            <a:ext cx="968054" cy="815409"/>
          </a:xfrm>
          <a:prstGeom prst="rect">
            <a:avLst/>
          </a:prstGeom>
          <a:noFill/>
        </p:spPr>
      </p:pic>
      <p:pic>
        <p:nvPicPr>
          <p:cNvPr id="46" name="Picture 2" descr="C:\Documents and Settings\elirs.TCE-TO\Meus documentos\Minhas imagens\Processos Arquivo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2423" y="5750417"/>
            <a:ext cx="1358794" cy="90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Documents and Settings\elirs.TCE-TO\Meus documentos\Minhas imagens\computadoresjunto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4208" y="5545418"/>
            <a:ext cx="1458915" cy="9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ector em curva 49"/>
          <p:cNvCxnSpPr>
            <a:stCxn id="1036" idx="1"/>
          </p:cNvCxnSpPr>
          <p:nvPr/>
        </p:nvCxnSpPr>
        <p:spPr>
          <a:xfrm>
            <a:off x="4896641" y="3626544"/>
            <a:ext cx="395439" cy="1483802"/>
          </a:xfrm>
          <a:prstGeom prst="curvedConnector4">
            <a:avLst>
              <a:gd name="adj1" fmla="val -47707"/>
              <a:gd name="adj2" fmla="val 74562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em curva 61"/>
          <p:cNvCxnSpPr/>
          <p:nvPr/>
        </p:nvCxnSpPr>
        <p:spPr>
          <a:xfrm>
            <a:off x="5292081" y="5139633"/>
            <a:ext cx="1377029" cy="487311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tângulo 63"/>
          <p:cNvSpPr/>
          <p:nvPr/>
        </p:nvSpPr>
        <p:spPr>
          <a:xfrm rot="3290312">
            <a:off x="4336277" y="4299393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Vantagens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9" name="Conector em curva 68"/>
          <p:cNvCxnSpPr>
            <a:endCxn id="46" idx="0"/>
          </p:cNvCxnSpPr>
          <p:nvPr/>
        </p:nvCxnSpPr>
        <p:spPr>
          <a:xfrm rot="5400000">
            <a:off x="4691560" y="5149893"/>
            <a:ext cx="610785" cy="590263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995936" y="5668890"/>
            <a:ext cx="1385281" cy="988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V="1">
            <a:off x="3995936" y="5668890"/>
            <a:ext cx="1385281" cy="988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tângulo 93"/>
          <p:cNvSpPr/>
          <p:nvPr/>
        </p:nvSpPr>
        <p:spPr>
          <a:xfrm rot="1497155">
            <a:off x="5683392" y="52410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Virtual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Retângulo 94"/>
          <p:cNvSpPr/>
          <p:nvPr/>
        </p:nvSpPr>
        <p:spPr>
          <a:xfrm rot="19808546">
            <a:off x="3987100" y="5266409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1" name="Conector reto 100"/>
          <p:cNvCxnSpPr/>
          <p:nvPr/>
        </p:nvCxnSpPr>
        <p:spPr>
          <a:xfrm>
            <a:off x="6962657" y="5427666"/>
            <a:ext cx="129623" cy="1992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7092280" y="4939650"/>
            <a:ext cx="416303" cy="6872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em curva 122"/>
          <p:cNvCxnSpPr/>
          <p:nvPr/>
        </p:nvCxnSpPr>
        <p:spPr>
          <a:xfrm rot="10800000" flipV="1">
            <a:off x="3203849" y="3366067"/>
            <a:ext cx="818575" cy="66818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em curva 125"/>
          <p:cNvCxnSpPr/>
          <p:nvPr/>
        </p:nvCxnSpPr>
        <p:spPr>
          <a:xfrm rot="10800000" flipV="1">
            <a:off x="1475657" y="4034250"/>
            <a:ext cx="1728195" cy="241287"/>
          </a:xfrm>
          <a:prstGeom prst="curvedConnector3">
            <a:avLst>
              <a:gd name="adj1" fmla="val 41781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ângulo 126"/>
          <p:cNvSpPr/>
          <p:nvPr/>
        </p:nvSpPr>
        <p:spPr>
          <a:xfrm>
            <a:off x="1008807" y="3522494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Gestor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" name="Retângulo 127"/>
          <p:cNvSpPr/>
          <p:nvPr/>
        </p:nvSpPr>
        <p:spPr>
          <a:xfrm>
            <a:off x="755576" y="3936984"/>
            <a:ext cx="16296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Pres. Licitação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" name="Retângulo 128"/>
          <p:cNvSpPr/>
          <p:nvPr/>
        </p:nvSpPr>
        <p:spPr>
          <a:xfrm>
            <a:off x="899592" y="4355930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Pregoeiro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Retângulo 129"/>
          <p:cNvSpPr/>
          <p:nvPr/>
        </p:nvSpPr>
        <p:spPr>
          <a:xfrm>
            <a:off x="899592" y="4707586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Arq</a:t>
            </a:r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Eng. ou </a:t>
            </a:r>
            <a:r>
              <a:rPr lang="pt-BR" sz="16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</a:t>
            </a:r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Obras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899592" y="5283650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Servidores Autorizados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2" name="Conector em curva 131"/>
          <p:cNvCxnSpPr/>
          <p:nvPr/>
        </p:nvCxnSpPr>
        <p:spPr>
          <a:xfrm rot="10800000">
            <a:off x="1475656" y="3797706"/>
            <a:ext cx="1728193" cy="2365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em curva 141"/>
          <p:cNvCxnSpPr/>
          <p:nvPr/>
        </p:nvCxnSpPr>
        <p:spPr>
          <a:xfrm rot="10800000" flipV="1">
            <a:off x="1331641" y="4034250"/>
            <a:ext cx="1872211" cy="660233"/>
          </a:xfrm>
          <a:prstGeom prst="curvedConnector3">
            <a:avLst>
              <a:gd name="adj1" fmla="val 305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em curva 144"/>
          <p:cNvCxnSpPr/>
          <p:nvPr/>
        </p:nvCxnSpPr>
        <p:spPr>
          <a:xfrm rot="10800000" flipV="1">
            <a:off x="1601070" y="4034252"/>
            <a:ext cx="1602783" cy="1249397"/>
          </a:xfrm>
          <a:prstGeom prst="curvedConnector3">
            <a:avLst>
              <a:gd name="adj1" fmla="val 21198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em curva 148"/>
          <p:cNvCxnSpPr>
            <a:endCxn id="131" idx="2"/>
          </p:cNvCxnSpPr>
          <p:nvPr/>
        </p:nvCxnSpPr>
        <p:spPr>
          <a:xfrm rot="5400000">
            <a:off x="1485377" y="4149946"/>
            <a:ext cx="1834171" cy="1602786"/>
          </a:xfrm>
          <a:prstGeom prst="curvedConnector3">
            <a:avLst>
              <a:gd name="adj1" fmla="val 9745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Arquivos de programas\Microsoft Office\MEDIA\CAGCAT10\j0301252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95355" y="3339434"/>
            <a:ext cx="704437" cy="602697"/>
          </a:xfrm>
          <a:prstGeom prst="rect">
            <a:avLst/>
          </a:prstGeom>
          <a:noFill/>
        </p:spPr>
      </p:pic>
      <p:sp>
        <p:nvSpPr>
          <p:cNvPr id="175" name="Retângulo 174"/>
          <p:cNvSpPr/>
          <p:nvPr/>
        </p:nvSpPr>
        <p:spPr>
          <a:xfrm rot="19310238">
            <a:off x="2878602" y="3315933"/>
            <a:ext cx="14029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Ass. Digital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Retângulo 177"/>
          <p:cNvSpPr/>
          <p:nvPr/>
        </p:nvSpPr>
        <p:spPr>
          <a:xfrm rot="1101839">
            <a:off x="2992976" y="227037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Estrutura 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Sistema</a:t>
            </a:r>
          </a:p>
        </p:txBody>
      </p:sp>
      <p:cxnSp>
        <p:nvCxnSpPr>
          <p:cNvPr id="179" name="Conector em curva 178"/>
          <p:cNvCxnSpPr/>
          <p:nvPr/>
        </p:nvCxnSpPr>
        <p:spPr>
          <a:xfrm rot="10800000" flipV="1">
            <a:off x="2302546" y="2331320"/>
            <a:ext cx="757285" cy="71234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em curva 181"/>
          <p:cNvCxnSpPr>
            <a:stCxn id="178" idx="1"/>
          </p:cNvCxnSpPr>
          <p:nvPr/>
        </p:nvCxnSpPr>
        <p:spPr>
          <a:xfrm rot="10800000">
            <a:off x="1883913" y="1611243"/>
            <a:ext cx="1144786" cy="730521"/>
          </a:xfrm>
          <a:prstGeom prst="curvedConnector3">
            <a:avLst>
              <a:gd name="adj1" fmla="val 28286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em curva 184"/>
          <p:cNvCxnSpPr/>
          <p:nvPr/>
        </p:nvCxnSpPr>
        <p:spPr>
          <a:xfrm rot="16200000" flipV="1">
            <a:off x="2069126" y="1340609"/>
            <a:ext cx="1224134" cy="757288"/>
          </a:xfrm>
          <a:prstGeom prst="curvedConnector3">
            <a:avLst>
              <a:gd name="adj1" fmla="val 71757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tângulo 190"/>
          <p:cNvSpPr/>
          <p:nvPr/>
        </p:nvSpPr>
        <p:spPr>
          <a:xfrm rot="2386334">
            <a:off x="2070323" y="1159942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2" name="Retângulo 191"/>
          <p:cNvSpPr/>
          <p:nvPr/>
        </p:nvSpPr>
        <p:spPr>
          <a:xfrm rot="791156">
            <a:off x="1549022" y="1388015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2ª Fase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" name="Retângulo 193"/>
          <p:cNvSpPr/>
          <p:nvPr/>
        </p:nvSpPr>
        <p:spPr>
          <a:xfrm rot="21043241">
            <a:off x="1638760" y="2671548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Obra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4" name="Conector em curva 203"/>
          <p:cNvCxnSpPr/>
          <p:nvPr/>
        </p:nvCxnSpPr>
        <p:spPr>
          <a:xfrm rot="10800000" flipV="1">
            <a:off x="755577" y="2457581"/>
            <a:ext cx="1629696" cy="603681"/>
          </a:xfrm>
          <a:prstGeom prst="curvedConnector3">
            <a:avLst>
              <a:gd name="adj1" fmla="val 24397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em curva 206"/>
          <p:cNvCxnSpPr/>
          <p:nvPr/>
        </p:nvCxnSpPr>
        <p:spPr>
          <a:xfrm rot="10800000">
            <a:off x="899595" y="2094849"/>
            <a:ext cx="1402951" cy="33855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Retângulo 210"/>
          <p:cNvSpPr/>
          <p:nvPr/>
        </p:nvSpPr>
        <p:spPr>
          <a:xfrm rot="21161239">
            <a:off x="510817" y="286448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Apostilamento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" name="Retângulo 219"/>
          <p:cNvSpPr/>
          <p:nvPr/>
        </p:nvSpPr>
        <p:spPr>
          <a:xfrm rot="538993">
            <a:off x="414005" y="1872058"/>
            <a:ext cx="1688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Termo</a:t>
            </a:r>
          </a:p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Aditivo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Forma livre 175"/>
          <p:cNvSpPr/>
          <p:nvPr/>
        </p:nvSpPr>
        <p:spPr>
          <a:xfrm flipH="1">
            <a:off x="3059837" y="2331322"/>
            <a:ext cx="1080114" cy="712342"/>
          </a:xfrm>
          <a:custGeom>
            <a:avLst/>
            <a:gdLst>
              <a:gd name="connsiteX0" fmla="*/ 0 w 1609344"/>
              <a:gd name="connsiteY0" fmla="*/ 1655064 h 1655064"/>
              <a:gd name="connsiteX1" fmla="*/ 265176 w 1609344"/>
              <a:gd name="connsiteY1" fmla="*/ 731520 h 1655064"/>
              <a:gd name="connsiteX2" fmla="*/ 1362456 w 1609344"/>
              <a:gd name="connsiteY2" fmla="*/ 237744 h 1655064"/>
              <a:gd name="connsiteX3" fmla="*/ 1609344 w 1609344"/>
              <a:gd name="connsiteY3" fmla="*/ 0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344" h="1655064">
                <a:moveTo>
                  <a:pt x="0" y="1655064"/>
                </a:moveTo>
                <a:cubicBezTo>
                  <a:pt x="19050" y="1311402"/>
                  <a:pt x="38100" y="967740"/>
                  <a:pt x="265176" y="731520"/>
                </a:cubicBezTo>
                <a:cubicBezTo>
                  <a:pt x="492252" y="495300"/>
                  <a:pt x="1138428" y="359664"/>
                  <a:pt x="1362456" y="237744"/>
                </a:cubicBezTo>
                <a:cubicBezTo>
                  <a:pt x="1586484" y="115824"/>
                  <a:pt x="1539240" y="35052"/>
                  <a:pt x="1609344" y="0"/>
                </a:cubicBezTo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3" name="Grupo 42"/>
          <p:cNvGrpSpPr/>
          <p:nvPr/>
        </p:nvGrpSpPr>
        <p:grpSpPr>
          <a:xfrm>
            <a:off x="3995936" y="2761125"/>
            <a:ext cx="1801410" cy="866338"/>
            <a:chOff x="3200400" y="3140968"/>
            <a:chExt cx="1801410" cy="1207195"/>
          </a:xfrm>
        </p:grpSpPr>
        <p:sp>
          <p:nvSpPr>
            <p:cNvPr id="1036" name="Cloud"/>
            <p:cNvSpPr>
              <a:spLocks noChangeAspect="1" noEditPoints="1" noChangeArrowheads="1"/>
            </p:cNvSpPr>
            <p:nvPr/>
          </p:nvSpPr>
          <p:spPr bwMode="auto">
            <a:xfrm>
              <a:off x="3200400" y="3140968"/>
              <a:ext cx="1801410" cy="120719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3498770" y="3183040"/>
              <a:ext cx="1310514" cy="1157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400" b="1" dirty="0" smtClean="0"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SICAP  LCO</a:t>
              </a:r>
              <a:endParaRPr lang="pt-BR" sz="24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50" name="Conector em curva 249"/>
          <p:cNvCxnSpPr/>
          <p:nvPr/>
        </p:nvCxnSpPr>
        <p:spPr>
          <a:xfrm rot="10800000" flipV="1">
            <a:off x="1115617" y="3061266"/>
            <a:ext cx="1186931" cy="41793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Retângulo 254"/>
          <p:cNvSpPr/>
          <p:nvPr/>
        </p:nvSpPr>
        <p:spPr>
          <a:xfrm rot="21043241">
            <a:off x="473816" y="327511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0" name="Conector em curva 179"/>
          <p:cNvCxnSpPr/>
          <p:nvPr/>
        </p:nvCxnSpPr>
        <p:spPr>
          <a:xfrm rot="10800000" flipV="1">
            <a:off x="2212329" y="2331318"/>
            <a:ext cx="847506" cy="15175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tângulo 192"/>
          <p:cNvSpPr/>
          <p:nvPr/>
        </p:nvSpPr>
        <p:spPr>
          <a:xfrm>
            <a:off x="1533628" y="2106587"/>
            <a:ext cx="1402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3ª Fase</a:t>
            </a:r>
          </a:p>
          <a:p>
            <a:pPr algn="ctr"/>
            <a:r>
              <a:rPr lang="pt-BR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Contrato</a:t>
            </a:r>
            <a:endParaRPr lang="pt-BR" sz="16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8" name="Retângulo 277"/>
          <p:cNvSpPr/>
          <p:nvPr/>
        </p:nvSpPr>
        <p:spPr>
          <a:xfrm rot="3781283">
            <a:off x="1559725" y="353014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Editais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5" name="Retângulo 284"/>
          <p:cNvSpPr/>
          <p:nvPr/>
        </p:nvSpPr>
        <p:spPr>
          <a:xfrm rot="1731700">
            <a:off x="684507" y="762223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Situação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86" name="Conector em curva 285"/>
          <p:cNvCxnSpPr/>
          <p:nvPr/>
        </p:nvCxnSpPr>
        <p:spPr>
          <a:xfrm rot="16200000" flipV="1">
            <a:off x="1703020" y="507657"/>
            <a:ext cx="1020867" cy="1781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em curva 292"/>
          <p:cNvCxnSpPr/>
          <p:nvPr/>
        </p:nvCxnSpPr>
        <p:spPr>
          <a:xfrm rot="16200000" flipV="1">
            <a:off x="1059084" y="806886"/>
            <a:ext cx="881362" cy="76829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em curva 294"/>
          <p:cNvCxnSpPr/>
          <p:nvPr/>
        </p:nvCxnSpPr>
        <p:spPr>
          <a:xfrm rot="10800000" flipV="1">
            <a:off x="755578" y="1631719"/>
            <a:ext cx="1128339" cy="138300"/>
          </a:xfrm>
          <a:prstGeom prst="curvedConnector3">
            <a:avLst>
              <a:gd name="adj1" fmla="val 35051"/>
            </a:avLst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Retângulo 297"/>
          <p:cNvSpPr/>
          <p:nvPr/>
        </p:nvSpPr>
        <p:spPr>
          <a:xfrm rot="21027624">
            <a:off x="450313" y="1452191"/>
            <a:ext cx="1688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Participantes</a:t>
            </a:r>
            <a:endParaRPr lang="pt-BR" sz="1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621044" y="2941476"/>
            <a:ext cx="1455317" cy="1000538"/>
            <a:chOff x="7621044" y="2941476"/>
            <a:chExt cx="1455317" cy="1000538"/>
          </a:xfrm>
        </p:grpSpPr>
        <p:cxnSp>
          <p:nvCxnSpPr>
            <p:cNvPr id="74" name="Conector em curva 73"/>
            <p:cNvCxnSpPr/>
            <p:nvPr/>
          </p:nvCxnSpPr>
          <p:spPr>
            <a:xfrm>
              <a:off x="7621044" y="3479198"/>
              <a:ext cx="608971" cy="15566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o 5"/>
            <p:cNvGrpSpPr/>
            <p:nvPr/>
          </p:nvGrpSpPr>
          <p:grpSpPr>
            <a:xfrm>
              <a:off x="7971293" y="2941476"/>
              <a:ext cx="1105068" cy="1000538"/>
              <a:chOff x="7971293" y="2941476"/>
              <a:chExt cx="1105068" cy="100053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7971293" y="3603460"/>
                <a:ext cx="110506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1600" b="1" i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Contratos</a:t>
                </a:r>
                <a:endParaRPr lang="pt-BR" sz="1600" b="1" i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5" name="Picture 2" descr="Resultado de imagem para contrato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774" y="2941476"/>
                <a:ext cx="979587" cy="626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Forma livre 1"/>
          <p:cNvSpPr/>
          <p:nvPr/>
        </p:nvSpPr>
        <p:spPr>
          <a:xfrm>
            <a:off x="6650182" y="694419"/>
            <a:ext cx="1361209" cy="916172"/>
          </a:xfrm>
          <a:custGeom>
            <a:avLst/>
            <a:gdLst>
              <a:gd name="connsiteX0" fmla="*/ 0 w 1361209"/>
              <a:gd name="connsiteY0" fmla="*/ 916172 h 916172"/>
              <a:gd name="connsiteX1" fmla="*/ 249382 w 1361209"/>
              <a:gd name="connsiteY1" fmla="*/ 729136 h 916172"/>
              <a:gd name="connsiteX2" fmla="*/ 1236518 w 1361209"/>
              <a:gd name="connsiteY2" fmla="*/ 116072 h 916172"/>
              <a:gd name="connsiteX3" fmla="*/ 1361209 w 1361209"/>
              <a:gd name="connsiteY3" fmla="*/ 1772 h 91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209" h="916172">
                <a:moveTo>
                  <a:pt x="0" y="916172"/>
                </a:moveTo>
                <a:cubicBezTo>
                  <a:pt x="21648" y="889329"/>
                  <a:pt x="43296" y="862486"/>
                  <a:pt x="249382" y="729136"/>
                </a:cubicBezTo>
                <a:cubicBezTo>
                  <a:pt x="455468" y="595786"/>
                  <a:pt x="1051214" y="237299"/>
                  <a:pt x="1236518" y="116072"/>
                </a:cubicBezTo>
                <a:cubicBezTo>
                  <a:pt x="1421823" y="-5155"/>
                  <a:pt x="1314450" y="-3424"/>
                  <a:pt x="1361209" y="1772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 rot="19712833">
            <a:off x="6859127" y="1150266"/>
            <a:ext cx="14029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03/2017</a:t>
            </a:r>
            <a:endParaRPr lang="pt-BR" sz="16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1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1285" t="19517" r="18675" b="9936"/>
          <a:stretch/>
        </p:blipFill>
        <p:spPr>
          <a:xfrm>
            <a:off x="25151" y="116632"/>
            <a:ext cx="911884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6" descr="Powerpoin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7650" cy="6858000"/>
          </a:xfrm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827584" y="90777"/>
            <a:ext cx="7783512" cy="10890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004F91"/>
                </a:solidFill>
                <a:latin typeface="Palatino Linotype" pitchFamily="18" charset="0"/>
              </a:rPr>
              <a:t>SICAP/LCO-Licitações, Contratos e Obras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1600200" y="12954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endParaRPr lang="pt-BR" sz="2400" dirty="0">
              <a:solidFill>
                <a:srgbClr val="004F91"/>
              </a:solidFill>
              <a:latin typeface="Palatino" charset="0"/>
            </a:endParaRPr>
          </a:p>
          <a:p>
            <a:pPr algn="just">
              <a:buFont typeface="Arial" charset="0"/>
              <a:buChar char="•"/>
            </a:pPr>
            <a:r>
              <a:rPr lang="pt-BR" sz="2400" dirty="0">
                <a:solidFill>
                  <a:srgbClr val="004F91"/>
                </a:solidFill>
                <a:latin typeface="Palatino Linotype" pitchFamily="18" charset="0"/>
              </a:rPr>
              <a:t> </a:t>
            </a: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</a:rPr>
              <a:t>O módulo contempla campos de fácil entendimento e está descrito passo a passo no manual do Usuário, que se encontra no site; </a:t>
            </a:r>
            <a:r>
              <a:rPr lang="pt-BR" sz="2400" dirty="0" smtClean="0">
                <a:solidFill>
                  <a:srgbClr val="004F91"/>
                </a:solidFill>
                <a:latin typeface="Palatino Linotype" pitchFamily="18" charset="0"/>
                <a:hlinkClick r:id="rId3"/>
              </a:rPr>
              <a:t>http://www.tce.to.gov.br</a:t>
            </a:r>
            <a:endParaRPr lang="pt-BR" sz="2400" dirty="0">
              <a:solidFill>
                <a:srgbClr val="004F9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710</Words>
  <Application>Microsoft Office PowerPoint</Application>
  <PresentationFormat>Apresentação na tela (4:3)</PresentationFormat>
  <Paragraphs>205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 Unicode MS</vt:lpstr>
      <vt:lpstr>ＭＳ Ｐゴシック</vt:lpstr>
      <vt:lpstr>Arial</vt:lpstr>
      <vt:lpstr>Arial Black</vt:lpstr>
      <vt:lpstr>Calibri</vt:lpstr>
      <vt:lpstr>Palatino</vt:lpstr>
      <vt:lpstr>Palatino Linotype</vt:lpstr>
      <vt:lpstr>Office Theme</vt:lpstr>
      <vt:lpstr>Apresentação do PowerPoint</vt:lpstr>
      <vt:lpstr>SICAP/LCO-Licitações, Contratos e Obras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SICAP/LCO-Licitações, Contratos e Obras</vt:lpstr>
      <vt:lpstr>Apresentação do PowerPoint</vt:lpstr>
      <vt:lpstr>Apresentação do PowerPoint</vt:lpstr>
      <vt:lpstr>Equipe de Acesso ao Sistema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SICAP/LCO-Licitações, Contratos e Obras</vt:lpstr>
      <vt:lpstr>SICAP/LCO-Licitações, Contratos e Obras</vt:lpstr>
      <vt:lpstr>Equipe de Acesso ao Sistema</vt:lpstr>
      <vt:lpstr>SICAP/LCO-Licitações, Contratos e Obras</vt:lpstr>
    </vt:vector>
  </TitlesOfParts>
  <Company>MacBook Pro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Jose Ferreira</dc:creator>
  <cp:lastModifiedBy>Thiago D. A e Silva</cp:lastModifiedBy>
  <cp:revision>107</cp:revision>
  <dcterms:created xsi:type="dcterms:W3CDTF">2010-04-16T18:20:38Z</dcterms:created>
  <dcterms:modified xsi:type="dcterms:W3CDTF">2018-08-10T16:49:17Z</dcterms:modified>
</cp:coreProperties>
</file>