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53"/>
  </p:notesMasterIdLst>
  <p:handoutMasterIdLst>
    <p:handoutMasterId r:id="rId54"/>
  </p:handoutMasterIdLst>
  <p:sldIdLst>
    <p:sldId id="351" r:id="rId2"/>
    <p:sldId id="262" r:id="rId3"/>
    <p:sldId id="263" r:id="rId4"/>
    <p:sldId id="264" r:id="rId5"/>
    <p:sldId id="312" r:id="rId6"/>
    <p:sldId id="353" r:id="rId7"/>
    <p:sldId id="355" r:id="rId8"/>
    <p:sldId id="265" r:id="rId9"/>
    <p:sldId id="310" r:id="rId10"/>
    <p:sldId id="311" r:id="rId11"/>
    <p:sldId id="266" r:id="rId12"/>
    <p:sldId id="267" r:id="rId13"/>
    <p:sldId id="352" r:id="rId14"/>
    <p:sldId id="277" r:id="rId15"/>
    <p:sldId id="278" r:id="rId16"/>
    <p:sldId id="288" r:id="rId17"/>
    <p:sldId id="289" r:id="rId18"/>
    <p:sldId id="299" r:id="rId19"/>
    <p:sldId id="334" r:id="rId20"/>
    <p:sldId id="331" r:id="rId21"/>
    <p:sldId id="332" r:id="rId22"/>
    <p:sldId id="300" r:id="rId23"/>
    <p:sldId id="304" r:id="rId24"/>
    <p:sldId id="305" r:id="rId25"/>
    <p:sldId id="281" r:id="rId26"/>
    <p:sldId id="282" r:id="rId27"/>
    <p:sldId id="283" r:id="rId28"/>
    <p:sldId id="284" r:id="rId29"/>
    <p:sldId id="330" r:id="rId30"/>
    <p:sldId id="279" r:id="rId31"/>
    <p:sldId id="285" r:id="rId32"/>
    <p:sldId id="308" r:id="rId33"/>
    <p:sldId id="306" r:id="rId34"/>
    <p:sldId id="327" r:id="rId35"/>
    <p:sldId id="328" r:id="rId36"/>
    <p:sldId id="329" r:id="rId37"/>
    <p:sldId id="338" r:id="rId38"/>
    <p:sldId id="349" r:id="rId39"/>
    <p:sldId id="339" r:id="rId40"/>
    <p:sldId id="335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54" r:id="rId50"/>
    <p:sldId id="348" r:id="rId51"/>
    <p:sldId id="350" r:id="rId5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20000"/>
      </a:spcBef>
      <a:spcAft>
        <a:spcPct val="0"/>
      </a:spcAft>
      <a:buChar char="•"/>
      <a:defRPr sz="3200" u="sng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u="sng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u="sng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u="sng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u="sng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u="sng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u="sng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u="sng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u="sng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4"/>
    <p:restoredTop sz="93023"/>
  </p:normalViewPr>
  <p:slideViewPr>
    <p:cSldViewPr>
      <p:cViewPr varScale="1">
        <p:scale>
          <a:sx n="106" d="100"/>
          <a:sy n="106" d="100"/>
        </p:scale>
        <p:origin x="20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AFAB6D-719C-8D41-A11D-6BB54B837B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 altLang="pt-BR"/>
              <a:t>Curso de Auditoria de Obras Rodoviárias - Módulo Avaliação da Qualidade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7C82B-4FAA-264C-BEEC-5CE6899582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x-none"/>
              <a:t>8 a 19 de agosto de 2011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2A534-46B7-D844-BFBA-FEC9AA9430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 altLang="pt-BR"/>
              <a:t>Elci Pessoa Júnior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63CA7-8233-B045-A36F-20FF2AE463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5970B48-5CB5-4F1D-9354-E91BC249F1F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75A94F-07E0-E043-9C23-01973198F4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 altLang="pt-BR"/>
              <a:t>Curso de Auditoria de Obras Rodoviárias - Módulo Avaliação da Qualidade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70BA0-BF42-DC47-9D5A-ABD35AA581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x-none"/>
              <a:t>8 a 19 de agosto de 2011</a:t>
            </a:r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960786-DDDC-E04A-9DDC-AC211E9C51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1878FE5-81B8-CD44-B0EA-D1562F647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2B188-B0F7-5D4C-9323-E15BFCE393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 altLang="pt-BR"/>
              <a:t>Elci Pessoa Júnior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431F5-1C10-2F4D-A9E6-E454D262B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3239FA-887F-4F35-9980-9DF2C0E33C4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4DFF1F6-CEA8-454A-A27D-1C6B9C9A7116}" type="slidenum">
              <a:rPr lang="pt-BR" altLang="pt-BR" sz="1200" u="none"/>
              <a:pPr eaLnBrk="1" hangingPunct="1"/>
              <a:t>1</a:t>
            </a:fld>
            <a:endParaRPr lang="pt-BR" altLang="pt-BR" sz="1200" u="none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8670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7E2D3-91B9-497F-94B3-722E4AB7084A}" type="slidenum">
              <a:rPr lang="pt-BR" smtClean="0"/>
              <a:pPr/>
              <a:t>51</a:t>
            </a:fld>
            <a:endParaRPr lang="pt-B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05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F34D3-DFF3-4341-BEF5-89981D7160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56917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D28EA-C437-4EDC-959E-F5C751FE58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32143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45860-4D50-4466-B61E-1D27ED6395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976607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1DC11-5C20-47EA-AA66-6197D88F86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21052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8411C-0BCC-4361-B8CC-BB6EC2DD08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14469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0B6A7-7721-457C-A05B-7C9F5B18A4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47146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1F801-4A77-4381-8835-F5D04E96C2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37237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CFA25-1BDD-433C-A704-259AD25844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5070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0A9D4-A474-4AC9-8083-9D04B6751D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813381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34DEC-2E70-4F69-9031-980468025D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53548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69C7F-363D-4609-B8E0-36C565FF0C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07455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u="none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u="none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u="none"/>
            </a:lvl1pPr>
          </a:lstStyle>
          <a:p>
            <a:fld id="{A7D18826-0DC2-4611-AEC8-3A75995ADF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810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99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99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99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ibraop@ibraop.org.b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4"/>
          <p:cNvSpPr txBox="1">
            <a:spLocks noChangeArrowheads="1"/>
          </p:cNvSpPr>
          <p:nvPr/>
        </p:nvSpPr>
        <p:spPr bwMode="auto">
          <a:xfrm>
            <a:off x="2339752" y="5807075"/>
            <a:ext cx="57419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pt-BR" altLang="pt-BR" sz="2400" b="1" u="none" dirty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2400" b="1" u="none" dirty="0">
                <a:latin typeface="Arial" panose="020B0604020202020204" pitchFamily="34" charset="0"/>
              </a:rPr>
              <a:t>Palmas/TO, agosto/18</a:t>
            </a:r>
            <a:endParaRPr lang="pt-BR" altLang="pt-BR" sz="2400" u="none" dirty="0">
              <a:latin typeface="Arial" panose="020B0604020202020204" pitchFamily="34" charset="0"/>
            </a:endParaRPr>
          </a:p>
        </p:txBody>
      </p:sp>
      <p:sp>
        <p:nvSpPr>
          <p:cNvPr id="2051" name="Rectangle 15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u="none"/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3461" y="3074193"/>
            <a:ext cx="846328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b="1" u="none" kern="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+mj-ea"/>
                <a:cs typeface="+mj-cs"/>
              </a:rPr>
              <a:t>OT - IBR 003 – 2011</a:t>
            </a:r>
            <a:br>
              <a:rPr lang="pt-BR" b="1" u="none" kern="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+mj-ea"/>
                <a:cs typeface="+mj-cs"/>
              </a:rPr>
            </a:br>
            <a:r>
              <a:rPr lang="pt-BR" b="1" u="none" kern="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+mj-ea"/>
                <a:cs typeface="+mj-cs"/>
              </a:rPr>
              <a:t>GARANTIA QUINQUENAL DE OBRAS PÚBLICAS</a:t>
            </a:r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2400246" y="4995093"/>
            <a:ext cx="6286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u="none" dirty="0">
                <a:latin typeface="Arial" panose="020B0604020202020204" pitchFamily="34" charset="0"/>
                <a:cs typeface="Arial" panose="020B0604020202020204" pitchFamily="34" charset="0"/>
              </a:rPr>
              <a:t>Eng. Alysson Mattje – TCE-SC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u="none" dirty="0">
                <a:latin typeface="Arial" panose="020B0604020202020204" pitchFamily="34" charset="0"/>
                <a:cs typeface="Arial" panose="020B0604020202020204" pitchFamily="34" charset="0"/>
              </a:rPr>
              <a:t>Diretor Financeiro do Ibraop</a:t>
            </a:r>
            <a:endParaRPr lang="pt-BR" altLang="pt-BR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45F7DB2-1AC4-4492-9A17-54948D80D65C}" type="slidenum">
              <a:rPr lang="pt-BR" altLang="pt-BR" sz="1400" u="none"/>
              <a:pPr eaLnBrk="1" hangingPunct="1"/>
              <a:t>1</a:t>
            </a:fld>
            <a:endParaRPr lang="pt-BR" altLang="pt-BR" sz="1400" u="none"/>
          </a:p>
        </p:txBody>
      </p:sp>
      <p:pic>
        <p:nvPicPr>
          <p:cNvPr id="8" name="Image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137"/>
            <a:ext cx="12636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9743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1"/>
          <p:cNvSpPr>
            <a:spLocks noChangeArrowheads="1"/>
          </p:cNvSpPr>
          <p:nvPr/>
        </p:nvSpPr>
        <p:spPr bwMode="auto">
          <a:xfrm>
            <a:off x="1115616" y="1339259"/>
            <a:ext cx="7154863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BR" altLang="pt-BR" sz="2800" b="1" u="none" dirty="0">
                <a:solidFill>
                  <a:srgbClr val="222222"/>
                </a:solidFill>
                <a:latin typeface="Calibri" panose="020F0502020204030204" pitchFamily="34" charset="0"/>
              </a:rPr>
              <a:t>Seminário sobre Auditoria de Obras Públicas</a:t>
            </a:r>
          </a:p>
          <a:p>
            <a:pPr algn="ctr" eaLnBrk="1" hangingPunct="1">
              <a:spcBef>
                <a:spcPct val="20000"/>
              </a:spcBef>
            </a:pPr>
            <a:r>
              <a:rPr lang="pt-BR" altLang="pt-BR" sz="2800" b="1" u="none" dirty="0">
                <a:solidFill>
                  <a:srgbClr val="222222"/>
                </a:solidFill>
                <a:latin typeface="Calibri" panose="020F0502020204030204" pitchFamily="34" charset="0"/>
              </a:rPr>
              <a:t> Orientações Técnicas e Procedimentos de AOP do Ibraop</a:t>
            </a:r>
            <a:endParaRPr lang="pt-BR" altLang="pt-BR" sz="2800" u="none" dirty="0"/>
          </a:p>
        </p:txBody>
      </p:sp>
    </p:spTree>
    <p:extLst>
      <p:ext uri="{BB962C8B-B14F-4D97-AF65-F5344CB8AC3E}">
        <p14:creationId xmlns:p14="http://schemas.microsoft.com/office/powerpoint/2010/main" val="341006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4213" y="1781175"/>
            <a:ext cx="81375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2000" b="1" i="1" u="none" dirty="0">
                <a:latin typeface="Arial" panose="020B0604020202020204" pitchFamily="34" charset="0"/>
              </a:rPr>
              <a:t>"Se a obra assim realizada apresentar vícios de solidez e segurança, já se entende que outro não pode ser o responsável pelos defeitos senão o construtor. Contra ele milita uma </a:t>
            </a:r>
            <a:r>
              <a:rPr lang="pt-BR" altLang="pt-BR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presunção legal e absoluta de culpa</a:t>
            </a:r>
            <a:r>
              <a:rPr lang="pt-BR" altLang="pt-BR" sz="2000" b="1" i="1" u="none" dirty="0">
                <a:latin typeface="Arial" panose="020B0604020202020204" pitchFamily="34" charset="0"/>
              </a:rPr>
              <a:t> por todo e qualquer defeito de estabilidade da obra que venha a se apresentar </a:t>
            </a:r>
            <a:r>
              <a:rPr lang="pt-BR" altLang="pt-BR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dentro dos cinco anos </a:t>
            </a:r>
            <a:r>
              <a:rPr lang="pt-BR" altLang="pt-BR" sz="2000" b="1" i="1" u="none" dirty="0">
                <a:latin typeface="Arial" panose="020B0604020202020204" pitchFamily="34" charset="0"/>
              </a:rPr>
              <a:t>de sua entrega ao proprietário. </a:t>
            </a:r>
            <a:r>
              <a:rPr lang="pt-BR" altLang="pt-BR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Até pelos erros do projeto responde o construtor enquanto não demonstrar a sua origem.</a:t>
            </a:r>
            <a:r>
              <a:rPr lang="ja-JP" altLang="pt-BR" sz="2000" b="1" i="1" u="none" dirty="0">
                <a:latin typeface="Arial" panose="020B0604020202020204" pitchFamily="34" charset="0"/>
              </a:rPr>
              <a:t>”</a:t>
            </a:r>
            <a:endParaRPr lang="pt-BR" altLang="pt-BR" sz="2000" b="1" i="1" u="none" dirty="0">
              <a:latin typeface="Arial" panose="020B0604020202020204" pitchFamily="34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403350" y="4630738"/>
            <a:ext cx="7615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1400" b="1" u="none" dirty="0">
                <a:latin typeface="Arial" panose="020B0604020202020204" pitchFamily="34" charset="0"/>
              </a:rPr>
              <a:t>Meirelles, Hely Lopes, Direito de Construir, 8ª Edição, São Paulo, Malheiros, 2005, p.301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39750" y="1617663"/>
            <a:ext cx="7848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ja-JP" altLang="pt-BR" sz="2000" b="1" i="1" u="none" dirty="0">
                <a:latin typeface="Arial" panose="020B0604020202020204" pitchFamily="34" charset="0"/>
              </a:rPr>
              <a:t>“</a:t>
            </a:r>
            <a:r>
              <a:rPr lang="pt-BR" altLang="ja-JP" sz="2000" b="1" i="1" u="none" dirty="0">
                <a:latin typeface="Arial" panose="020B0604020202020204" pitchFamily="34" charset="0"/>
              </a:rPr>
              <a:t>será preciso ainda não olvidar que a </a:t>
            </a:r>
            <a:r>
              <a:rPr lang="pt-BR" altLang="ja-JP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responsabilidade dos consultores</a:t>
            </a:r>
            <a:r>
              <a:rPr lang="pt-BR" altLang="ja-JP" sz="2000" b="1" i="1" u="none" dirty="0">
                <a:latin typeface="Arial" panose="020B0604020202020204" pitchFamily="34" charset="0"/>
              </a:rPr>
              <a:t> ou das empresas consultoras não se extinguirá com a entrega e a aprovação do estudo, parecer ou projeto encomendado, mas subsistirá sem prejuízo da responsabilidade por ruína parcial ou total da obra ou por vício oculto do projeto que impossibilite sua execução</a:t>
            </a:r>
            <a:r>
              <a:rPr lang="ja-JP" altLang="pt-BR" sz="2000" b="1" i="1" u="none" dirty="0">
                <a:latin typeface="Arial" panose="020B0604020202020204" pitchFamily="34" charset="0"/>
              </a:rPr>
              <a:t>”</a:t>
            </a:r>
            <a:r>
              <a:rPr lang="pt-BR" altLang="ja-JP" sz="2000" b="1" u="none" dirty="0">
                <a:latin typeface="Arial" panose="020B0604020202020204" pitchFamily="34" charset="0"/>
              </a:rPr>
              <a:t> </a:t>
            </a:r>
            <a:endParaRPr lang="pt-BR" altLang="pt-BR" sz="2000" b="1" u="none" dirty="0">
              <a:latin typeface="Arial" panose="020B0604020202020204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827584" y="3786516"/>
            <a:ext cx="7514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1400" b="1" u="none" dirty="0">
                <a:latin typeface="Arial" panose="020B0604020202020204" pitchFamily="34" charset="0"/>
              </a:rPr>
              <a:t>DINIZ, Maria Helena. </a:t>
            </a:r>
            <a:r>
              <a:rPr lang="pt-BR" altLang="pt-BR" sz="1400" b="1" i="1" u="none" dirty="0">
                <a:latin typeface="Arial" panose="020B0604020202020204" pitchFamily="34" charset="0"/>
              </a:rPr>
              <a:t>Tratado Teórico e Prático dos Contratos</a:t>
            </a:r>
            <a:r>
              <a:rPr lang="pt-BR" altLang="pt-BR" sz="1400" b="1" u="none" dirty="0">
                <a:latin typeface="Arial" panose="020B0604020202020204" pitchFamily="34" charset="0"/>
              </a:rPr>
              <a:t>. Vol. 5, 5ª ed. São Paulo: Saraiva, 2003. p. 431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38163" y="1433513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400" b="1" u="none" dirty="0">
                <a:latin typeface="Arial" panose="020B0604020202020204" pitchFamily="34" charset="0"/>
              </a:rPr>
              <a:t>Lei 8.429/92: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55650" y="2201863"/>
            <a:ext cx="74882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2000" b="1" i="1" u="none" dirty="0">
                <a:latin typeface="Arial" panose="020B0604020202020204" pitchFamily="34" charset="0"/>
              </a:rPr>
              <a:t>Art. 10. Constitui ato de </a:t>
            </a:r>
            <a:r>
              <a:rPr lang="pt-BR" altLang="pt-BR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improbidade administrativa </a:t>
            </a:r>
            <a:r>
              <a:rPr lang="pt-BR" altLang="pt-BR" sz="2000" b="1" i="1" u="none" dirty="0">
                <a:latin typeface="Arial" panose="020B0604020202020204" pitchFamily="34" charset="0"/>
              </a:rPr>
              <a:t>que causa lesão ao erário qualquer </a:t>
            </a:r>
            <a:r>
              <a:rPr lang="pt-BR" altLang="pt-BR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ação ou omissão, dolosa ou culposa</a:t>
            </a:r>
            <a:r>
              <a:rPr lang="pt-BR" altLang="pt-BR" sz="2000" b="1" i="1" u="none" dirty="0">
                <a:latin typeface="Arial" panose="020B0604020202020204" pitchFamily="34" charset="0"/>
              </a:rPr>
              <a:t>, que enseje perda patrimonial, desvio, apropriação, malbaratamento ou dilapidação dos bens ou haveres das entidades referidas no art. 1º desta lei.</a:t>
            </a:r>
            <a:r>
              <a:rPr lang="pt-BR" altLang="pt-BR" sz="2000" b="1" u="none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619672" y="2924944"/>
            <a:ext cx="63367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400" b="1" u="none" dirty="0">
                <a:latin typeface="Arial" panose="020B0604020202020204" pitchFamily="34" charset="0"/>
              </a:rPr>
              <a:t>A Experiência de dois Tribunais de Contas</a:t>
            </a:r>
          </a:p>
        </p:txBody>
      </p:sp>
    </p:spTree>
    <p:extLst>
      <p:ext uri="{BB962C8B-B14F-4D97-AF65-F5344CB8AC3E}">
        <p14:creationId xmlns:p14="http://schemas.microsoft.com/office/powerpoint/2010/main" val="251808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339975" y="2924175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400" b="1" u="none" dirty="0">
                <a:latin typeface="Arial" panose="020B0604020202020204" pitchFamily="34" charset="0"/>
              </a:rPr>
              <a:t>A Experiência do TCE/PE: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260350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400" b="1" dirty="0">
                <a:latin typeface="Arial" panose="020B0604020202020204" pitchFamily="34" charset="0"/>
              </a:rPr>
              <a:t>Defeitos Encontrados:</a:t>
            </a:r>
          </a:p>
        </p:txBody>
      </p:sp>
      <p:graphicFrame>
        <p:nvGraphicFramePr>
          <p:cNvPr id="70374" name="Group 2790">
            <a:extLst>
              <a:ext uri="{FF2B5EF4-FFF2-40B4-BE49-F238E27FC236}">
                <a16:creationId xmlns:a16="http://schemas.microsoft.com/office/drawing/2014/main" id="{5DEBAAF5-3E34-9347-9BA8-01DE540AD168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908050"/>
          <a:ext cx="8642350" cy="5126041"/>
        </p:xfrm>
        <a:graphic>
          <a:graphicData uri="http://schemas.openxmlformats.org/drawingml/2006/table">
            <a:tbl>
              <a:tblPr/>
              <a:tblGrid>
                <a:gridCol w="3154363">
                  <a:extLst>
                    <a:ext uri="{9D8B030D-6E8A-4147-A177-3AD203B41FA5}">
                      <a16:colId xmlns:a16="http://schemas.microsoft.com/office/drawing/2014/main" val="44107472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753843688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768984942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3373270504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4225600925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3733843485"/>
                    </a:ext>
                  </a:extLst>
                </a:gridCol>
                <a:gridCol w="385762">
                  <a:extLst>
                    <a:ext uri="{9D8B030D-6E8A-4147-A177-3AD203B41FA5}">
                      <a16:colId xmlns:a16="http://schemas.microsoft.com/office/drawing/2014/main" val="1529563274"/>
                    </a:ext>
                  </a:extLst>
                </a:gridCol>
                <a:gridCol w="312738">
                  <a:extLst>
                    <a:ext uri="{9D8B030D-6E8A-4147-A177-3AD203B41FA5}">
                      <a16:colId xmlns:a16="http://schemas.microsoft.com/office/drawing/2014/main" val="3961321858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4208450828"/>
                    </a:ext>
                  </a:extLst>
                </a:gridCol>
                <a:gridCol w="385762">
                  <a:extLst>
                    <a:ext uri="{9D8B030D-6E8A-4147-A177-3AD203B41FA5}">
                      <a16:colId xmlns:a16="http://schemas.microsoft.com/office/drawing/2014/main" val="4156303804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1501382986"/>
                    </a:ext>
                  </a:extLst>
                </a:gridCol>
                <a:gridCol w="385762">
                  <a:extLst>
                    <a:ext uri="{9D8B030D-6E8A-4147-A177-3AD203B41FA5}">
                      <a16:colId xmlns:a16="http://schemas.microsoft.com/office/drawing/2014/main" val="1222778450"/>
                    </a:ext>
                  </a:extLst>
                </a:gridCol>
                <a:gridCol w="385763">
                  <a:extLst>
                    <a:ext uri="{9D8B030D-6E8A-4147-A177-3AD203B41FA5}">
                      <a16:colId xmlns:a16="http://schemas.microsoft.com/office/drawing/2014/main" val="114574967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482598169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1686771946"/>
                    </a:ext>
                  </a:extLst>
                </a:gridCol>
                <a:gridCol w="385762">
                  <a:extLst>
                    <a:ext uri="{9D8B030D-6E8A-4147-A177-3AD203B41FA5}">
                      <a16:colId xmlns:a16="http://schemas.microsoft.com/office/drawing/2014/main" val="3240011010"/>
                    </a:ext>
                  </a:extLst>
                </a:gridCol>
              </a:tblGrid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6" marB="45726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5"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Obras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74850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Defeitos Encontrados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15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81157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Panela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15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82766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Panela sobre (ou ao lado) remendo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65323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Afundamento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15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06533"/>
                  </a:ext>
                </a:extLst>
              </a:tr>
              <a:tr h="457212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Afundamento sobre (ou ao lado) remendo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72643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Escorregamento de aterro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648639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Revestimento desgastado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163842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Sarjeta fissurada/quebrada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945104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Banqueta destruída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714280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Trecho recalcado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197108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Fissuras no revestimento asfáltico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073474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Fissuras em placas de concreto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059357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Ausência de dispositivo de drenagem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072078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Falha de bico em Tratamento Superficial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068769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Erosão no acostamento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596932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Passagem molhada destruída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431686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 de ocorrências verificadas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26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26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14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15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39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6221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55" name="Group 2123">
            <a:extLst>
              <a:ext uri="{FF2B5EF4-FFF2-40B4-BE49-F238E27FC236}">
                <a16:creationId xmlns:a16="http://schemas.microsoft.com/office/drawing/2014/main" id="{3FF07A80-33D7-2047-9F9C-59DC26F51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583314"/>
              </p:ext>
            </p:extLst>
          </p:nvPr>
        </p:nvGraphicFramePr>
        <p:xfrm>
          <a:off x="250825" y="476250"/>
          <a:ext cx="8642350" cy="5308604"/>
        </p:xfrm>
        <a:graphic>
          <a:graphicData uri="http://schemas.openxmlformats.org/drawingml/2006/table">
            <a:tbl>
              <a:tblPr/>
              <a:tblGrid>
                <a:gridCol w="3046413">
                  <a:extLst>
                    <a:ext uri="{9D8B030D-6E8A-4147-A177-3AD203B41FA5}">
                      <a16:colId xmlns:a16="http://schemas.microsoft.com/office/drawing/2014/main" val="3790901886"/>
                    </a:ext>
                  </a:extLst>
                </a:gridCol>
                <a:gridCol w="373062">
                  <a:extLst>
                    <a:ext uri="{9D8B030D-6E8A-4147-A177-3AD203B41FA5}">
                      <a16:colId xmlns:a16="http://schemas.microsoft.com/office/drawing/2014/main" val="872382019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872720111"/>
                    </a:ext>
                  </a:extLst>
                </a:gridCol>
                <a:gridCol w="373063">
                  <a:extLst>
                    <a:ext uri="{9D8B030D-6E8A-4147-A177-3AD203B41FA5}">
                      <a16:colId xmlns:a16="http://schemas.microsoft.com/office/drawing/2014/main" val="2393327048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1126080798"/>
                    </a:ext>
                  </a:extLst>
                </a:gridCol>
                <a:gridCol w="373062">
                  <a:extLst>
                    <a:ext uri="{9D8B030D-6E8A-4147-A177-3AD203B41FA5}">
                      <a16:colId xmlns:a16="http://schemas.microsoft.com/office/drawing/2014/main" val="3414149918"/>
                    </a:ext>
                  </a:extLst>
                </a:gridCol>
                <a:gridCol w="373063">
                  <a:extLst>
                    <a:ext uri="{9D8B030D-6E8A-4147-A177-3AD203B41FA5}">
                      <a16:colId xmlns:a16="http://schemas.microsoft.com/office/drawing/2014/main" val="1887573934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830228318"/>
                    </a:ext>
                  </a:extLst>
                </a:gridCol>
                <a:gridCol w="373062">
                  <a:extLst>
                    <a:ext uri="{9D8B030D-6E8A-4147-A177-3AD203B41FA5}">
                      <a16:colId xmlns:a16="http://schemas.microsoft.com/office/drawing/2014/main" val="780234353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751426036"/>
                    </a:ext>
                  </a:extLst>
                </a:gridCol>
                <a:gridCol w="373063">
                  <a:extLst>
                    <a:ext uri="{9D8B030D-6E8A-4147-A177-3AD203B41FA5}">
                      <a16:colId xmlns:a16="http://schemas.microsoft.com/office/drawing/2014/main" val="1074959403"/>
                    </a:ext>
                  </a:extLst>
                </a:gridCol>
                <a:gridCol w="373062">
                  <a:extLst>
                    <a:ext uri="{9D8B030D-6E8A-4147-A177-3AD203B41FA5}">
                      <a16:colId xmlns:a16="http://schemas.microsoft.com/office/drawing/2014/main" val="3202522576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343458908"/>
                    </a:ext>
                  </a:extLst>
                </a:gridCol>
                <a:gridCol w="376238">
                  <a:extLst>
                    <a:ext uri="{9D8B030D-6E8A-4147-A177-3AD203B41FA5}">
                      <a16:colId xmlns:a16="http://schemas.microsoft.com/office/drawing/2014/main" val="977218637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797511374"/>
                    </a:ext>
                  </a:extLst>
                </a:gridCol>
                <a:gridCol w="373062">
                  <a:extLst>
                    <a:ext uri="{9D8B030D-6E8A-4147-A177-3AD203B41FA5}">
                      <a16:colId xmlns:a16="http://schemas.microsoft.com/office/drawing/2014/main" val="803779591"/>
                    </a:ext>
                  </a:extLst>
                </a:gridCol>
              </a:tblGrid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5"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Obras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151602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Defeitos Encontrados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16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18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26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28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990275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Panela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18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429240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Panela sobre (ou ao lado) remendo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255117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Afundamento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497020"/>
                  </a:ext>
                </a:extLst>
              </a:tr>
              <a:tr h="457206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Afundamento sobre (ou ao lado) remendo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955408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Escorregamento de aterro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618466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Revestimento desgastado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384827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Sarjeta fissurada/quebrada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659395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Banqueta destruída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177979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Trecho recalcado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336607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Fissuras no revestimento asfáltico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748639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Fissuras em placas de concreto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064348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Ausência de dispositivo de drenagem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903714"/>
                  </a:ext>
                </a:extLst>
              </a:tr>
              <a:tr h="457206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Falha de bico em Tratamento Superficial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317897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Erosão no acostamento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165788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Passagem molhada destruída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286859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 de ocorrências verificadas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26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38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4280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07" name="Group 2027">
            <a:extLst>
              <a:ext uri="{FF2B5EF4-FFF2-40B4-BE49-F238E27FC236}">
                <a16:creationId xmlns:a16="http://schemas.microsoft.com/office/drawing/2014/main" id="{8643AFAF-A954-9147-AA5E-8DE0CE969D9B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620713"/>
          <a:ext cx="8351837" cy="5308604"/>
        </p:xfrm>
        <a:graphic>
          <a:graphicData uri="http://schemas.openxmlformats.org/drawingml/2006/table">
            <a:tbl>
              <a:tblPr/>
              <a:tblGrid>
                <a:gridCol w="3000375">
                  <a:extLst>
                    <a:ext uri="{9D8B030D-6E8A-4147-A177-3AD203B41FA5}">
                      <a16:colId xmlns:a16="http://schemas.microsoft.com/office/drawing/2014/main" val="3508289178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351398330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4085186857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950272344"/>
                    </a:ext>
                  </a:extLst>
                </a:gridCol>
                <a:gridCol w="436562">
                  <a:extLst>
                    <a:ext uri="{9D8B030D-6E8A-4147-A177-3AD203B41FA5}">
                      <a16:colId xmlns:a16="http://schemas.microsoft.com/office/drawing/2014/main" val="1997895996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3899938796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413864616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1810324977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3793478192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59495179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3634134414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4267950893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96735755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874983402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3096477089"/>
                    </a:ext>
                  </a:extLst>
                </a:gridCol>
              </a:tblGrid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4"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Obras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514347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Defeitos Encontrados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36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38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88144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Panela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18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26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637601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Panela sobre (ou ao lado) remendo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659630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Afundamento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848950"/>
                  </a:ext>
                </a:extLst>
              </a:tr>
              <a:tr h="457206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Afundamento sobre (ou ao lado) remendo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706251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Escorregamento de aterro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416544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Revestimento desgastado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350525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Sarjeta fissurada/quebrada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470074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Banqueta destruída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882425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Trecho recalcado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13251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Fissuras no revestimento asfáltico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456292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Fissuras em placas de concreto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222554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Ausência de dispositivo de drenagem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397306"/>
                  </a:ext>
                </a:extLst>
              </a:tr>
              <a:tr h="457206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Falha de bico em Tratamento Superficial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26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672422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Erosão no acostamento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793337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Passagem molhada destruída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480020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 de ocorrências verificadas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114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123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38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48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114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4069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348" name="Group 308">
            <a:extLst>
              <a:ext uri="{FF2B5EF4-FFF2-40B4-BE49-F238E27FC236}">
                <a16:creationId xmlns:a16="http://schemas.microsoft.com/office/drawing/2014/main" id="{10DB66E2-2550-A24D-B7D7-DEDF4483E8DA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620713"/>
          <a:ext cx="8448675" cy="5308604"/>
        </p:xfrm>
        <a:graphic>
          <a:graphicData uri="http://schemas.openxmlformats.org/drawingml/2006/table">
            <a:tbl>
              <a:tblPr/>
              <a:tblGrid>
                <a:gridCol w="3000375">
                  <a:extLst>
                    <a:ext uri="{9D8B030D-6E8A-4147-A177-3AD203B41FA5}">
                      <a16:colId xmlns:a16="http://schemas.microsoft.com/office/drawing/2014/main" val="3017020851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2058019469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348485732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621693274"/>
                    </a:ext>
                  </a:extLst>
                </a:gridCol>
                <a:gridCol w="436562">
                  <a:extLst>
                    <a:ext uri="{9D8B030D-6E8A-4147-A177-3AD203B41FA5}">
                      <a16:colId xmlns:a16="http://schemas.microsoft.com/office/drawing/2014/main" val="1971988513"/>
                    </a:ext>
                  </a:extLst>
                </a:gridCol>
                <a:gridCol w="436563">
                  <a:extLst>
                    <a:ext uri="{9D8B030D-6E8A-4147-A177-3AD203B41FA5}">
                      <a16:colId xmlns:a16="http://schemas.microsoft.com/office/drawing/2014/main" val="550400016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val="415329797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4289910602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448949509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1109865577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276551198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809277925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3114620878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01179318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1095671453"/>
                    </a:ext>
                  </a:extLst>
                </a:gridCol>
              </a:tblGrid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4"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Obras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323885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Defeitos Encontrados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46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48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493076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Panela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008216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Panela sobre (ou ao lado) remendo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408813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Afundamento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105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707073"/>
                  </a:ext>
                </a:extLst>
              </a:tr>
              <a:tr h="457206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Afundamento sobre (ou ao lado) remendo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836936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Escorregamento de aterro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743454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Revestimento desgastado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826135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Sarjeta fissurada/quebrada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107916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Banqueta destruída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631807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Trecho recalcado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21910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Fissuras no revestimento asfáltico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981534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Fissuras em placas de concreto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367956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Ausência de dispositivo de drenagem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880260"/>
                  </a:ext>
                </a:extLst>
              </a:tr>
              <a:tr h="457206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Falha de bico em Tratamento Superficial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12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376306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Erosão no acostamento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702417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Passagem molhada destruída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297234"/>
                  </a:ext>
                </a:extLst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 de ocorrências verificadas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64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29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17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121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62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4067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42572DC7-4FE3-0047-B8DD-C66A7FBA16C5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123950"/>
          <a:ext cx="8207375" cy="3679827"/>
        </p:xfrm>
        <a:graphic>
          <a:graphicData uri="http://schemas.openxmlformats.org/drawingml/2006/table">
            <a:tbl>
              <a:tblPr/>
              <a:tblGrid>
                <a:gridCol w="6178550">
                  <a:extLst>
                    <a:ext uri="{9D8B030D-6E8A-4147-A177-3AD203B41FA5}">
                      <a16:colId xmlns:a16="http://schemas.microsoft.com/office/drawing/2014/main" val="1298080398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3062502434"/>
                    </a:ext>
                  </a:extLst>
                </a:gridCol>
              </a:tblGrid>
              <a:tr h="722313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rPr>
                        <a:t>Situação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6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rPr>
                        <a:t>Número de ocorrências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277510"/>
                  </a:ext>
                </a:extLst>
              </a:tr>
              <a:tr h="430213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rPr>
                        <a:t>Obra sem defeito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D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626995"/>
                  </a:ext>
                </a:extLst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rPr>
                        <a:t>Defesa Procedente</a:t>
                      </a:r>
                      <a:endParaRPr kumimoji="0" lang="pt-BR" alt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6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266645"/>
                  </a:ext>
                </a:extLst>
              </a:tr>
              <a:tr h="361950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rPr>
                        <a:t>Execução Parcial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D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55856"/>
                  </a:ext>
                </a:extLst>
              </a:tr>
              <a:tr h="430213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rPr>
                        <a:t>Execução Total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6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rPr>
                        <a:t>30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449832"/>
                  </a:ext>
                </a:extLst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rPr>
                        <a:t>Valor Estornado aos Cofres Públicos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D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671285"/>
                  </a:ext>
                </a:extLst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rPr>
                        <a:t>Enviados à PGE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6D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rPr>
                        <a:t>16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C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224336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rPr>
                        <a:t>Total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D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20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itchFamily="2" charset="2"/>
                        <a:defRPr sz="1600">
                          <a:solidFill>
                            <a:srgbClr val="595959"/>
                          </a:solidFill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</a:rPr>
                        <a:t>50</a:t>
                      </a:r>
                      <a:endParaRPr kumimoji="0" lang="pt-BR" alt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68567" marR="6856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536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549275"/>
            <a:ext cx="723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RESPONSABILIDADE DOS CONTRATADOS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0825" y="1125538"/>
            <a:ext cx="529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400" b="1" u="none" dirty="0">
                <a:latin typeface="Arial" panose="020B0604020202020204" pitchFamily="34" charset="0"/>
              </a:rPr>
              <a:t>Fundamentação Legal: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50825" y="2492375"/>
            <a:ext cx="88931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2000" b="1" i="1" u="none" dirty="0">
                <a:latin typeface="Arial" panose="020B0604020202020204" pitchFamily="34" charset="0"/>
              </a:rPr>
              <a:t>Art. 54.  Os contratos administrativos de que trata esta Lei regulam-se pelas suas cláusulas e pelos preceitos de direito público, </a:t>
            </a:r>
            <a:r>
              <a:rPr lang="pt-BR" altLang="pt-BR" sz="2000" b="1" i="1" u="none" dirty="0" err="1">
                <a:solidFill>
                  <a:srgbClr val="FF0000"/>
                </a:solidFill>
                <a:latin typeface="Arial" panose="020B0604020202020204" pitchFamily="34" charset="0"/>
              </a:rPr>
              <a:t>aplicando-se-lhes</a:t>
            </a:r>
            <a:r>
              <a:rPr lang="pt-BR" altLang="pt-BR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, supletivamente, os princípios da teoria geral dos contratos e as disposições de direito privado</a:t>
            </a:r>
            <a:r>
              <a:rPr lang="pt-BR" altLang="pt-BR" sz="2000" b="1" i="1" u="none" dirty="0">
                <a:latin typeface="Arial" panose="020B0604020202020204" pitchFamily="34" charset="0"/>
              </a:rPr>
              <a:t>.</a:t>
            </a:r>
            <a:r>
              <a:rPr lang="pt-BR" altLang="pt-BR" sz="2000" b="1" u="none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50825" y="1773238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400" b="1" u="none" dirty="0">
                <a:latin typeface="Arial" panose="020B0604020202020204" pitchFamily="34" charset="0"/>
              </a:rPr>
              <a:t>Lei 8.666/93: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278939" y="3748390"/>
            <a:ext cx="7884368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900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900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900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900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900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2000" b="1" i="1" u="none" dirty="0">
                <a:latin typeface="Arial" panose="020B0604020202020204" pitchFamily="34" charset="0"/>
              </a:rPr>
              <a:t>Art. 73.  Executado o contrato, o seu objeto será recebido:</a:t>
            </a:r>
          </a:p>
          <a:p>
            <a:pPr algn="just" eaLnBrk="1" hangingPunct="1">
              <a:buNone/>
            </a:pPr>
            <a:r>
              <a:rPr lang="pt-BR" altLang="pt-BR" sz="2000" b="1" i="1" u="none" dirty="0">
                <a:latin typeface="Arial" panose="020B0604020202020204" pitchFamily="34" charset="0"/>
              </a:rPr>
              <a:t>[...]</a:t>
            </a:r>
          </a:p>
          <a:p>
            <a:pPr algn="just" eaLnBrk="1" hangingPunct="1">
              <a:buNone/>
            </a:pPr>
            <a:r>
              <a:rPr lang="pt-BR" altLang="pt-BR" sz="2000" b="1" i="1" u="none" dirty="0">
                <a:latin typeface="Arial" panose="020B0604020202020204" pitchFamily="34" charset="0"/>
              </a:rPr>
              <a:t>§2º </a:t>
            </a:r>
            <a:r>
              <a:rPr lang="pt-BR" altLang="pt-BR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O recebimento provisório ou definitivo não exclui a responsabilidade civil pela solidez e segurança da obra</a:t>
            </a:r>
            <a:r>
              <a:rPr lang="pt-BR" altLang="pt-BR" sz="2000" b="1" i="1" u="none" dirty="0">
                <a:latin typeface="Arial" panose="020B0604020202020204" pitchFamily="34" charset="0"/>
              </a:rPr>
              <a:t> ou do serviço, nem ético-profissional pela perfeita execução do contrato, dentro dos limites estabelecidos pela lei ou pelo contrato.</a:t>
            </a:r>
            <a:r>
              <a:rPr lang="pt-BR" altLang="pt-BR" sz="2000" b="1" u="none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339975" y="2924175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400" b="1" u="none" dirty="0">
                <a:latin typeface="Arial" panose="020B0604020202020204" pitchFamily="34" charset="0"/>
              </a:rPr>
              <a:t>A Experiência do TCE/MT: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Espaço Reservado para Conteúdo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920038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2051720" y="3068960"/>
            <a:ext cx="5040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pt-BR" altLang="pt-BR" sz="2400" b="1" u="none" dirty="0">
                <a:latin typeface="Arial" panose="020B0604020202020204" pitchFamily="34" charset="0"/>
              </a:rPr>
              <a:t>ILUSTRAÇÃO DOS DEFEITOS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DSC05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7991475" cy="59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DSC057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07950"/>
            <a:ext cx="8137525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DSC059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920037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DSC059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94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DSC06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25425"/>
            <a:ext cx="7958137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lho de ro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2900"/>
            <a:ext cx="7848600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79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4013"/>
            <a:ext cx="7920037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23850" y="806450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400" b="1" u="none" dirty="0">
                <a:latin typeface="Arial" panose="020B0604020202020204" pitchFamily="34" charset="0"/>
              </a:rPr>
              <a:t>Código Civil: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83568" y="2564904"/>
            <a:ext cx="788290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2000" b="1" i="1" u="none" dirty="0">
                <a:latin typeface="Arial" panose="020B0604020202020204" pitchFamily="34" charset="0"/>
              </a:rPr>
              <a:t>Art. 618. Nos contratos de empreitada de edifícios ou outras construções consideráveis, o empreiteiro de materiais e execução responderá, </a:t>
            </a:r>
            <a:r>
              <a:rPr lang="pt-BR" altLang="pt-BR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durante o prazo irredutível de cinco anos</a:t>
            </a:r>
            <a:r>
              <a:rPr lang="pt-BR" altLang="pt-BR" sz="2000" b="1" i="1" u="none" dirty="0">
                <a:latin typeface="Arial" panose="020B0604020202020204" pitchFamily="34" charset="0"/>
              </a:rPr>
              <a:t>, pela solidez e segurança do trabalho, assim em razão dos materiais, como do solo.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DSC06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8600"/>
            <a:ext cx="799147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DSC062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888"/>
            <a:ext cx="7991475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DSC064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98425"/>
            <a:ext cx="8137525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DSC070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3988"/>
            <a:ext cx="8135937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DSC038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2738"/>
            <a:ext cx="7777162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MVC-46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848600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Sub-Lote 5, Estaca 0426 - Placa fissurada e recalc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6863"/>
            <a:ext cx="7704138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059113" y="3213100"/>
            <a:ext cx="2960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400" u="none" dirty="0">
                <a:latin typeface="Arial Black" panose="020B0A04020102020204" pitchFamily="34" charset="0"/>
              </a:rPr>
              <a:t>OT-IBR 003/2011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708400" y="554038"/>
            <a:ext cx="2116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400" u="none" dirty="0">
                <a:latin typeface="Arial Black" panose="020B0A04020102020204" pitchFamily="34" charset="0"/>
              </a:rPr>
              <a:t>HISTÓRICO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93713" y="1450975"/>
            <a:ext cx="835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Primeiras Auditorias com foco específico realizadas em PE em 2005;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93713" y="2079625"/>
            <a:ext cx="863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Artigos Técnicos apresentados desde o X SINAOP, em Recife, 2005;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93713" y="2755900"/>
            <a:ext cx="6956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Campanha publicitária realizada pelo TCE-MT, em 2010;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93713" y="3470275"/>
            <a:ext cx="8482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Indicação do assunto como tema relevante para OT por diversos </a:t>
            </a:r>
            <a:r>
              <a:rPr lang="pt-BR" altLang="pt-BR" sz="2000" u="none" dirty="0" err="1">
                <a:latin typeface="Arial" panose="020B0604020202020204" pitchFamily="34" charset="0"/>
                <a:cs typeface="Arial" panose="020B0604020202020204" pitchFamily="34" charset="0"/>
              </a:rPr>
              <a:t>TCs</a:t>
            </a: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93713" y="4098925"/>
            <a:ext cx="349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Solicitação da ATRICON;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93713" y="4791075"/>
            <a:ext cx="7904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Encaminhamento da Minuta inicial à Comissão Gestora das </a:t>
            </a:r>
            <a:r>
              <a:rPr lang="pt-BR" altLang="pt-BR" sz="2000" u="none" dirty="0" err="1">
                <a:latin typeface="Arial" panose="020B0604020202020204" pitchFamily="34" charset="0"/>
                <a:cs typeface="Arial" panose="020B0604020202020204" pitchFamily="34" charset="0"/>
              </a:rPr>
              <a:t>OTs</a:t>
            </a: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93713" y="5476875"/>
            <a:ext cx="41761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Formação do Subcomitê da OT;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1"/>
          <p:cNvSpPr txBox="1">
            <a:spLocks noChangeArrowheads="1"/>
          </p:cNvSpPr>
          <p:nvPr/>
        </p:nvSpPr>
        <p:spPr bwMode="auto">
          <a:xfrm>
            <a:off x="752475" y="538163"/>
            <a:ext cx="7951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400" dirty="0">
                <a:latin typeface="Arial Black" panose="020B0A04020102020204" pitchFamily="34" charset="0"/>
              </a:rPr>
              <a:t>Integrantes do Subcomitê da OT-IBR 003/2011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93713" y="1411288"/>
            <a:ext cx="440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André Luiz Fernandes (TCE-PR)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93713" y="1854200"/>
            <a:ext cx="4262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pt-BR" sz="2000" u="none" dirty="0">
                <a:solidFill>
                  <a:srgbClr val="000000"/>
                </a:solidFill>
                <a:latin typeface="Arial" panose="020B0604020202020204" pitchFamily="34" charset="0"/>
              </a:rPr>
              <a:t>Adriana </a:t>
            </a:r>
            <a:r>
              <a:rPr lang="en-US" altLang="pt-BR" sz="2000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Cuoco</a:t>
            </a:r>
            <a:r>
              <a:rPr lang="en-US" altLang="pt-BR" sz="2000" u="none" dirty="0">
                <a:solidFill>
                  <a:srgbClr val="000000"/>
                </a:solidFill>
                <a:latin typeface="Arial" panose="020B0604020202020204" pitchFamily="34" charset="0"/>
              </a:rPr>
              <a:t> Portugal (TC-DF)</a:t>
            </a:r>
            <a:endParaRPr lang="pt-BR" altLang="pt-BR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93713" y="2282825"/>
            <a:ext cx="637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Adriana Lúcia Preza Borges de Carvalho (TCE-MT)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93713" y="2733675"/>
            <a:ext cx="477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Cezar Augusto Pinto Motta (TCE-RS)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93713" y="3192463"/>
            <a:ext cx="315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Ciro </a:t>
            </a:r>
            <a:r>
              <a:rPr lang="pt-BR" altLang="pt-BR" sz="2000" u="none" dirty="0" err="1">
                <a:latin typeface="Arial" panose="020B0604020202020204" pitchFamily="34" charset="0"/>
                <a:cs typeface="Arial" panose="020B0604020202020204" pitchFamily="34" charset="0"/>
              </a:rPr>
              <a:t>Blasiolli</a:t>
            </a: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 (TCM-SP)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93713" y="3652838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Denise </a:t>
            </a:r>
            <a:r>
              <a:rPr lang="pt-BR" altLang="pt-BR" sz="2000" u="none" dirty="0" err="1">
                <a:latin typeface="Arial" panose="020B0604020202020204" pitchFamily="34" charset="0"/>
                <a:cs typeface="Arial" panose="020B0604020202020204" pitchFamily="34" charset="0"/>
              </a:rPr>
              <a:t>Gomel</a:t>
            </a: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 (TCE-PR)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93713" y="4105275"/>
            <a:ext cx="381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000" u="none" dirty="0" err="1">
                <a:latin typeface="Arial" panose="020B0604020202020204" pitchFamily="34" charset="0"/>
                <a:cs typeface="Arial" panose="020B0604020202020204" pitchFamily="34" charset="0"/>
              </a:rPr>
              <a:t>Elci</a:t>
            </a: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 Pessoa Júnior (TCE-PE)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93713" y="4567238"/>
            <a:ext cx="35752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Joselito Macedo (TCE-TO)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93713" y="5046663"/>
            <a:ext cx="573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000" u="none" dirty="0" err="1">
                <a:latin typeface="Arial" panose="020B0604020202020204" pitchFamily="34" charset="0"/>
                <a:cs typeface="Arial" panose="020B0604020202020204" pitchFamily="34" charset="0"/>
              </a:rPr>
              <a:t>Narda</a:t>
            </a: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 Consuelo Vitório Neiva Silva (TCE-MT)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93713" y="5476875"/>
            <a:ext cx="5224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000" u="none" dirty="0">
                <a:latin typeface="Arial" panose="020B0604020202020204" pitchFamily="34" charset="0"/>
                <a:cs typeface="Arial" panose="020B0604020202020204" pitchFamily="34" charset="0"/>
              </a:rPr>
              <a:t>Pedro Jorge Rocha de Oliveira (TCE-SC)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50825" y="692150"/>
            <a:ext cx="266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Jurisprudência: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27584" y="1622680"/>
            <a:ext cx="799281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2000" b="1" i="1" u="none" dirty="0">
                <a:latin typeface="Arial" panose="020B0604020202020204" pitchFamily="34" charset="0"/>
              </a:rPr>
              <a:t>ACORDAM os Ministros do </a:t>
            </a:r>
            <a:r>
              <a:rPr lang="pt-BR" altLang="pt-BR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Tribunal de Contas da União</a:t>
            </a:r>
            <a:r>
              <a:rPr lang="pt-BR" altLang="pt-BR" sz="2000" b="1" i="1" u="none" dirty="0">
                <a:latin typeface="Arial" panose="020B0604020202020204" pitchFamily="34" charset="0"/>
              </a:rPr>
              <a:t>, reunidos em sessão do plenário, diante das razões expostas pelo Relator, em:</a:t>
            </a:r>
          </a:p>
          <a:p>
            <a:pPr algn="just" eaLnBrk="1" hangingPunct="1">
              <a:buNone/>
            </a:pPr>
            <a:endParaRPr lang="pt-BR" altLang="pt-BR" sz="2000" b="1" i="1" u="none" dirty="0">
              <a:latin typeface="Arial" panose="020B0604020202020204" pitchFamily="34" charset="0"/>
            </a:endParaRPr>
          </a:p>
          <a:p>
            <a:pPr algn="just" eaLnBrk="1" hangingPunct="1">
              <a:buNone/>
            </a:pPr>
            <a:r>
              <a:rPr lang="pt-BR" altLang="pt-BR" sz="2000" b="1" i="1" u="none" dirty="0">
                <a:latin typeface="Arial" panose="020B0604020202020204" pitchFamily="34" charset="0"/>
              </a:rPr>
              <a:t>[...]</a:t>
            </a:r>
          </a:p>
          <a:p>
            <a:pPr algn="just" eaLnBrk="1" hangingPunct="1">
              <a:buNone/>
            </a:pPr>
            <a:r>
              <a:rPr lang="pt-BR" altLang="pt-BR" sz="2000" b="1" i="1" u="none" dirty="0">
                <a:latin typeface="Arial" panose="020B0604020202020204" pitchFamily="34" charset="0"/>
              </a:rPr>
              <a:t>9.1.3 - </a:t>
            </a:r>
            <a:r>
              <a:rPr lang="pt-BR" altLang="pt-BR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observe as normas legais, regulamentares e contratuais relativas à responsabilidade das empresas projetistas, supervisoras e construtoras pela qualidade das obras rodoviárias, consoante, especialmente, os </a:t>
            </a:r>
            <a:r>
              <a:rPr lang="pt-BR" altLang="pt-BR" sz="2000" b="1" i="1" u="none" dirty="0" err="1">
                <a:solidFill>
                  <a:srgbClr val="FF0000"/>
                </a:solidFill>
                <a:latin typeface="Arial" panose="020B0604020202020204" pitchFamily="34" charset="0"/>
              </a:rPr>
              <a:t>arts</a:t>
            </a:r>
            <a:r>
              <a:rPr lang="pt-BR" altLang="pt-BR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. 69 e 70 da Lei nº 8.666/93 e 618 do Código Civil, exigindo, sempre que necessária, a reparação de defeitos ou a devolução de valores pagos por serviços mal executados</a:t>
            </a:r>
            <a:r>
              <a:rPr lang="pt-BR" altLang="pt-BR" sz="2000" b="1" i="1" u="none" dirty="0">
                <a:latin typeface="Arial" panose="020B0604020202020204" pitchFamily="34" charset="0"/>
              </a:rPr>
              <a:t>;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76056" y="6066328"/>
            <a:ext cx="3535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1400" b="1" u="none" dirty="0">
                <a:latin typeface="Arial" panose="020B0604020202020204" pitchFamily="34" charset="0"/>
              </a:rPr>
              <a:t>ACÓRDÃO Nº 938/2003-TCU-PLENÁRIO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1438"/>
            <a:ext cx="4916488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7450" y="1557338"/>
            <a:ext cx="68405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pt-BR" altLang="pt-BR" sz="2000" b="1" u="none" dirty="0"/>
              <a:t>OBJETIVOS</a:t>
            </a:r>
          </a:p>
          <a:p>
            <a:pPr algn="just" eaLnBrk="1" hangingPunct="1">
              <a:buFontTx/>
              <a:buAutoNum type="arabicPeriod"/>
            </a:pPr>
            <a:endParaRPr lang="pt-BR" altLang="pt-BR" sz="2000" b="1" u="none" dirty="0"/>
          </a:p>
          <a:p>
            <a:pPr marL="0" indent="0" algn="just" eaLnBrk="1" hangingPunct="1">
              <a:buNone/>
            </a:pPr>
            <a:r>
              <a:rPr lang="pt-BR" altLang="pt-BR" sz="2000" u="none" dirty="0"/>
              <a:t>Esta Orientação Técnica visa estabelecer parâmetros para as avaliações de qualidade das obras públicas, durante o seu período de garantia, mais notadamente nos cinco anos de responsabilidade objetiva dos executores, bem como elementos para acionamento dos responsáveis pela reparação dos defeitos. </a:t>
            </a:r>
            <a:endParaRPr lang="en-US" altLang="pt-BR" sz="2000" u="none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32338"/>
              </p:ext>
            </p:extLst>
          </p:nvPr>
        </p:nvGraphicFramePr>
        <p:xfrm>
          <a:off x="323850" y="548681"/>
          <a:ext cx="8712646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8" name="Document" r:id="rId3" imgW="5943381" imgH="2362113" progId="Word.Document.12">
                  <p:embed/>
                </p:oleObj>
              </mc:Choice>
              <mc:Fallback>
                <p:oleObj name="Document" r:id="rId3" imgW="5943381" imgH="236211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48681"/>
                        <a:ext cx="8712646" cy="4536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95288" y="476250"/>
            <a:ext cx="6840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2400" b="1" u="none" dirty="0"/>
              <a:t>5. CONTROLE DO DESEMPENHO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1484313"/>
            <a:ext cx="831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A Administração Pública deve implementar o Controle de Desempenho das obras recebidas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2649538"/>
            <a:ext cx="831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Esse Controle deve permanecer até o término da Garantia Quinquenal. Há obras ou serviços com prazos menores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088" y="3749675"/>
            <a:ext cx="831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Avaliações periódicas, preferencialmente, a cada 12 meses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95288" y="476250"/>
            <a:ext cx="6840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2400" b="1" u="none" dirty="0"/>
              <a:t>6. PROCEDIMENTOS DE CAMPO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1341438"/>
            <a:ext cx="83169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Devem ser realizados por profissionais habilitados e com experiência suficiente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5386" y="2420144"/>
            <a:ext cx="831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Todos os defeitos encontrados devem ser individualmente referidos em formulários próprios, indicando-se sua localização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088" y="3500438"/>
            <a:ext cx="831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Os defeitos que sejam flagrantemente decorrentes de alguma excludente de culpabilidade devem ser relacionados como tais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088" y="4552807"/>
            <a:ext cx="831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Registro fotográfico de cada tipo de defeito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95288" y="476250"/>
            <a:ext cx="820916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2400" b="1" u="none" dirty="0"/>
              <a:t>7. NOTIFICAÇÃO DOS RESPONSÁVEIS E PROCESSO ADMINISTRATIVO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1693863"/>
            <a:ext cx="831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A notificação deve ser acompanhada dos formulários com os registros dos defeitos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2786063"/>
            <a:ext cx="831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Deve ser estabelecido o prazo para o início dos serviços de correção ou para apresentação da Defesa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088" y="3789363"/>
            <a:ext cx="8316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A solução proposta para as correções devem ser analisadas pela Administração Pública e os serviços devidamente fiscalizados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95288" y="476250"/>
            <a:ext cx="8425184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2400" b="1" u="none" dirty="0"/>
              <a:t>7. NOTIFICAÇÃO DOS RESPONSÁVEIS E PROCESSO ADMINISTRATIVO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1557338"/>
            <a:ext cx="83169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Após a análise da Defesa, a Administração deve concluir pela sua procedência ou tornar a notificar a empreiteira para o início imediato da obra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2792413"/>
            <a:ext cx="831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Essa nova notificação deve ser acompanhada de planilha orçamentária. Quanto a esta, cabe defesa.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088" y="3716338"/>
            <a:ext cx="8316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O Processo Administrativo não impede, em casos urgentes, que o Estado repare os danos – desde que disso notifique a empreiteira responsável, assegurando ressarcimento posterior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95288" y="476250"/>
            <a:ext cx="8640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2400" b="1" u="none" dirty="0"/>
              <a:t>8. ENCAMINHAMENTOS PARA AÇÃO JUDICIAL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1412875"/>
            <a:ext cx="8316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Caso não logre êxito com o Processo Administrativo, a Administração Pública deve remeter os autos à Procuradoria Geral para demanda judicial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2792413"/>
            <a:ext cx="831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Deve-se requerer </a:t>
            </a:r>
            <a:r>
              <a:rPr lang="pt-BR" altLang="en-US" sz="2000" b="1" u="none" dirty="0"/>
              <a:t>“</a:t>
            </a:r>
            <a:r>
              <a:rPr lang="pt-BR" altLang="ja-JP" sz="2000" b="1" u="none" dirty="0"/>
              <a:t>obrigação de fazer</a:t>
            </a:r>
            <a:r>
              <a:rPr lang="pt-BR" altLang="en-US" sz="2000" b="1" u="none" dirty="0"/>
              <a:t>”</a:t>
            </a:r>
            <a:r>
              <a:rPr lang="pt-BR" altLang="ja-JP" sz="2000" b="1" u="none" dirty="0"/>
              <a:t> e </a:t>
            </a:r>
            <a:r>
              <a:rPr lang="pt-BR" altLang="en-US" sz="2000" b="1" u="none" dirty="0"/>
              <a:t>“</a:t>
            </a:r>
            <a:r>
              <a:rPr lang="pt-BR" altLang="ja-JP" sz="2000" b="1" u="none" dirty="0"/>
              <a:t>antecipação de tutela</a:t>
            </a:r>
            <a:r>
              <a:rPr lang="pt-BR" altLang="en-US" sz="2000" b="1" u="none" dirty="0"/>
              <a:t>”</a:t>
            </a:r>
            <a:endParaRPr lang="pt-BR" altLang="pt-BR" sz="2000" b="1" u="none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088" y="3781425"/>
            <a:ext cx="8316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O Processo Judicial não impede, em casos urgentes, que o Estado repare os danos – desde que disso cientifique a Procuradoria Geral para as providências cabíveis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95288" y="476250"/>
            <a:ext cx="8640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2400" b="1" u="none" dirty="0"/>
              <a:t>9. CONSIDERAÇÕES FINAIS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04843" y="1556792"/>
            <a:ext cx="83169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A Administração Pública deve manter arquivados todos os documentos relativos à execução da obra, bem como os relatórios de inspeções periódicas, após o seu recebimento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2976563"/>
            <a:ext cx="8316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000" b="1" u="none" dirty="0"/>
              <a:t>Recomenda-se que a Administração Pública faça constar nos editais e minutas de contrato, menção expressa ao art. 618 do Código Civil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755576" y="1744712"/>
            <a:ext cx="7992815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1800" b="1" i="1" u="none" dirty="0">
                <a:latin typeface="Arial" panose="020B0604020202020204" pitchFamily="34" charset="0"/>
              </a:rPr>
              <a:t>ACORDAM os Ministros do Tribunal de Contas da União, reunidos em Sessão Plenária, ante as razões expostas pelo Relator, em: </a:t>
            </a:r>
          </a:p>
          <a:p>
            <a:pPr algn="just" eaLnBrk="1" hangingPunct="1">
              <a:buNone/>
            </a:pPr>
            <a:r>
              <a:rPr lang="pt-BR" altLang="pt-BR" sz="1800" b="1" i="1" u="none" dirty="0">
                <a:latin typeface="Arial" panose="020B0604020202020204" pitchFamily="34" charset="0"/>
              </a:rPr>
              <a:t>[...]</a:t>
            </a:r>
          </a:p>
          <a:p>
            <a:pPr algn="just">
              <a:buNone/>
            </a:pPr>
            <a:r>
              <a:rPr lang="pt-BR" sz="1800" b="1" i="1" u="none" dirty="0">
                <a:latin typeface="Arial" panose="020B0604020202020204" pitchFamily="34" charset="0"/>
              </a:rPr>
              <a:t>9.1. recomendar à [...], com base no art. 250, inciso III, do Regimento Interno/TCU, que promovam avaliações periódicas da obra realizada, </a:t>
            </a:r>
            <a:r>
              <a:rPr lang="pt-BR" sz="18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com base na orientação técnica OT‑IBR n. 3/2011, </a:t>
            </a:r>
            <a:r>
              <a:rPr lang="pt-BR" sz="1800" b="1" i="1" u="none" dirty="0">
                <a:latin typeface="Arial" panose="020B0604020202020204" pitchFamily="34" charset="0"/>
              </a:rPr>
              <a:t>até a conclusão do seu período de garantia, como também, elaboração de um manual de utilização, inspeção e manutenção da referida obra ao longo de sua vida útil de projeto, em conformidade com o subitem 25.4 da norma ABNT NBR 6118:2007;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5004048" y="6093296"/>
            <a:ext cx="39469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pt-BR" sz="1400" b="1" u="none" dirty="0">
                <a:latin typeface="Arial" panose="020B0604020202020204" pitchFamily="34" charset="0"/>
              </a:rPr>
              <a:t>ACÓRDÃO Nº 2696/2013 – TCU – PLENÁRIO</a:t>
            </a:r>
          </a:p>
        </p:txBody>
      </p:sp>
    </p:spTree>
    <p:extLst>
      <p:ext uri="{BB962C8B-B14F-4D97-AF65-F5344CB8AC3E}">
        <p14:creationId xmlns:p14="http://schemas.microsoft.com/office/powerpoint/2010/main" val="289431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755576" y="1024514"/>
            <a:ext cx="7992815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1800" b="1" i="1" u="none" dirty="0">
                <a:latin typeface="Arial" panose="020B0604020202020204" pitchFamily="34" charset="0"/>
              </a:rPr>
              <a:t>ACORDAM os Ministros do Tribunal de Contas da União, reunidos em Sessão Plenária, ante as razões expostas pelo Relator, em: </a:t>
            </a:r>
          </a:p>
          <a:p>
            <a:pPr algn="just" eaLnBrk="1" hangingPunct="1">
              <a:buNone/>
            </a:pPr>
            <a:r>
              <a:rPr lang="pt-BR" altLang="pt-BR" sz="1800" b="1" i="1" u="none" dirty="0">
                <a:latin typeface="Arial" panose="020B0604020202020204" pitchFamily="34" charset="0"/>
              </a:rPr>
              <a:t>[...]</a:t>
            </a:r>
          </a:p>
          <a:p>
            <a:pPr algn="just" eaLnBrk="1" hangingPunct="1">
              <a:buNone/>
            </a:pPr>
            <a:r>
              <a:rPr lang="pt-BR" altLang="pt-BR" sz="1800" b="1" i="1" u="none" dirty="0">
                <a:latin typeface="Arial" panose="020B0604020202020204" pitchFamily="34" charset="0"/>
              </a:rPr>
              <a:t>9.1.1. se abstenha de realizar quaisquer pagamentos, com recursos da União, à [...] destinados a recuperar, restaurar, reparar ou reformar as pontes, mata-burros e respectivos aterros de encabeçamento, tendo em vista que esses serviços já foram adequadamente pagos, </a:t>
            </a:r>
            <a:r>
              <a:rPr lang="pt-BR" altLang="pt-BR" sz="18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sendo da empreiteira a responsabilidade tanto pelo projeto quanto pela execução da obra</a:t>
            </a:r>
            <a:r>
              <a:rPr lang="pt-BR" altLang="pt-BR" sz="1800" b="1" i="1" u="none" dirty="0">
                <a:latin typeface="Arial" panose="020B0604020202020204" pitchFamily="34" charset="0"/>
              </a:rPr>
              <a:t>; </a:t>
            </a:r>
          </a:p>
          <a:p>
            <a:pPr algn="just" eaLnBrk="1" hangingPunct="1">
              <a:buNone/>
            </a:pPr>
            <a:r>
              <a:rPr lang="pt-BR" altLang="pt-BR" sz="1800" b="1" i="1" u="none" dirty="0">
                <a:latin typeface="Arial" panose="020B0604020202020204" pitchFamily="34" charset="0"/>
              </a:rPr>
              <a:t>9.1.2. com base no item 6.16 do Contrato nº 4.000/2004, </a:t>
            </a:r>
            <a:r>
              <a:rPr lang="pt-BR" altLang="pt-BR" sz="18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exija</a:t>
            </a:r>
            <a:r>
              <a:rPr lang="pt-BR" altLang="pt-BR" sz="1800" b="1" i="1" u="none" dirty="0">
                <a:latin typeface="Arial" panose="020B0604020202020204" pitchFamily="34" charset="0"/>
              </a:rPr>
              <a:t>, junto à empresa [...], </a:t>
            </a:r>
            <a:r>
              <a:rPr lang="pt-BR" altLang="pt-BR" sz="18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a reparação imediata</a:t>
            </a:r>
            <a:r>
              <a:rPr lang="pt-BR" altLang="pt-BR" sz="1800" b="1" i="1" u="none" dirty="0">
                <a:latin typeface="Arial" panose="020B0604020202020204" pitchFamily="34" charset="0"/>
              </a:rPr>
              <a:t> das pontes e mata-burros, dos respectivos aterros de encabeçamento e drenagem, dos ramais 2, 10 e 11, </a:t>
            </a:r>
            <a:r>
              <a:rPr lang="pt-BR" altLang="pt-BR" sz="18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bem como de qualquer outra estrutura que apresente vícios ou defeitos, atentando para os prazos estabelecidos no art. 618 do Código Civil</a:t>
            </a:r>
            <a:r>
              <a:rPr lang="pt-BR" altLang="pt-BR" sz="1800" b="1" i="1" u="none" dirty="0">
                <a:latin typeface="Arial" panose="020B0604020202020204" pitchFamily="34" charset="0"/>
              </a:rPr>
              <a:t>; </a:t>
            </a:r>
            <a:endParaRPr lang="pt-BR" altLang="pt-BR" sz="1800" u="none" dirty="0">
              <a:latin typeface="Arial" panose="020B0604020202020204" pitchFamily="34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5004048" y="6093296"/>
            <a:ext cx="36311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1400" b="1" u="none" dirty="0">
                <a:latin typeface="Arial" panose="020B0604020202020204" pitchFamily="34" charset="0"/>
              </a:rPr>
              <a:t>ACÓRDÃO Nº 732/2006-TCU-PLENÁRIO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932363" y="188913"/>
            <a:ext cx="3887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2400" b="1" u="none" dirty="0"/>
              <a:t>ANEXO I – OBRAS RODOVIÁRIAS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24" y="652961"/>
            <a:ext cx="44291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692150"/>
            <a:ext cx="8229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None/>
            </a:pPr>
            <a:r>
              <a:rPr lang="pt-BR" sz="4000" b="1" i="1" dirty="0">
                <a:solidFill>
                  <a:schemeClr val="tx2"/>
                </a:solidFill>
              </a:rPr>
              <a:t>Contatos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1115616" y="1700808"/>
            <a:ext cx="6911975" cy="55461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2800" b="1" u="sng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hlinkClick r:id=""/>
            </a:endParaRPr>
          </a:p>
          <a:p>
            <a:pPr algn="ctr">
              <a:defRPr/>
            </a:pPr>
            <a:r>
              <a:rPr lang="pt-BR" sz="2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"/>
              </a:rPr>
              <a:t>www.ibraop.org.br</a:t>
            </a:r>
            <a:endParaRPr lang="pt-BR" sz="28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pt-BR" sz="2800" b="1" u="sng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t-BR" sz="2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ibraop@ibraop.org.br</a:t>
            </a:r>
            <a:endParaRPr lang="pt-BR" sz="28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pt-BR" sz="2800" b="1" u="sng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  <a:defRPr/>
            </a:pPr>
            <a:r>
              <a:rPr lang="pt-BR" b="1" u="none" dirty="0"/>
              <a:t>Alysson Mattje</a:t>
            </a:r>
          </a:p>
          <a:p>
            <a:pPr algn="ctr">
              <a:buNone/>
              <a:defRPr/>
            </a:pPr>
            <a:r>
              <a:rPr lang="pt-BR" b="1" i="1" u="none" dirty="0">
                <a:solidFill>
                  <a:schemeClr val="accent2"/>
                </a:solidFill>
              </a:rPr>
              <a:t>alysson@tce.sc.gov.br</a:t>
            </a:r>
            <a:endParaRPr lang="pt-BR" b="1" i="1" u="none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pt-BR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pt-BR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pt-BR" sz="3200" i="1" dirty="0"/>
              <a:t>                </a:t>
            </a:r>
            <a:endParaRPr lang="pt-BR" sz="3200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28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755576" y="2021711"/>
            <a:ext cx="7992815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1800" b="1" i="1" u="none" dirty="0">
                <a:latin typeface="Arial" panose="020B0604020202020204" pitchFamily="34" charset="0"/>
              </a:rPr>
              <a:t>ACORDAM os Ministros do Tribunal de Contas da União, reunidos em Sessão Plenária, ante as razões expostas pelo Relator, em: </a:t>
            </a:r>
          </a:p>
          <a:p>
            <a:pPr algn="just" eaLnBrk="1" hangingPunct="1">
              <a:buNone/>
            </a:pPr>
            <a:r>
              <a:rPr lang="pt-BR" altLang="pt-BR" sz="1800" b="1" i="1" u="none" dirty="0">
                <a:latin typeface="Arial" panose="020B0604020202020204" pitchFamily="34" charset="0"/>
              </a:rPr>
              <a:t>[...]</a:t>
            </a:r>
          </a:p>
          <a:p>
            <a:pPr algn="just">
              <a:buNone/>
            </a:pPr>
            <a:r>
              <a:rPr lang="pt-BR" sz="1800" b="1" i="1" u="none" dirty="0">
                <a:latin typeface="Arial" panose="020B0604020202020204" pitchFamily="34" charset="0"/>
              </a:rPr>
              <a:t>9.1.3. </a:t>
            </a:r>
            <a:r>
              <a:rPr lang="pt-BR" sz="18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exijam da contratada a reparação dos vícios verificados dentro do prazo de garantia da obra</a:t>
            </a:r>
            <a:r>
              <a:rPr lang="pt-BR" sz="1800" b="1" i="1" u="none" dirty="0">
                <a:latin typeface="Arial" panose="020B0604020202020204" pitchFamily="34" charset="0"/>
              </a:rPr>
              <a:t>, tendo em vista o direito assegurado à Administração pelo art. 618 da Lei nº 10.406/2002 (Código Civil), c/c o art. 69 da Lei nº 8.666/93 e o art. 12 da Lei nº 8.078/90 (Código de Defesa do Consumidor); </a:t>
            </a:r>
            <a:endParaRPr lang="pt-BR" altLang="pt-BR" sz="1800" u="none" dirty="0">
              <a:latin typeface="Arial" panose="020B0604020202020204" pitchFamily="34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5004048" y="6093296"/>
            <a:ext cx="38475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pt-BR" sz="1400" b="1" u="none" dirty="0">
                <a:latin typeface="Arial" panose="020B0604020202020204" pitchFamily="34" charset="0"/>
              </a:rPr>
              <a:t>ACÓRDÃO Nº 853/2013 – TCU – PLENÁRIO</a:t>
            </a:r>
          </a:p>
        </p:txBody>
      </p:sp>
    </p:spTree>
    <p:extLst>
      <p:ext uri="{BB962C8B-B14F-4D97-AF65-F5344CB8AC3E}">
        <p14:creationId xmlns:p14="http://schemas.microsoft.com/office/powerpoint/2010/main" val="3301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755576" y="1273814"/>
            <a:ext cx="7992815" cy="391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1800" b="1" i="1" u="none" dirty="0">
                <a:latin typeface="Arial" panose="020B0604020202020204" pitchFamily="34" charset="0"/>
              </a:rPr>
              <a:t>ACORDAM os Ministros do Tribunal de Contas da União, reunidos em Sessão Plenária, ante as razões expostas pelo Relator, em: </a:t>
            </a:r>
          </a:p>
          <a:p>
            <a:pPr algn="just" eaLnBrk="1" hangingPunct="1">
              <a:buNone/>
            </a:pPr>
            <a:r>
              <a:rPr lang="pt-BR" altLang="pt-BR" sz="1800" b="1" i="1" u="none" dirty="0">
                <a:latin typeface="Arial" panose="020B0604020202020204" pitchFamily="34" charset="0"/>
              </a:rPr>
              <a:t>[...]</a:t>
            </a:r>
          </a:p>
          <a:p>
            <a:pPr>
              <a:buNone/>
            </a:pPr>
            <a:r>
              <a:rPr lang="pt-BR" sz="1800" b="1" i="1" u="none" dirty="0">
                <a:latin typeface="Arial" panose="020B0604020202020204" pitchFamily="34" charset="0"/>
              </a:rPr>
              <a:t>9.2.1. caso a Construtora [...] não execute a correção de todos os vícios construtivos verificados na Vila Naval do Guandu do Sapê, </a:t>
            </a:r>
            <a:r>
              <a:rPr lang="pt-BR" sz="18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adote as medidas que entender cabíveis contra a empresa,</a:t>
            </a:r>
            <a:r>
              <a:rPr lang="pt-BR" sz="1800" b="1" i="1" u="none" dirty="0">
                <a:latin typeface="Arial" panose="020B0604020202020204" pitchFamily="34" charset="0"/>
              </a:rPr>
              <a:t> </a:t>
            </a:r>
            <a:r>
              <a:rPr lang="pt-BR" sz="18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valendo-se do disposto no art. 618 do Código Civil;</a:t>
            </a:r>
          </a:p>
          <a:p>
            <a:pPr>
              <a:buNone/>
            </a:pPr>
            <a:r>
              <a:rPr lang="pt-BR" sz="1800" b="1" i="1" u="none" dirty="0">
                <a:latin typeface="Arial" panose="020B0604020202020204" pitchFamily="34" charset="0"/>
              </a:rPr>
              <a:t>9.2.2. avalie, ainda, </a:t>
            </a:r>
            <a:r>
              <a:rPr lang="pt-BR" sz="18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a adoção de providências contra outros responsáveis pelas falhas observadas na obra</a:t>
            </a:r>
            <a:r>
              <a:rPr lang="pt-BR" sz="1800" b="1" i="1" u="none" dirty="0">
                <a:latin typeface="Arial" panose="020B0604020202020204" pitchFamily="34" charset="0"/>
              </a:rPr>
              <a:t>, inclusive o projetista, gerenciador da obra ou servidores [...] que eventualmente tiverem concorrido de forma culposa ou dolosa para o surgimento dos defeitos;</a:t>
            </a:r>
          </a:p>
          <a:p>
            <a:pPr algn="just" eaLnBrk="1" hangingPunct="1">
              <a:buNone/>
            </a:pPr>
            <a:endParaRPr lang="pt-BR" altLang="pt-BR" sz="1800" b="1" i="1" u="none" dirty="0">
              <a:latin typeface="Arial" panose="020B0604020202020204" pitchFamily="34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5004048" y="6093296"/>
            <a:ext cx="40463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pt-BR" sz="1400" b="1" u="none" dirty="0">
                <a:latin typeface="Arial" panose="020B0604020202020204" pitchFamily="34" charset="0"/>
              </a:rPr>
              <a:t>ACÓRDÃO Nº 2815/2014 – TCU – PLENÁRIO</a:t>
            </a:r>
          </a:p>
        </p:txBody>
      </p:sp>
    </p:spTree>
    <p:extLst>
      <p:ext uri="{BB962C8B-B14F-4D97-AF65-F5344CB8AC3E}">
        <p14:creationId xmlns:p14="http://schemas.microsoft.com/office/powerpoint/2010/main" val="74409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50825" y="1125538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2400" b="1" u="none" dirty="0">
                <a:latin typeface="Arial" panose="020B0604020202020204" pitchFamily="34" charset="0"/>
              </a:rPr>
              <a:t>Doutrina: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39750" y="1781175"/>
            <a:ext cx="81375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ja-JP" sz="2000" b="1" i="1" u="none" dirty="0">
                <a:latin typeface="Arial" panose="020B0604020202020204" pitchFamily="34" charset="0"/>
              </a:rPr>
              <a:t>“o mesmo se aplica quanto a </a:t>
            </a:r>
            <a:r>
              <a:rPr lang="pt-BR" altLang="ja-JP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defeitos no solo</a:t>
            </a:r>
            <a:r>
              <a:rPr lang="pt-BR" altLang="ja-JP" sz="2000" b="1" i="1" u="none" dirty="0">
                <a:latin typeface="Arial" panose="020B0604020202020204" pitchFamily="34" charset="0"/>
              </a:rPr>
              <a:t>. Ademais, como engenheiro e arquiteto são técnicos, </a:t>
            </a:r>
            <a:r>
              <a:rPr lang="pt-BR" altLang="ja-JP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irrelevante a autorização do proprietário</a:t>
            </a:r>
            <a:r>
              <a:rPr lang="pt-BR" altLang="ja-JP" sz="2000" b="1" i="1" u="none" dirty="0">
                <a:latin typeface="Arial" panose="020B0604020202020204" pitchFamily="34" charset="0"/>
              </a:rPr>
              <a:t> citada no art. 1.245, se alertaram sobre a falta de solidez do solo e mesmo assim prosseguiram na edificação: seu mister profissional impede que construam edifícios sabidamente instáveis (Cavalieri Filho, 2000:260). Também nesses casos, os construtores </a:t>
            </a:r>
            <a:r>
              <a:rPr lang="pt-BR" altLang="ja-JP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respondem objetivamente </a:t>
            </a:r>
            <a:r>
              <a:rPr lang="pt-BR" altLang="ja-JP" sz="2000" b="1" i="1" u="none" dirty="0">
                <a:latin typeface="Arial" panose="020B0604020202020204" pitchFamily="34" charset="0"/>
              </a:rPr>
              <a:t>pelos danos, mormente levando-se em consideração a lei consumerista</a:t>
            </a:r>
            <a:r>
              <a:rPr lang="ja-JP" altLang="pt-BR" sz="2000" b="1" i="1" u="none" dirty="0">
                <a:latin typeface="Arial" panose="020B0604020202020204" pitchFamily="34" charset="0"/>
              </a:rPr>
              <a:t>”</a:t>
            </a:r>
            <a:r>
              <a:rPr lang="pt-BR" altLang="ja-JP" sz="2000" b="1" u="none" dirty="0">
                <a:latin typeface="Arial" panose="020B0604020202020204" pitchFamily="34" charset="0"/>
              </a:rPr>
              <a:t> </a:t>
            </a:r>
            <a:endParaRPr lang="pt-BR" altLang="pt-BR" sz="2000" b="1" u="none" dirty="0">
              <a:latin typeface="Arial" panose="020B0604020202020204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339975" y="4630738"/>
            <a:ext cx="646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1400" b="1" u="none" dirty="0">
                <a:latin typeface="Arial" panose="020B0604020202020204" pitchFamily="34" charset="0"/>
              </a:rPr>
              <a:t>Venosa, Sílvio Sávio, Direito Civil, 3ª Edição, São Paulo, Atlas, 2003, p.189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539750" y="1781175"/>
            <a:ext cx="81375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None/>
            </a:pPr>
            <a:r>
              <a:rPr lang="pt-BR" altLang="pt-BR" sz="2000" b="1" i="1" u="none" dirty="0">
                <a:latin typeface="Arial" panose="020B0604020202020204" pitchFamily="34" charset="0"/>
              </a:rPr>
              <a:t>"</a:t>
            </a:r>
            <a:r>
              <a:rPr lang="pt-BR" altLang="pt-BR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Essa regra é inteiramente aplicável à obra particular ou à pública</a:t>
            </a:r>
            <a:r>
              <a:rPr lang="pt-BR" altLang="pt-BR" sz="2000" b="1" i="1" u="none" dirty="0">
                <a:latin typeface="Arial" panose="020B0604020202020204" pitchFamily="34" charset="0"/>
              </a:rPr>
              <a:t>, cujas exigências de estrutura, execução e acabamento são idênticas. Dessa responsabilidade não se exime o profissional ou firma construtora, </a:t>
            </a:r>
            <a:r>
              <a:rPr lang="pt-BR" altLang="pt-BR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ainda que tenha seguido </a:t>
            </a:r>
            <a:r>
              <a:rPr lang="pt-BR" altLang="pt-BR" sz="2000" b="1" i="1" u="none" dirty="0" err="1">
                <a:solidFill>
                  <a:srgbClr val="FF0000"/>
                </a:solidFill>
                <a:latin typeface="Arial" panose="020B0604020202020204" pitchFamily="34" charset="0"/>
              </a:rPr>
              <a:t>instrucões</a:t>
            </a:r>
            <a:r>
              <a:rPr lang="pt-BR" altLang="pt-BR" sz="2000" b="1" i="1" u="none" dirty="0">
                <a:solidFill>
                  <a:srgbClr val="FF0000"/>
                </a:solidFill>
                <a:latin typeface="Arial" panose="020B0604020202020204" pitchFamily="34" charset="0"/>
              </a:rPr>
              <a:t> do proprietário ou da Administração,</a:t>
            </a:r>
            <a:r>
              <a:rPr lang="pt-BR" altLang="pt-BR" sz="2000" b="1" i="1" u="none" dirty="0">
                <a:latin typeface="Arial" panose="020B0604020202020204" pitchFamily="34" charset="0"/>
              </a:rPr>
              <a:t> pois não pode aplicar material inadequado ou insuficiente, nem relegar a técnica apropriada para a obra contratada, nem infringir a legislação pertinente</a:t>
            </a:r>
            <a:r>
              <a:rPr lang="pt-BR" altLang="pt-BR" sz="2000" i="1" u="none" dirty="0">
                <a:latin typeface="Arial" panose="020B0604020202020204" pitchFamily="34" charset="0"/>
              </a:rPr>
              <a:t>.</a:t>
            </a:r>
            <a:r>
              <a:rPr lang="ja-JP" altLang="pt-BR" sz="2000" i="1" u="none" dirty="0">
                <a:latin typeface="Arial" panose="020B0604020202020204" pitchFamily="34" charset="0"/>
              </a:rPr>
              <a:t>”</a:t>
            </a:r>
            <a:endParaRPr lang="pt-BR" altLang="pt-BR" sz="2000" i="1" u="none" dirty="0">
              <a:latin typeface="Arial" panose="020B0604020202020204" pitchFamily="34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403350" y="4630738"/>
            <a:ext cx="7615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pt-BR" altLang="pt-BR" sz="1400" b="1" u="none" dirty="0">
                <a:latin typeface="Arial" panose="020B0604020202020204" pitchFamily="34" charset="0"/>
              </a:rPr>
              <a:t>Meirelles, Hely Lopes, Direito de Construir, 8ª Edição, São Paulo, Malheiros, 2005, p.293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TCE-TO - Procedimentos Ibraop</Template>
  <TotalTime>2925</TotalTime>
  <Words>2316</Words>
  <Application>Microsoft Office PowerPoint</Application>
  <PresentationFormat>Apresentação na tela (4:3)</PresentationFormat>
  <Paragraphs>1036</Paragraphs>
  <Slides>51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62" baseType="lpstr">
      <vt:lpstr>MS PGothic</vt:lpstr>
      <vt:lpstr>MS PGothic</vt:lpstr>
      <vt:lpstr>Arial</vt:lpstr>
      <vt:lpstr>Arial Black</vt:lpstr>
      <vt:lpstr>Calibri</vt:lpstr>
      <vt:lpstr>News Gothic MT</vt:lpstr>
      <vt:lpstr>Tahoma</vt:lpstr>
      <vt:lpstr>Times New Roman</vt:lpstr>
      <vt:lpstr>Wingdings</vt:lpstr>
      <vt:lpstr>Estrutura padrão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Elci Pessoa Junior</dc:creator>
  <cp:keywords/>
  <dc:description/>
  <cp:lastModifiedBy>inst</cp:lastModifiedBy>
  <cp:revision>185</cp:revision>
  <cp:lastPrinted>2011-07-25T19:45:16Z</cp:lastPrinted>
  <dcterms:created xsi:type="dcterms:W3CDTF">2005-06-22T12:32:28Z</dcterms:created>
  <dcterms:modified xsi:type="dcterms:W3CDTF">2018-08-07T19:05:00Z</dcterms:modified>
  <cp:category/>
</cp:coreProperties>
</file>