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32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10" r:id="rId16"/>
    <p:sldId id="311" r:id="rId17"/>
    <p:sldId id="327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292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294" r:id="rId3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72974-A7E4-4F63-8D62-B31B3D86D63C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63BC7-2316-47DD-8CA0-80A0C2F96B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3276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4DFF1F6-CEA8-454A-A27D-1C6B9C9A7116}" type="slidenum">
              <a:rPr lang="pt-BR" altLang="pt-BR" sz="1200" u="none"/>
              <a:pPr eaLnBrk="1" hangingPunct="1"/>
              <a:t>1</a:t>
            </a:fld>
            <a:endParaRPr lang="pt-BR" altLang="pt-BR" sz="1200" u="none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6956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6B7377-6157-4588-B13E-E68519942F16}" type="slidenum">
              <a:rPr lang="en-GB"/>
              <a:pPr/>
              <a:t>11</a:t>
            </a:fld>
            <a:endParaRPr lang="en-GB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006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29B38D-F83D-4CC9-8B93-23C41F078AD1}" type="slidenum">
              <a:rPr lang="en-GB"/>
              <a:pPr/>
              <a:t>12</a:t>
            </a:fld>
            <a:endParaRPr lang="en-GB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377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6330A1-0A1F-4F7E-BCAB-BA5973D83A06}" type="slidenum">
              <a:rPr lang="en-GB"/>
              <a:pPr/>
              <a:t>13</a:t>
            </a:fld>
            <a:endParaRPr lang="en-GB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821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14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78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15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383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16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5348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17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203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18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7133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19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40592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BA4E48-49A5-4FB2-AE8C-CCBF62ADE97B}" type="slidenum">
              <a:rPr lang="en-GB"/>
              <a:pPr/>
              <a:t>20</a:t>
            </a:fld>
            <a:endParaRPr lang="en-GB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3884971" y="8683657"/>
            <a:ext cx="2973029" cy="457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26E59B6-3252-461F-87CC-DDD41E42E517}" type="slidenum">
              <a:rPr lang="en-GB" sz="120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23162" y="685399"/>
            <a:ext cx="5013279" cy="3428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98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206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505FDD-1797-4D6D-BA5E-84B7421905FB}" type="slidenum">
              <a:rPr lang="en-GB"/>
              <a:pPr/>
              <a:t>3</a:t>
            </a:fld>
            <a:endParaRPr lang="en-GB"/>
          </a:p>
        </p:txBody>
      </p:sp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3884971" y="8683657"/>
            <a:ext cx="2973029" cy="457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B01DEB3-80C5-4204-A21E-FBA4F6D1445B}" type="slidenum">
              <a:rPr lang="en-GB" sz="120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923162" y="685399"/>
            <a:ext cx="5013279" cy="3428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7587" name="Text Box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Arial" charset="0"/>
                <a:ea typeface="Lucida Sans Unicode" charset="0"/>
                <a:cs typeface="Lucida Sans Unicode" charset="0"/>
              </a:rPr>
              <a:t>Conceito</a:t>
            </a:r>
            <a:r>
              <a:rPr lang="en-GB" b="1" dirty="0">
                <a:latin typeface="Arial" charset="0"/>
                <a:ea typeface="Lucida Sans Unicode" charset="0"/>
                <a:cs typeface="Lucida Sans Unicode" charset="0"/>
              </a:rPr>
              <a:t> de Obra </a:t>
            </a:r>
            <a:r>
              <a:rPr lang="en-GB" b="1" dirty="0" err="1">
                <a:latin typeface="Arial" charset="0"/>
                <a:ea typeface="Lucida Sans Unicode" charset="0"/>
                <a:cs typeface="Lucida Sans Unicode" charset="0"/>
              </a:rPr>
              <a:t>Pública</a:t>
            </a:r>
            <a:endParaRPr lang="en-GB" b="1" dirty="0">
              <a:latin typeface="Arial" charset="0"/>
              <a:ea typeface="Lucida Sans Unicode" charset="0"/>
              <a:cs typeface="Lucida Sans Unicode" charset="0"/>
            </a:endParaRPr>
          </a:p>
          <a:p>
            <a:pPr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Quando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se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fala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em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obra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pública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imediatamente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surgem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à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mente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imagens de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grandes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edificações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rodovias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pontes,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portos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entre outros, mas o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fato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é que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existem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construções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dos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mais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diversos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portes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desde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grandes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Centrais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Hidrelétricas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até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pequenas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reformas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de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salas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de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aula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.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Todas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elas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indistintamente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tratadas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pela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mesma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legislação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que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trata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de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ditar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mandamentos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que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acomodem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as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mais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diversas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situações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a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serem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encontradas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.</a:t>
            </a:r>
          </a:p>
          <a:p>
            <a:pPr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O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conceito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fixado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na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LF 8.666/93,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em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seu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art. 6º.,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não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consegue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definir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precisamente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o que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seja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obra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pública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.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Diz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a lei:</a:t>
            </a:r>
          </a:p>
          <a:p>
            <a:pPr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“Para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os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fins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desta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Lei,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considera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-se: </a:t>
            </a:r>
          </a:p>
          <a:p>
            <a:pPr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I - Obra -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toda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construção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reforma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fabricação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recuperação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ou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ampliação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realizada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por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execução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direta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ou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i="1" dirty="0" err="1">
                <a:latin typeface="Arial" charset="0"/>
                <a:ea typeface="Lucida Sans Unicode" charset="0"/>
                <a:cs typeface="Lucida Sans Unicode" charset="0"/>
              </a:rPr>
              <a:t>indireta</a:t>
            </a:r>
            <a:r>
              <a:rPr lang="en-GB" i="1" dirty="0">
                <a:latin typeface="Arial" charset="0"/>
                <a:ea typeface="Lucida Sans Unicode" charset="0"/>
                <a:cs typeface="Lucida Sans Unicode" charset="0"/>
              </a:rPr>
              <a:t>;”</a:t>
            </a:r>
          </a:p>
          <a:p>
            <a:pPr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 </a:t>
            </a:r>
          </a:p>
          <a:p>
            <a:pPr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Trata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-se de um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rol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de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diversas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ações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que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podem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ser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caracterizadas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como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obra,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sem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transmitir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objetivamente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a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certeza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da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expressão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.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Arial" charset="0"/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489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21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5504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22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32316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23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4847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24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49100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BA4E48-49A5-4FB2-AE8C-CCBF62ADE97B}" type="slidenum">
              <a:rPr lang="en-GB"/>
              <a:pPr/>
              <a:t>25</a:t>
            </a:fld>
            <a:endParaRPr lang="en-GB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3884971" y="8683657"/>
            <a:ext cx="2973029" cy="457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26E59B6-3252-461F-87CC-DDD41E42E517}" type="slidenum">
              <a:rPr lang="en-GB" sz="120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23162" y="685399"/>
            <a:ext cx="5013279" cy="3428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98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1073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26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3384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27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8035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28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31632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29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4410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CBF45-533A-4A78-87C8-DCC2D2DC22DA}" type="slidenum">
              <a:rPr lang="en-GB"/>
              <a:pPr/>
              <a:t>30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763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0442CE-E3C0-4655-ACF6-1FA0D0BECACA}" type="slidenum">
              <a:rPr lang="en-GB"/>
              <a:pPr/>
              <a:t>4</a:t>
            </a:fld>
            <a:endParaRPr lang="en-GB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3884971" y="8683657"/>
            <a:ext cx="2973029" cy="457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E0F5407-CC84-44A3-BA24-2B8C641DEA6A}" type="slidenum">
              <a:rPr lang="en-GB" sz="120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23162" y="685399"/>
            <a:ext cx="5013279" cy="3428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8611" name="Text Box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/>
          <a:lstStyle/>
          <a:p>
            <a:pPr>
              <a:spcBef>
                <a:spcPts val="375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>
                <a:latin typeface="Arial" charset="0"/>
                <a:ea typeface="Lucida Sans Unicode" charset="0"/>
                <a:cs typeface="Lucida Sans Unicode" charset="0"/>
              </a:rPr>
              <a:t>Mais</a:t>
            </a:r>
            <a:r>
              <a:rPr lang="en-GB" sz="1000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sz="1000" dirty="0" err="1">
                <a:latin typeface="Arial" charset="0"/>
                <a:ea typeface="Lucida Sans Unicode" charset="0"/>
                <a:cs typeface="Lucida Sans Unicode" charset="0"/>
              </a:rPr>
              <a:t>sutil</a:t>
            </a:r>
            <a:r>
              <a:rPr lang="en-GB" sz="1000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sz="1000" dirty="0" err="1">
                <a:latin typeface="Arial" charset="0"/>
                <a:ea typeface="Lucida Sans Unicode" charset="0"/>
                <a:cs typeface="Lucida Sans Unicode" charset="0"/>
              </a:rPr>
              <a:t>ainda</a:t>
            </a:r>
            <a:r>
              <a:rPr lang="en-GB" sz="1000" dirty="0">
                <a:latin typeface="Arial" charset="0"/>
                <a:ea typeface="Lucida Sans Unicode" charset="0"/>
                <a:cs typeface="Lucida Sans Unicode" charset="0"/>
              </a:rPr>
              <a:t> é a </a:t>
            </a:r>
            <a:r>
              <a:rPr lang="en-GB" sz="1000" dirty="0" err="1">
                <a:latin typeface="Arial" charset="0"/>
                <a:ea typeface="Lucida Sans Unicode" charset="0"/>
                <a:cs typeface="Lucida Sans Unicode" charset="0"/>
              </a:rPr>
              <a:t>definição</a:t>
            </a:r>
            <a:r>
              <a:rPr lang="en-GB" sz="1000" dirty="0">
                <a:latin typeface="Arial" charset="0"/>
                <a:ea typeface="Lucida Sans Unicode" charset="0"/>
                <a:cs typeface="Lucida Sans Unicode" charset="0"/>
              </a:rPr>
              <a:t> de </a:t>
            </a:r>
            <a:r>
              <a:rPr lang="en-GB" sz="1000" dirty="0" err="1">
                <a:latin typeface="Arial" charset="0"/>
                <a:ea typeface="Lucida Sans Unicode" charset="0"/>
                <a:cs typeface="Lucida Sans Unicode" charset="0"/>
              </a:rPr>
              <a:t>serviço</a:t>
            </a:r>
            <a:r>
              <a:rPr lang="en-GB" sz="1000" dirty="0">
                <a:latin typeface="Arial" charset="0"/>
                <a:ea typeface="Lucida Sans Unicode" charset="0"/>
                <a:cs typeface="Lucida Sans Unicode" charset="0"/>
              </a:rPr>
              <a:t> da </a:t>
            </a:r>
            <a:r>
              <a:rPr lang="en-GB" sz="1000" dirty="0" err="1">
                <a:latin typeface="Arial" charset="0"/>
                <a:ea typeface="Lucida Sans Unicode" charset="0"/>
                <a:cs typeface="Lucida Sans Unicode" charset="0"/>
              </a:rPr>
              <a:t>mesma</a:t>
            </a:r>
            <a:r>
              <a:rPr lang="en-GB" sz="1000" dirty="0">
                <a:latin typeface="Arial" charset="0"/>
                <a:ea typeface="Lucida Sans Unicode" charset="0"/>
                <a:cs typeface="Lucida Sans Unicode" charset="0"/>
              </a:rPr>
              <a:t> lei, que NÃO </a:t>
            </a:r>
            <a:r>
              <a:rPr lang="en-GB" sz="1000" dirty="0" err="1">
                <a:latin typeface="Arial" charset="0"/>
                <a:ea typeface="Lucida Sans Unicode" charset="0"/>
                <a:cs typeface="Lucida Sans Unicode" charset="0"/>
              </a:rPr>
              <a:t>exatamente</a:t>
            </a:r>
            <a:r>
              <a:rPr lang="en-GB" sz="1000" dirty="0">
                <a:latin typeface="Arial" charset="0"/>
                <a:ea typeface="Lucida Sans Unicode" charset="0"/>
                <a:cs typeface="Lucida Sans Unicode" charset="0"/>
              </a:rPr>
              <a:t> se </a:t>
            </a:r>
            <a:r>
              <a:rPr lang="en-GB" sz="1000" dirty="0" err="1">
                <a:latin typeface="Arial" charset="0"/>
                <a:ea typeface="Lucida Sans Unicode" charset="0"/>
                <a:cs typeface="Lucida Sans Unicode" charset="0"/>
              </a:rPr>
              <a:t>refere</a:t>
            </a:r>
            <a:r>
              <a:rPr lang="en-GB" sz="1000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sz="1000" dirty="0" err="1">
                <a:latin typeface="Arial" charset="0"/>
                <a:ea typeface="Lucida Sans Unicode" charset="0"/>
                <a:cs typeface="Lucida Sans Unicode" charset="0"/>
              </a:rPr>
              <a:t>aos</a:t>
            </a:r>
            <a:r>
              <a:rPr lang="en-GB" sz="1000" dirty="0">
                <a:latin typeface="Arial" charset="0"/>
                <a:ea typeface="Lucida Sans Unicode" charset="0"/>
                <a:cs typeface="Lucida Sans Unicode" charset="0"/>
              </a:rPr>
              <a:t> de engenharia:</a:t>
            </a:r>
          </a:p>
          <a:p>
            <a:pPr>
              <a:spcBef>
                <a:spcPts val="375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latin typeface="Arial" charset="0"/>
              <a:ea typeface="Lucida Sans Unicode" charset="0"/>
              <a:cs typeface="Lucida Sans Unicode" charset="0"/>
            </a:endParaRPr>
          </a:p>
          <a:p>
            <a:pPr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II -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Serviço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-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toda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atividade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destinada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a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obter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determinada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utilidade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de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interesse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para a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Administração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tais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como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: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demolição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conserto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instalação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montagem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operação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conservação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reparação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adaptação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manutenção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transporte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locação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de bens,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publicidade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,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seguro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ou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trabalhos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 </a:t>
            </a:r>
            <a:r>
              <a:rPr lang="en-GB" dirty="0" err="1">
                <a:latin typeface="Arial" charset="0"/>
                <a:ea typeface="Lucida Sans Unicode" charset="0"/>
                <a:cs typeface="Lucida Sans Unicode" charset="0"/>
              </a:rPr>
              <a:t>técnico-profissionais</a:t>
            </a:r>
            <a:r>
              <a:rPr lang="en-GB" dirty="0">
                <a:latin typeface="Arial" charset="0"/>
                <a:ea typeface="Lucida Sans Unicode" charset="0"/>
                <a:cs typeface="Lucida Sans Unicode" charset="0"/>
              </a:rPr>
              <a:t>;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Arial" charset="0"/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1977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BA4E48-49A5-4FB2-AE8C-CCBF62ADE97B}" type="slidenum">
              <a:rPr lang="en-GB"/>
              <a:pPr/>
              <a:t>31</a:t>
            </a:fld>
            <a:endParaRPr lang="en-GB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3884971" y="8683657"/>
            <a:ext cx="2973029" cy="457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26E59B6-3252-461F-87CC-DDD41E42E517}" type="slidenum">
              <a:rPr lang="en-GB" sz="120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GB" sz="120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23162" y="685399"/>
            <a:ext cx="5013279" cy="3428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98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24716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7E2D3-91B9-497F-94B3-722E4AB7084A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7182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7E2D3-91B9-497F-94B3-722E4AB7084A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305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473A2C-2825-40D0-91C4-075F9033D622}" type="slidenum">
              <a:rPr lang="en-GB"/>
              <a:pPr/>
              <a:t>5</a:t>
            </a:fld>
            <a:endParaRPr lang="en-GB"/>
          </a:p>
        </p:txBody>
      </p:sp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3884971" y="8683657"/>
            <a:ext cx="2973029" cy="457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B45D7E-3707-448D-976E-971CEA55D21F}" type="slidenum">
              <a:rPr lang="en-GB" sz="120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923162" y="685399"/>
            <a:ext cx="5013279" cy="3428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65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197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0442CE-E3C0-4655-ACF6-1FA0D0BECACA}" type="slidenum">
              <a:rPr lang="en-GB"/>
              <a:pPr/>
              <a:t>6</a:t>
            </a:fld>
            <a:endParaRPr lang="en-GB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3884971" y="8683657"/>
            <a:ext cx="2973029" cy="457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E0F5407-CC84-44A3-BA24-2B8C641DEA6A}" type="slidenum">
              <a:rPr lang="en-GB" sz="120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23162" y="685399"/>
            <a:ext cx="5013279" cy="3428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8611" name="Text Box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Arial" charset="0"/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932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0442CE-E3C0-4655-ACF6-1FA0D0BECACA}" type="slidenum">
              <a:rPr lang="en-GB"/>
              <a:pPr/>
              <a:t>7</a:t>
            </a:fld>
            <a:endParaRPr lang="en-GB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3884971" y="8683657"/>
            <a:ext cx="2973029" cy="457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E0F5407-CC84-44A3-BA24-2B8C641DEA6A}" type="slidenum">
              <a:rPr lang="en-GB" sz="120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sz="120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23162" y="685399"/>
            <a:ext cx="5013279" cy="34284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8611" name="Text Box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/>
          <a:lstStyle/>
          <a:p>
            <a:pPr eaLnBrk="1" hangingPunct="1">
              <a:spcBef>
                <a:spcPts val="450"/>
              </a:spcBef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Arial" charset="0"/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91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9A0DD4-EEA7-401D-98DE-334E98FCB4A8}" type="slidenum">
              <a:rPr lang="en-GB"/>
              <a:pPr/>
              <a:t>8</a:t>
            </a:fld>
            <a:endParaRPr lang="en-GB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469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CD847D-81EE-4B04-96DD-CE7391474CA8}" type="slidenum">
              <a:rPr lang="en-GB"/>
              <a:pPr/>
              <a:t>9</a:t>
            </a:fld>
            <a:endParaRPr lang="en-GB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952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472542-1879-4D60-BC30-A3628ED27B42}" type="slidenum">
              <a:rPr lang="en-GB"/>
              <a:pPr/>
              <a:t>10</a:t>
            </a:fld>
            <a:endParaRPr lang="en-GB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60" y="4343291"/>
            <a:ext cx="5487682" cy="41138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440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22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39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15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101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47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51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84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43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75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20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74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u="none"/>
            </a:lvl1pPr>
          </a:lstStyle>
          <a:p>
            <a:fld id="{9D8531AD-F01B-46C6-847C-E56E44AA0BE3}" type="datetimeFigureOut">
              <a:rPr lang="pt-BR" smtClean="0"/>
              <a:t>07/08/2018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u="none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u="none"/>
            </a:lvl1pPr>
          </a:lstStyle>
          <a:p>
            <a:fld id="{210AAB3C-FDDD-49B4-8E9D-FB1318805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96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99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99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99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99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raop.org.br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braop@ibraop.org.b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4"/>
          <p:cNvSpPr txBox="1">
            <a:spLocks noChangeArrowheads="1"/>
          </p:cNvSpPr>
          <p:nvPr/>
        </p:nvSpPr>
        <p:spPr bwMode="auto">
          <a:xfrm>
            <a:off x="2411760" y="5720453"/>
            <a:ext cx="574198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pt-BR" altLang="pt-BR" sz="2400" b="1" u="none" dirty="0"/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pt-BR" altLang="pt-BR" sz="2400" b="1" u="none" dirty="0">
                <a:latin typeface="Arial" panose="020B0604020202020204" pitchFamily="34" charset="0"/>
              </a:rPr>
              <a:t>Palmas/TO, agosto/18</a:t>
            </a:r>
            <a:endParaRPr lang="pt-BR" altLang="pt-BR" sz="2400" u="none" dirty="0">
              <a:latin typeface="Arial" panose="020B0604020202020204" pitchFamily="34" charset="0"/>
            </a:endParaRPr>
          </a:p>
        </p:txBody>
      </p:sp>
      <p:sp>
        <p:nvSpPr>
          <p:cNvPr id="2051" name="Rectangle 15"/>
          <p:cNvSpPr>
            <a:spLocks noChangeArrowheads="1"/>
          </p:cNvSpPr>
          <p:nvPr/>
        </p:nvSpPr>
        <p:spPr bwMode="auto">
          <a:xfrm>
            <a:off x="2944813" y="3260725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pt-BR" altLang="pt-BR" u="none"/>
              <a:t>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85057" y="3012179"/>
            <a:ext cx="846328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pt-BR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pt-BR" b="1" u="none" kern="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+mj-ea"/>
                <a:cs typeface="+mj-cs"/>
              </a:rPr>
              <a:t>OT - IBR 002 – 2009</a:t>
            </a:r>
            <a:br>
              <a:rPr lang="pt-BR" b="1" u="none" kern="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+mj-ea"/>
                <a:cs typeface="+mj-cs"/>
              </a:rPr>
            </a:br>
            <a:r>
              <a:rPr lang="pt-BR" b="1" u="none" kern="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+mj-ea"/>
                <a:cs typeface="+mj-cs"/>
              </a:rPr>
              <a:t>OBRA E SERVIÇO DE ENGENHARIA</a:t>
            </a:r>
          </a:p>
        </p:txBody>
      </p:sp>
      <p:sp>
        <p:nvSpPr>
          <p:cNvPr id="2053" name="Text Box 14"/>
          <p:cNvSpPr txBox="1">
            <a:spLocks noChangeArrowheads="1"/>
          </p:cNvSpPr>
          <p:nvPr/>
        </p:nvSpPr>
        <p:spPr bwMode="auto">
          <a:xfrm>
            <a:off x="2506233" y="4737100"/>
            <a:ext cx="6286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Eng. Alysson Mattje – TCE-SC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Diretor Financeiro do Ibraop</a:t>
            </a:r>
            <a:endParaRPr lang="pt-BR" altLang="pt-BR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45F7DB2-1AC4-4492-9A17-54948D80D65C}" type="slidenum">
              <a:rPr lang="pt-BR" altLang="pt-BR" sz="1400" u="none"/>
              <a:pPr eaLnBrk="1" hangingPunct="1"/>
              <a:t>1</a:t>
            </a:fld>
            <a:endParaRPr lang="pt-BR" altLang="pt-BR" sz="1400" u="none"/>
          </a:p>
        </p:txBody>
      </p:sp>
      <p:pic>
        <p:nvPicPr>
          <p:cNvPr id="8" name="Imagem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137"/>
            <a:ext cx="126365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0"/>
            <a:ext cx="4897437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1"/>
          <p:cNvSpPr>
            <a:spLocks noChangeArrowheads="1"/>
          </p:cNvSpPr>
          <p:nvPr/>
        </p:nvSpPr>
        <p:spPr bwMode="auto">
          <a:xfrm>
            <a:off x="1115616" y="1339259"/>
            <a:ext cx="7154863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altLang="pt-BR" sz="2800" b="1" u="none" dirty="0">
                <a:solidFill>
                  <a:srgbClr val="222222"/>
                </a:solidFill>
                <a:latin typeface="Calibri" panose="020F0502020204030204" pitchFamily="34" charset="0"/>
              </a:rPr>
              <a:t>Seminário sobre Auditoria de Obras Públicas</a:t>
            </a:r>
          </a:p>
          <a:p>
            <a:pPr algn="ctr" eaLnBrk="1" hangingPunct="1">
              <a:spcBef>
                <a:spcPct val="20000"/>
              </a:spcBef>
            </a:pPr>
            <a:r>
              <a:rPr lang="pt-BR" altLang="pt-BR" sz="2800" b="1" u="none" dirty="0">
                <a:solidFill>
                  <a:srgbClr val="222222"/>
                </a:solidFill>
                <a:latin typeface="Calibri" panose="020F0502020204030204" pitchFamily="34" charset="0"/>
              </a:rPr>
              <a:t> Orientações Técnicas e Procedimentos de AOP do Ibraop</a:t>
            </a:r>
            <a:endParaRPr lang="pt-BR" altLang="pt-BR" sz="2800" u="none" dirty="0"/>
          </a:p>
        </p:txBody>
      </p:sp>
    </p:spTree>
    <p:extLst>
      <p:ext uri="{BB962C8B-B14F-4D97-AF65-F5344CB8AC3E}">
        <p14:creationId xmlns:p14="http://schemas.microsoft.com/office/powerpoint/2010/main" val="123556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1340768"/>
            <a:ext cx="8503915" cy="41386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4. DEFINIÇÃO DE SERVIÇO DE ENGENHARIA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 algn="just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2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Serviço de Engenharia é toda a atividade que </a:t>
            </a:r>
            <a:r>
              <a:rPr lang="pt-BR" sz="22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necessite da participação e acompanhamento de profissional habilitado conforme o disposto na Lei Federal nº 5.194/66</a:t>
            </a:r>
            <a:r>
              <a:rPr lang="pt-BR" sz="22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, tais como: </a:t>
            </a:r>
            <a:r>
              <a:rPr lang="pt-BR" sz="2200" b="1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consertar, instalar, montar, operar, conservar, reparar, adaptar, manter, transportar, ou ainda, demolir</a:t>
            </a:r>
            <a:r>
              <a:rPr lang="pt-BR" sz="22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. </a:t>
            </a:r>
            <a:r>
              <a:rPr lang="pt-BR" sz="22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Incluem-se</a:t>
            </a:r>
            <a:r>
              <a:rPr lang="pt-BR" sz="22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nesta definição as atividades profissionais referentes aos </a:t>
            </a:r>
            <a:r>
              <a:rPr lang="pt-BR" sz="2200" b="1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serviços técnicos profissionais especializados</a:t>
            </a:r>
            <a:r>
              <a:rPr lang="pt-BR" sz="22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de projetos e planejamentos estudos técnicos, pareceres, perícias, avaliações, assessorias, consultorias, auditorias, fiscalização, supervisão ou gerenciamento.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07504" y="404664"/>
            <a:ext cx="8928992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</a:t>
            </a:r>
            <a:r>
              <a:rPr lang="pt-BR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IBR 02/2009 – define serviço de engenharia</a:t>
            </a:r>
          </a:p>
        </p:txBody>
      </p:sp>
    </p:spTree>
    <p:extLst>
      <p:ext uri="{BB962C8B-B14F-4D97-AF65-F5344CB8AC3E}">
        <p14:creationId xmlns:p14="http://schemas.microsoft.com/office/powerpoint/2010/main" val="3652178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28800"/>
            <a:ext cx="8588375" cy="38747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2770" name="Oval 2"/>
          <p:cNvSpPr>
            <a:spLocks noChangeArrowheads="1"/>
          </p:cNvSpPr>
          <p:nvPr/>
        </p:nvSpPr>
        <p:spPr bwMode="auto">
          <a:xfrm>
            <a:off x="3556000" y="2786063"/>
            <a:ext cx="785813" cy="357187"/>
          </a:xfrm>
          <a:prstGeom prst="ellipse">
            <a:avLst/>
          </a:prstGeom>
          <a:noFill/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cxnSp>
        <p:nvCxnSpPr>
          <p:cNvPr id="32771" name="AutoShape 3"/>
          <p:cNvCxnSpPr>
            <a:cxnSpLocks noChangeShapeType="1"/>
            <a:endCxn id="32772" idx="7"/>
          </p:cNvCxnSpPr>
          <p:nvPr/>
        </p:nvCxnSpPr>
        <p:spPr bwMode="auto">
          <a:xfrm flipH="1">
            <a:off x="2152203" y="3206998"/>
            <a:ext cx="1249414" cy="1210415"/>
          </a:xfrm>
          <a:prstGeom prst="straightConnector1">
            <a:avLst/>
          </a:prstGeom>
          <a:noFill/>
          <a:ln w="158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1115616" y="4365104"/>
            <a:ext cx="1214437" cy="357188"/>
          </a:xfrm>
          <a:prstGeom prst="ellipse">
            <a:avLst/>
          </a:prstGeom>
          <a:noFill/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55625" y="500063"/>
            <a:ext cx="8408863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40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02/2009 - detalhadamente</a:t>
            </a:r>
          </a:p>
        </p:txBody>
      </p:sp>
    </p:spTree>
    <p:extLst>
      <p:ext uri="{BB962C8B-B14F-4D97-AF65-F5344CB8AC3E}">
        <p14:creationId xmlns:p14="http://schemas.microsoft.com/office/powerpoint/2010/main" val="1784304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83568" y="1556792"/>
            <a:ext cx="8358758" cy="40094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7</a:t>
            </a:r>
            <a:r>
              <a:rPr lang="pt-BR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. DISPOSIÇÕES COMPLEMENTARES QUANTO AOS ENQUADRAMENTOS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b="1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 algn="just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7.1. A obra é um conjunto orgânico de serviços que, agregados, se complementam e formam um todo com função definida e completa. </a:t>
            </a:r>
            <a:r>
              <a:rPr lang="pt-BR" sz="2400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O </a:t>
            </a:r>
            <a:r>
              <a:rPr lang="pt-BR" sz="2400" b="1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enquadramento</a:t>
            </a:r>
            <a:r>
              <a:rPr lang="pt-BR" sz="2400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 como obra ou serviço de Engenharia deve ser feito </a:t>
            </a:r>
            <a:r>
              <a:rPr lang="pt-BR" sz="2400" b="1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em função do objeto a ser executado</a:t>
            </a:r>
            <a:r>
              <a:rPr lang="pt-BR" sz="2400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, e da ação ou atividade definida nos itens 3 e 4, sendo </a:t>
            </a:r>
            <a:r>
              <a:rPr lang="pt-BR" sz="2400" b="1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independente de quantidade, porte ou custo</a:t>
            </a:r>
            <a:r>
              <a:rPr lang="pt-BR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400" b="1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95536" y="548680"/>
            <a:ext cx="7705725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40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</p:spTree>
    <p:extLst>
      <p:ext uri="{BB962C8B-B14F-4D97-AF65-F5344CB8AC3E}">
        <p14:creationId xmlns:p14="http://schemas.microsoft.com/office/powerpoint/2010/main" val="23633275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187623" y="1340768"/>
            <a:ext cx="7728435" cy="51174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7</a:t>
            </a:r>
            <a:r>
              <a:rPr lang="pt-BR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. DISPOSIÇÕES COMPLEMENTARES QUANTO AOS ENQUADRAMENTOS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b="1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7.1 ….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 algn="just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7.2. </a:t>
            </a:r>
            <a:r>
              <a:rPr lang="pt-BR" sz="2400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A análise de </a:t>
            </a:r>
            <a:r>
              <a:rPr lang="pt-BR" sz="2400" b="1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enquadramento</a:t>
            </a:r>
            <a:r>
              <a:rPr lang="pt-BR" sz="2400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 </a:t>
            </a: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de Obras e Serviços de Engenharia </a:t>
            </a:r>
            <a:r>
              <a:rPr lang="pt-BR" sz="2400" b="1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depende de conhecimento técnico específico</a:t>
            </a:r>
            <a:r>
              <a:rPr lang="pt-BR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em conformidade com a Lei Federal nº 5.194/66</a:t>
            </a: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;</a:t>
            </a:r>
          </a:p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 algn="just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7.3. Para o correto enquadramento é </a:t>
            </a:r>
            <a:r>
              <a:rPr lang="pt-BR" sz="2400" b="1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indispensável a perfeita caracterização do objeto a ser contratado</a:t>
            </a: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, sucinta e clara.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400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11560" y="260648"/>
            <a:ext cx="7705725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40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</p:spTree>
    <p:extLst>
      <p:ext uri="{BB962C8B-B14F-4D97-AF65-F5344CB8AC3E}">
        <p14:creationId xmlns:p14="http://schemas.microsoft.com/office/powerpoint/2010/main" val="4060277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 b="1" dirty="0">
              <a:solidFill>
                <a:srgbClr val="333399"/>
              </a:solidFill>
              <a:ea typeface="Lucida Sans Unicode" charset="0"/>
              <a:cs typeface="Lucida Sans Unicode" charset="0"/>
            </a:endParaRPr>
          </a:p>
          <a:p>
            <a:pPr>
              <a:spcBef>
                <a:spcPts val="1000"/>
              </a:spcBef>
              <a:buClr>
                <a:srgbClr val="333399"/>
              </a:buClr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b="1" u="none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FLUXOGRAMA</a:t>
            </a:r>
          </a:p>
          <a:p>
            <a:pPr>
              <a:spcBef>
                <a:spcPts val="1000"/>
              </a:spcBef>
              <a:buClr>
                <a:srgbClr val="333399"/>
              </a:buClr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b="1" u="none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PARA </a:t>
            </a:r>
          </a:p>
          <a:p>
            <a:pPr>
              <a:spcBef>
                <a:spcPts val="1000"/>
              </a:spcBef>
              <a:buClr>
                <a:srgbClr val="333399"/>
              </a:buClr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b="1" u="none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ENQUADRAMENTO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4967273" cy="6264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Rosto feliz 3"/>
          <p:cNvSpPr/>
          <p:nvPr/>
        </p:nvSpPr>
        <p:spPr>
          <a:xfrm>
            <a:off x="2123728" y="4581128"/>
            <a:ext cx="789292" cy="764417"/>
          </a:xfrm>
          <a:prstGeom prst="smileyFace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33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79" y="260648"/>
            <a:ext cx="4967273" cy="6264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3635896" y="1556792"/>
            <a:ext cx="648072" cy="50405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467544" y="1484784"/>
            <a:ext cx="2160240" cy="2232248"/>
          </a:xfrm>
          <a:prstGeom prst="wedgeRoundRectCallout">
            <a:avLst>
              <a:gd name="adj1" fmla="val 96144"/>
              <a:gd name="adj2" fmla="val -341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PRECISA, OBJETIVA</a:t>
            </a:r>
          </a:p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NÃO GENÉRICA.</a:t>
            </a:r>
          </a:p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EXATAMENTE O QUE VAI SER CONTRATADO</a:t>
            </a:r>
          </a:p>
        </p:txBody>
      </p:sp>
    </p:spTree>
    <p:extLst>
      <p:ext uri="{BB962C8B-B14F-4D97-AF65-F5344CB8AC3E}">
        <p14:creationId xmlns:p14="http://schemas.microsoft.com/office/powerpoint/2010/main" val="1994698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8"/>
            <a:ext cx="4910178" cy="6192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99992" y="1286757"/>
            <a:ext cx="1152128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599892" y="1538784"/>
            <a:ext cx="648072" cy="45005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431540" y="1484784"/>
            <a:ext cx="2160240" cy="2160240"/>
          </a:xfrm>
          <a:prstGeom prst="wedgeRoundRectCallout">
            <a:avLst>
              <a:gd name="adj1" fmla="val 96144"/>
              <a:gd name="adj2" fmla="val -341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PRECISA, OBJETIVA</a:t>
            </a:r>
          </a:p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NÃO GENÉRICA.</a:t>
            </a:r>
          </a:p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EXATAMENTE O QUE VAI SER CONTRATADO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1623004" y="3788469"/>
            <a:ext cx="2088232" cy="504056"/>
          </a:xfrm>
          <a:prstGeom prst="wedgeRoundRectCallout">
            <a:avLst>
              <a:gd name="adj1" fmla="val 105048"/>
              <a:gd name="adj2" fmla="val -3927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10" name="Retângulo 9"/>
          <p:cNvSpPr/>
          <p:nvPr/>
        </p:nvSpPr>
        <p:spPr>
          <a:xfrm rot="19599811">
            <a:off x="3792669" y="3407575"/>
            <a:ext cx="1422747" cy="6359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b="1" u="none" dirty="0">
                <a:solidFill>
                  <a:schemeClr val="tx1"/>
                </a:solidFill>
              </a:rPr>
              <a:t>SIM</a:t>
            </a:r>
          </a:p>
        </p:txBody>
      </p:sp>
    </p:spTree>
    <p:extLst>
      <p:ext uri="{BB962C8B-B14F-4D97-AF65-F5344CB8AC3E}">
        <p14:creationId xmlns:p14="http://schemas.microsoft.com/office/powerpoint/2010/main" val="1130479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4131" y="260648"/>
            <a:ext cx="4910178" cy="6192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99992" y="1286757"/>
            <a:ext cx="1152128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599892" y="1538784"/>
            <a:ext cx="648072" cy="45005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431540" y="1484784"/>
            <a:ext cx="2160240" cy="2160240"/>
          </a:xfrm>
          <a:prstGeom prst="wedgeRoundRectCallout">
            <a:avLst>
              <a:gd name="adj1" fmla="val 96144"/>
              <a:gd name="adj2" fmla="val -341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PRECISA, OBJETIVA</a:t>
            </a:r>
          </a:p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NÃO GENÉRICA.</a:t>
            </a:r>
          </a:p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EXATAMENTE O QUE VAI SER CONTRATADO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1623004" y="3788469"/>
            <a:ext cx="2088232" cy="504056"/>
          </a:xfrm>
          <a:prstGeom prst="wedgeRoundRectCallout">
            <a:avLst>
              <a:gd name="adj1" fmla="val 105048"/>
              <a:gd name="adj2" fmla="val -3927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2" name="Retângulo 1"/>
          <p:cNvSpPr/>
          <p:nvPr/>
        </p:nvSpPr>
        <p:spPr>
          <a:xfrm>
            <a:off x="5652120" y="1124744"/>
            <a:ext cx="3240360" cy="4464496"/>
          </a:xfrm>
          <a:prstGeom prst="rect">
            <a:avLst/>
          </a:prstGeom>
          <a:noFill/>
          <a:ln w="31750">
            <a:solidFill>
              <a:schemeClr val="accent6"/>
            </a:solidFill>
            <a:prstDash val="lgDash"/>
            <a:beve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retangular com cantos arredondados 8"/>
          <p:cNvSpPr/>
          <p:nvPr/>
        </p:nvSpPr>
        <p:spPr>
          <a:xfrm>
            <a:off x="2430015" y="4941168"/>
            <a:ext cx="2088232" cy="936104"/>
          </a:xfrm>
          <a:prstGeom prst="wedgeRoundRectCallout">
            <a:avLst>
              <a:gd name="adj1" fmla="val 104153"/>
              <a:gd name="adj2" fmla="val -1293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É OBRA OU ALGUM SERVIÇO DE ENGENHARIA</a:t>
            </a:r>
          </a:p>
        </p:txBody>
      </p:sp>
      <p:sp>
        <p:nvSpPr>
          <p:cNvPr id="8" name="Rosto feliz 7"/>
          <p:cNvSpPr/>
          <p:nvPr/>
        </p:nvSpPr>
        <p:spPr>
          <a:xfrm>
            <a:off x="7821973" y="3910316"/>
            <a:ext cx="789292" cy="764417"/>
          </a:xfrm>
          <a:prstGeom prst="smileyFace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 rot="19599811">
            <a:off x="3890452" y="3390495"/>
            <a:ext cx="1422747" cy="6359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b="1" u="none" dirty="0">
                <a:solidFill>
                  <a:schemeClr val="tx1"/>
                </a:solidFill>
              </a:rPr>
              <a:t>SIM</a:t>
            </a:r>
          </a:p>
        </p:txBody>
      </p:sp>
    </p:spTree>
    <p:extLst>
      <p:ext uri="{BB962C8B-B14F-4D97-AF65-F5344CB8AC3E}">
        <p14:creationId xmlns:p14="http://schemas.microsoft.com/office/powerpoint/2010/main" val="10555681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8"/>
            <a:ext cx="5024368" cy="63367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99992" y="1340768"/>
            <a:ext cx="1224136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35896" y="1592796"/>
            <a:ext cx="630777" cy="4680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179513" y="1484784"/>
            <a:ext cx="2586765" cy="1440160"/>
          </a:xfrm>
          <a:prstGeom prst="wedgeRoundRectCallout">
            <a:avLst>
              <a:gd name="adj1" fmla="val 84016"/>
              <a:gd name="adj2" fmla="val -33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u="none" dirty="0">
                <a:solidFill>
                  <a:schemeClr val="bg1"/>
                </a:solidFill>
              </a:rPr>
              <a:t>DEFINIÇÃO DO OBJETO 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467544" y="3452374"/>
            <a:ext cx="2854104" cy="504056"/>
          </a:xfrm>
          <a:prstGeom prst="wedgeRoundRectCallout">
            <a:avLst>
              <a:gd name="adj1" fmla="val 100967"/>
              <a:gd name="adj2" fmla="val -3403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10" name="Retângulo 9"/>
          <p:cNvSpPr/>
          <p:nvPr/>
        </p:nvSpPr>
        <p:spPr>
          <a:xfrm rot="19599811">
            <a:off x="3461710" y="3303681"/>
            <a:ext cx="1171079" cy="61067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400" b="1" u="none" dirty="0">
                <a:solidFill>
                  <a:schemeClr val="tx1"/>
                </a:solidFill>
              </a:rPr>
              <a:t>NÃO</a:t>
            </a:r>
            <a:r>
              <a:rPr lang="pt-BR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6586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8"/>
            <a:ext cx="4602990" cy="58052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27984" y="1196752"/>
            <a:ext cx="1152128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35896" y="1484784"/>
            <a:ext cx="576064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179513" y="1484784"/>
            <a:ext cx="2586765" cy="1440160"/>
          </a:xfrm>
          <a:prstGeom prst="wedgeRoundRectCallout">
            <a:avLst>
              <a:gd name="adj1" fmla="val 84016"/>
              <a:gd name="adj2" fmla="val -33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u="none" dirty="0">
                <a:solidFill>
                  <a:schemeClr val="bg1"/>
                </a:solidFill>
              </a:rPr>
              <a:t>DEFINIÇÃO DO OBJETO 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467544" y="3452374"/>
            <a:ext cx="2854104" cy="504056"/>
          </a:xfrm>
          <a:prstGeom prst="wedgeRoundRectCallout">
            <a:avLst>
              <a:gd name="adj1" fmla="val 100967"/>
              <a:gd name="adj2" fmla="val -3403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10" name="Retângulo 9"/>
          <p:cNvSpPr/>
          <p:nvPr/>
        </p:nvSpPr>
        <p:spPr>
          <a:xfrm rot="19599811">
            <a:off x="3432454" y="3231999"/>
            <a:ext cx="1215786" cy="61067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400" b="1" u="none" dirty="0">
                <a:solidFill>
                  <a:schemeClr val="tx1"/>
                </a:solidFill>
              </a:rPr>
              <a:t>NÃO</a:t>
            </a:r>
            <a:r>
              <a:rPr lang="pt-BR" b="1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2" name="Conector angulado 11"/>
          <p:cNvCxnSpPr/>
          <p:nvPr/>
        </p:nvCxnSpPr>
        <p:spPr>
          <a:xfrm rot="16200000" flipH="1">
            <a:off x="3707904" y="3429000"/>
            <a:ext cx="3600400" cy="1008112"/>
          </a:xfrm>
          <a:prstGeom prst="bentConnector3">
            <a:avLst>
              <a:gd name="adj1" fmla="val 100036"/>
            </a:avLst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 explicativo retangular com cantos arredondados 14"/>
          <p:cNvSpPr/>
          <p:nvPr/>
        </p:nvSpPr>
        <p:spPr>
          <a:xfrm>
            <a:off x="372213" y="4653136"/>
            <a:ext cx="2854104" cy="1008112"/>
          </a:xfrm>
          <a:prstGeom prst="wedgeRoundRectCallout">
            <a:avLst>
              <a:gd name="adj1" fmla="val 147903"/>
              <a:gd name="adj2" fmla="val 711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800" b="1" u="none" dirty="0">
                <a:solidFill>
                  <a:srgbClr val="FFFF00"/>
                </a:solidFill>
              </a:rPr>
              <a:t>NÃO É OBRA OU SERVIÇO DE ENGENHARIA</a:t>
            </a:r>
          </a:p>
        </p:txBody>
      </p:sp>
      <p:sp>
        <p:nvSpPr>
          <p:cNvPr id="8" name="Rosto feliz 7"/>
          <p:cNvSpPr/>
          <p:nvPr/>
        </p:nvSpPr>
        <p:spPr>
          <a:xfrm>
            <a:off x="2734433" y="5950080"/>
            <a:ext cx="789292" cy="764417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186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8556" y="872716"/>
            <a:ext cx="7920880" cy="5688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lvl="1" algn="ctr">
              <a:spcBef>
                <a:spcPts val="1000"/>
              </a:spcBef>
              <a:buClr>
                <a:srgbClr val="333399"/>
              </a:buClr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3200" b="1" u="none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NECESSIDADE DE DIFERENCIAR OBRAS E SERVIÇOS DE QUALQUER ESPÉCIE DAQUELES PERTINENTES À ENGENHARIA</a:t>
            </a: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826588" y="3356992"/>
            <a:ext cx="7632848" cy="1752600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 LEI 8.666/93 NÃO DEFINE CLARA E OBJETIVAMENTE “OBRA” NEM “SERVIÇO DE ENGENHARIA”</a:t>
            </a:r>
          </a:p>
        </p:txBody>
      </p:sp>
    </p:spTree>
    <p:extLst>
      <p:ext uri="{BB962C8B-B14F-4D97-AF65-F5344CB8AC3E}">
        <p14:creationId xmlns:p14="http://schemas.microsoft.com/office/powerpoint/2010/main" val="905854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539552" y="764704"/>
            <a:ext cx="8229600" cy="8012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>
                <a:srgbClr val="333399"/>
              </a:buCl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i="1" u="none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Lucida Sans Unicode" charset="0"/>
                <a:cs typeface="Lucida Sans Unicode" charset="0"/>
              </a:rPr>
              <a:t>EXEMPLO - OT IBR 02/2009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285875" y="2000250"/>
            <a:ext cx="7200900" cy="2376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ts val="650"/>
              </a:spcBef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6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Objeto da contratação:</a:t>
            </a:r>
          </a:p>
          <a:p>
            <a:pPr marL="341313" indent="-341313">
              <a:lnSpc>
                <a:spcPct val="90000"/>
              </a:lnSpc>
              <a:spcBef>
                <a:spcPts val="65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600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 algn="just">
              <a:lnSpc>
                <a:spcPct val="90000"/>
              </a:lnSpc>
              <a:spcBef>
                <a:spcPts val="650"/>
              </a:spcBef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6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“</a:t>
            </a:r>
            <a:r>
              <a:rPr lang="pt-BR" sz="2600" i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Pintura interna de cinco salas de aula, de acordo com materiais e quantidades definidas no Anexo II deste edital de licitação</a:t>
            </a:r>
            <a:r>
              <a:rPr lang="pt-BR" sz="26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”.</a:t>
            </a:r>
          </a:p>
          <a:p>
            <a:pPr marL="341313" indent="-341313">
              <a:lnSpc>
                <a:spcPct val="90000"/>
              </a:lnSpc>
              <a:spcBef>
                <a:spcPts val="65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600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2676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7"/>
            <a:ext cx="4968552" cy="62663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3635896" y="1556792"/>
            <a:ext cx="648072" cy="50405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179513" y="1484784"/>
            <a:ext cx="2586765" cy="1440160"/>
          </a:xfrm>
          <a:prstGeom prst="wedgeRoundRectCallout">
            <a:avLst>
              <a:gd name="adj1" fmla="val 84016"/>
              <a:gd name="adj2" fmla="val -33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2000" b="1" u="none" dirty="0">
                <a:solidFill>
                  <a:srgbClr val="FFFF00"/>
                </a:solidFill>
              </a:rPr>
              <a:t>“Pintura interna de cinco salas de aula.”</a:t>
            </a:r>
          </a:p>
        </p:txBody>
      </p:sp>
    </p:spTree>
    <p:extLst>
      <p:ext uri="{BB962C8B-B14F-4D97-AF65-F5344CB8AC3E}">
        <p14:creationId xmlns:p14="http://schemas.microsoft.com/office/powerpoint/2010/main" val="2478915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7"/>
            <a:ext cx="4968552" cy="62663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99992" y="1340768"/>
            <a:ext cx="1224136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35896" y="1556792"/>
            <a:ext cx="648072" cy="4680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179513" y="1484784"/>
            <a:ext cx="2586765" cy="1440160"/>
          </a:xfrm>
          <a:prstGeom prst="wedgeRoundRectCallout">
            <a:avLst>
              <a:gd name="adj1" fmla="val 84016"/>
              <a:gd name="adj2" fmla="val -33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2000" b="1" u="none" dirty="0">
                <a:solidFill>
                  <a:srgbClr val="FFFF00"/>
                </a:solidFill>
              </a:rPr>
              <a:t>“Pintura interna de cinco salas de aula.”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467544" y="3452374"/>
            <a:ext cx="2854104" cy="696706"/>
          </a:xfrm>
          <a:prstGeom prst="wedgeRoundRectCallout">
            <a:avLst>
              <a:gd name="adj1" fmla="val 102522"/>
              <a:gd name="adj2" fmla="val -2460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b="1" u="none" dirty="0">
                <a:solidFill>
                  <a:schemeClr val="bg1"/>
                </a:solidFill>
              </a:rPr>
              <a:t>É EXIGÍVEL ART ou RRT ?</a:t>
            </a:r>
          </a:p>
        </p:txBody>
      </p:sp>
    </p:spTree>
    <p:extLst>
      <p:ext uri="{BB962C8B-B14F-4D97-AF65-F5344CB8AC3E}">
        <p14:creationId xmlns:p14="http://schemas.microsoft.com/office/powerpoint/2010/main" val="814737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8"/>
            <a:ext cx="4910178" cy="6192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77096" y="1279851"/>
            <a:ext cx="1175024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35896" y="1556792"/>
            <a:ext cx="648072" cy="4680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179513" y="1484784"/>
            <a:ext cx="2586765" cy="1440160"/>
          </a:xfrm>
          <a:prstGeom prst="wedgeRoundRectCallout">
            <a:avLst>
              <a:gd name="adj1" fmla="val 84016"/>
              <a:gd name="adj2" fmla="val -33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2000" b="1" u="none" dirty="0">
                <a:solidFill>
                  <a:srgbClr val="FFFF00"/>
                </a:solidFill>
              </a:rPr>
              <a:t>“Pintura interna de cinco salas de aula.”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637776" y="3569084"/>
            <a:ext cx="2854104" cy="504056"/>
          </a:xfrm>
          <a:prstGeom prst="wedgeRoundRectCallout">
            <a:avLst>
              <a:gd name="adj1" fmla="val 100967"/>
              <a:gd name="adj2" fmla="val -3403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10" name="Retângulo 9"/>
          <p:cNvSpPr/>
          <p:nvPr/>
        </p:nvSpPr>
        <p:spPr>
          <a:xfrm rot="19599811">
            <a:off x="3486097" y="3370267"/>
            <a:ext cx="1122306" cy="61067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400" b="1" u="none" dirty="0">
                <a:solidFill>
                  <a:schemeClr val="tx1"/>
                </a:solidFill>
              </a:rPr>
              <a:t>NÃO</a:t>
            </a:r>
            <a:r>
              <a:rPr lang="pt-BR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9184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8"/>
            <a:ext cx="4910178" cy="6192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77522" y="1287742"/>
            <a:ext cx="1152128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12038" y="1556792"/>
            <a:ext cx="599921" cy="470539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179513" y="1484784"/>
            <a:ext cx="2586765" cy="1440160"/>
          </a:xfrm>
          <a:prstGeom prst="wedgeRoundRectCallout">
            <a:avLst>
              <a:gd name="adj1" fmla="val 84016"/>
              <a:gd name="adj2" fmla="val -33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2000" b="1" u="none" dirty="0">
                <a:solidFill>
                  <a:srgbClr val="FFFF00"/>
                </a:solidFill>
              </a:rPr>
              <a:t>“Pintura interna de cinco salas de aula.”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467544" y="3452374"/>
            <a:ext cx="2854104" cy="504056"/>
          </a:xfrm>
          <a:prstGeom prst="wedgeRoundRectCallout">
            <a:avLst>
              <a:gd name="adj1" fmla="val 100967"/>
              <a:gd name="adj2" fmla="val -3403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10" name="Retângulo 9"/>
          <p:cNvSpPr/>
          <p:nvPr/>
        </p:nvSpPr>
        <p:spPr>
          <a:xfrm rot="19599811">
            <a:off x="3376994" y="3421827"/>
            <a:ext cx="1186875" cy="61067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400" b="1" u="none" dirty="0">
                <a:solidFill>
                  <a:schemeClr val="tx1"/>
                </a:solidFill>
              </a:rPr>
              <a:t>NÃO</a:t>
            </a:r>
            <a:r>
              <a:rPr lang="pt-BR" b="1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2" name="Conector angulado 11"/>
          <p:cNvCxnSpPr/>
          <p:nvPr/>
        </p:nvCxnSpPr>
        <p:spPr>
          <a:xfrm rot="16200000" flipH="1">
            <a:off x="3774389" y="3805077"/>
            <a:ext cx="3600400" cy="1008112"/>
          </a:xfrm>
          <a:prstGeom prst="bentConnector3">
            <a:avLst>
              <a:gd name="adj1" fmla="val 100036"/>
            </a:avLst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 explicativo retangular com cantos arredondados 14"/>
          <p:cNvSpPr/>
          <p:nvPr/>
        </p:nvSpPr>
        <p:spPr>
          <a:xfrm>
            <a:off x="372213" y="4653136"/>
            <a:ext cx="2854104" cy="907630"/>
          </a:xfrm>
          <a:prstGeom prst="wedgeRoundRectCallout">
            <a:avLst>
              <a:gd name="adj1" fmla="val 152879"/>
              <a:gd name="adj2" fmla="val 1186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b="1" u="none" dirty="0">
                <a:solidFill>
                  <a:srgbClr val="FFFF00"/>
                </a:solidFill>
              </a:rPr>
              <a:t>NÃO É OBRA OU SERVIÇO DE ENGENHARIA</a:t>
            </a:r>
          </a:p>
        </p:txBody>
      </p:sp>
      <p:sp>
        <p:nvSpPr>
          <p:cNvPr id="8" name="Rosto feliz 7"/>
          <p:cNvSpPr/>
          <p:nvPr/>
        </p:nvSpPr>
        <p:spPr>
          <a:xfrm>
            <a:off x="2222826" y="5727124"/>
            <a:ext cx="789292" cy="764417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5474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539552" y="764704"/>
            <a:ext cx="8229600" cy="8012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>
                <a:srgbClr val="333399"/>
              </a:buCl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i="1" u="none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Lucida Sans Unicode" charset="0"/>
                <a:cs typeface="Lucida Sans Unicode" charset="0"/>
              </a:rPr>
              <a:t>EXEMPLO - OT IBR 02/2009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285875" y="2000250"/>
            <a:ext cx="7200900" cy="2376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ts val="650"/>
              </a:spcBef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6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Objeto da contratação:</a:t>
            </a:r>
          </a:p>
          <a:p>
            <a:pPr marL="341313" indent="-341313">
              <a:lnSpc>
                <a:spcPct val="90000"/>
              </a:lnSpc>
              <a:spcBef>
                <a:spcPts val="65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600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 algn="just">
              <a:lnSpc>
                <a:spcPct val="90000"/>
              </a:lnSpc>
              <a:spcBef>
                <a:spcPts val="650"/>
              </a:spcBef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6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“</a:t>
            </a:r>
            <a:r>
              <a:rPr lang="pt-BR" sz="2600" i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Pintura DAS FACHADAS DE UM EDIFÍCIO DE 20 PAVIMENTOS, de acordo com materiais e quantidades definidas no Anexo II deste edital de licitação</a:t>
            </a:r>
            <a:r>
              <a:rPr lang="pt-BR" sz="26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”.</a:t>
            </a:r>
          </a:p>
          <a:p>
            <a:pPr marL="341313" indent="-341313">
              <a:lnSpc>
                <a:spcPct val="90000"/>
              </a:lnSpc>
              <a:spcBef>
                <a:spcPts val="65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600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026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79" y="260648"/>
            <a:ext cx="4967273" cy="6264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99991" y="1323253"/>
            <a:ext cx="1152128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11234" y="1556792"/>
            <a:ext cx="672734" cy="50405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467544" y="1460857"/>
            <a:ext cx="2160240" cy="1944216"/>
          </a:xfrm>
          <a:prstGeom prst="wedgeRoundRectCallout">
            <a:avLst>
              <a:gd name="adj1" fmla="val 96144"/>
              <a:gd name="adj2" fmla="val -341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1600" b="1" u="none" dirty="0">
                <a:solidFill>
                  <a:srgbClr val="FFFF00"/>
                </a:solidFill>
              </a:rPr>
              <a:t>PINTURA DAS FACHADAS DE EDIFÍCIO DE 20 PAVIMENTOS</a:t>
            </a:r>
          </a:p>
        </p:txBody>
      </p:sp>
    </p:spTree>
    <p:extLst>
      <p:ext uri="{BB962C8B-B14F-4D97-AF65-F5344CB8AC3E}">
        <p14:creationId xmlns:p14="http://schemas.microsoft.com/office/powerpoint/2010/main" val="2573519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79" y="260648"/>
            <a:ext cx="4967273" cy="6264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99990" y="1334103"/>
            <a:ext cx="1152130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28003" y="1556792"/>
            <a:ext cx="655964" cy="50405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539552" y="1484784"/>
            <a:ext cx="2160240" cy="1944216"/>
          </a:xfrm>
          <a:prstGeom prst="wedgeRoundRectCallout">
            <a:avLst>
              <a:gd name="adj1" fmla="val 96144"/>
              <a:gd name="adj2" fmla="val -341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1600" b="1" u="none" dirty="0">
                <a:solidFill>
                  <a:srgbClr val="FFFF00"/>
                </a:solidFill>
              </a:rPr>
              <a:t>PINTURA DAS FACHADAS DE EDIFÍCIO DE 20 PAVIMENTOS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1539771" y="3807515"/>
            <a:ext cx="2088232" cy="504056"/>
          </a:xfrm>
          <a:prstGeom prst="wedgeRoundRectCallout">
            <a:avLst>
              <a:gd name="adj1" fmla="val 107174"/>
              <a:gd name="adj2" fmla="val -3892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10" name="Retângulo 9"/>
          <p:cNvSpPr/>
          <p:nvPr/>
        </p:nvSpPr>
        <p:spPr>
          <a:xfrm rot="19599811">
            <a:off x="3725159" y="3587392"/>
            <a:ext cx="1405649" cy="4836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b="1" u="none" dirty="0">
                <a:solidFill>
                  <a:schemeClr val="tx1"/>
                </a:solidFill>
              </a:rPr>
              <a:t>SIM</a:t>
            </a:r>
          </a:p>
        </p:txBody>
      </p:sp>
    </p:spTree>
    <p:extLst>
      <p:ext uri="{BB962C8B-B14F-4D97-AF65-F5344CB8AC3E}">
        <p14:creationId xmlns:p14="http://schemas.microsoft.com/office/powerpoint/2010/main" val="23375695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8"/>
            <a:ext cx="5024368" cy="63367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99992" y="1332130"/>
            <a:ext cx="1152128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23886" y="1556792"/>
            <a:ext cx="660082" cy="49082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539552" y="1484784"/>
            <a:ext cx="2160240" cy="1944216"/>
          </a:xfrm>
          <a:prstGeom prst="wedgeRoundRectCallout">
            <a:avLst>
              <a:gd name="adj1" fmla="val 96144"/>
              <a:gd name="adj2" fmla="val -341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1600" b="1" u="none" dirty="0">
                <a:solidFill>
                  <a:srgbClr val="FFFF00"/>
                </a:solidFill>
              </a:rPr>
              <a:t>PINTURA DAS FACHADAS DE EDIFÍCIO DE 20 PAVIMENTOS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1521881" y="3778436"/>
            <a:ext cx="2088232" cy="504056"/>
          </a:xfrm>
          <a:prstGeom prst="wedgeRoundRectCallout">
            <a:avLst>
              <a:gd name="adj1" fmla="val 108024"/>
              <a:gd name="adj2" fmla="val -3839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2" name="Retângulo 1"/>
          <p:cNvSpPr/>
          <p:nvPr/>
        </p:nvSpPr>
        <p:spPr>
          <a:xfrm>
            <a:off x="5580112" y="836712"/>
            <a:ext cx="3312368" cy="4896544"/>
          </a:xfrm>
          <a:prstGeom prst="rect">
            <a:avLst/>
          </a:prstGeom>
          <a:noFill/>
          <a:ln w="31750">
            <a:solidFill>
              <a:schemeClr val="accent6"/>
            </a:solidFill>
            <a:prstDash val="lgDash"/>
            <a:beve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retangular com cantos arredondados 8"/>
          <p:cNvSpPr/>
          <p:nvPr/>
        </p:nvSpPr>
        <p:spPr>
          <a:xfrm>
            <a:off x="2313761" y="4941168"/>
            <a:ext cx="2088232" cy="1152128"/>
          </a:xfrm>
          <a:prstGeom prst="wedgeRoundRectCallout">
            <a:avLst>
              <a:gd name="adj1" fmla="val 104153"/>
              <a:gd name="adj2" fmla="val -1293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É OBRA OU ALGUM SERVIÇO DE ENGENHARIA?</a:t>
            </a:r>
          </a:p>
        </p:txBody>
      </p:sp>
      <p:sp>
        <p:nvSpPr>
          <p:cNvPr id="8" name="Rosto feliz 7"/>
          <p:cNvSpPr/>
          <p:nvPr/>
        </p:nvSpPr>
        <p:spPr>
          <a:xfrm>
            <a:off x="7726956" y="3910887"/>
            <a:ext cx="789292" cy="764417"/>
          </a:xfrm>
          <a:prstGeom prst="smileyFace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 rot="19599811">
            <a:off x="3712486" y="3485764"/>
            <a:ext cx="1518148" cy="5853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b="1" u="none" dirty="0">
                <a:solidFill>
                  <a:schemeClr val="tx1"/>
                </a:solidFill>
              </a:rPr>
              <a:t>SIM</a:t>
            </a:r>
          </a:p>
        </p:txBody>
      </p:sp>
    </p:spTree>
    <p:extLst>
      <p:ext uri="{BB962C8B-B14F-4D97-AF65-F5344CB8AC3E}">
        <p14:creationId xmlns:p14="http://schemas.microsoft.com/office/powerpoint/2010/main" val="14192245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8"/>
            <a:ext cx="5081464" cy="6408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482062" y="1340768"/>
            <a:ext cx="1314073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35896" y="1592796"/>
            <a:ext cx="648072" cy="477591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506533" y="1484784"/>
            <a:ext cx="2160240" cy="1944216"/>
          </a:xfrm>
          <a:prstGeom prst="wedgeRoundRectCallout">
            <a:avLst>
              <a:gd name="adj1" fmla="val 96144"/>
              <a:gd name="adj2" fmla="val -341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1600" b="1" u="none" dirty="0">
                <a:solidFill>
                  <a:srgbClr val="FFFF00"/>
                </a:solidFill>
              </a:rPr>
              <a:t>PINTURA DAS FACHADAS DE EDIFÍCIO DE 20 PAVIMENTOS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1430689" y="3789040"/>
            <a:ext cx="2088232" cy="504056"/>
          </a:xfrm>
          <a:prstGeom prst="wedgeRoundRectCallout">
            <a:avLst>
              <a:gd name="adj1" fmla="val 110150"/>
              <a:gd name="adj2" fmla="val -3980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2" name="Retângulo 1"/>
          <p:cNvSpPr/>
          <p:nvPr/>
        </p:nvSpPr>
        <p:spPr>
          <a:xfrm>
            <a:off x="5580112" y="836712"/>
            <a:ext cx="3240360" cy="5040560"/>
          </a:xfrm>
          <a:prstGeom prst="rect">
            <a:avLst/>
          </a:prstGeom>
          <a:noFill/>
          <a:ln w="31750">
            <a:solidFill>
              <a:schemeClr val="accent6"/>
            </a:solidFill>
            <a:prstDash val="lgDash"/>
            <a:beve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retangular com cantos arredondados 8"/>
          <p:cNvSpPr/>
          <p:nvPr/>
        </p:nvSpPr>
        <p:spPr>
          <a:xfrm>
            <a:off x="1789315" y="5373216"/>
            <a:ext cx="2278265" cy="1008112"/>
          </a:xfrm>
          <a:prstGeom prst="wedgeRoundRectCallout">
            <a:avLst>
              <a:gd name="adj1" fmla="val 116134"/>
              <a:gd name="adj2" fmla="val -2133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b="1" u="none" dirty="0">
                <a:solidFill>
                  <a:srgbClr val="FFFF00"/>
                </a:solidFill>
              </a:rPr>
              <a:t>TRATA-SE DE CONSERVAR</a:t>
            </a:r>
          </a:p>
        </p:txBody>
      </p:sp>
      <p:sp>
        <p:nvSpPr>
          <p:cNvPr id="10" name="Retângulo 9"/>
          <p:cNvSpPr/>
          <p:nvPr/>
        </p:nvSpPr>
        <p:spPr>
          <a:xfrm rot="19599811">
            <a:off x="3500583" y="3414086"/>
            <a:ext cx="1280190" cy="5745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b="1" u="none" dirty="0">
                <a:solidFill>
                  <a:schemeClr val="tx1"/>
                </a:solidFill>
              </a:rPr>
              <a:t>SIM</a:t>
            </a:r>
          </a:p>
        </p:txBody>
      </p:sp>
      <p:sp>
        <p:nvSpPr>
          <p:cNvPr id="12" name="Losango 11"/>
          <p:cNvSpPr/>
          <p:nvPr/>
        </p:nvSpPr>
        <p:spPr>
          <a:xfrm>
            <a:off x="5645040" y="2708920"/>
            <a:ext cx="1951296" cy="1584176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341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000125" y="714375"/>
            <a:ext cx="7705725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b="1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Definições imprecisas na Lei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11561" y="1928813"/>
            <a:ext cx="7948240" cy="30491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LF 8.666/93, em seu art. 6º., não consegue definir precisamente o que seja obra pública</a:t>
            </a: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. Diz a lei: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“Para os fins desta Lei, considera-se: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I - Obra - toda construção, reforma, fabricação, recuperação ou ampliação, realizada por execução direta ou indireta;”</a:t>
            </a:r>
          </a:p>
        </p:txBody>
      </p:sp>
    </p:spTree>
    <p:extLst>
      <p:ext uri="{BB962C8B-B14F-4D97-AF65-F5344CB8AC3E}">
        <p14:creationId xmlns:p14="http://schemas.microsoft.com/office/powerpoint/2010/main" val="1091339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3" y="692696"/>
            <a:ext cx="3312367" cy="648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79" y="260648"/>
            <a:ext cx="5138559" cy="6480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Losango 3"/>
          <p:cNvSpPr/>
          <p:nvPr/>
        </p:nvSpPr>
        <p:spPr>
          <a:xfrm>
            <a:off x="4532228" y="1366775"/>
            <a:ext cx="1191899" cy="936104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635895" y="1566331"/>
            <a:ext cx="648071" cy="56503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539552" y="1484784"/>
            <a:ext cx="2160240" cy="1944216"/>
          </a:xfrm>
          <a:prstGeom prst="wedgeRoundRectCallout">
            <a:avLst>
              <a:gd name="adj1" fmla="val 96144"/>
              <a:gd name="adj2" fmla="val -341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DEFINIÇÃO DO OBJETO :</a:t>
            </a:r>
          </a:p>
          <a:p>
            <a:pPr algn="ctr">
              <a:buNone/>
            </a:pPr>
            <a:r>
              <a:rPr lang="pt-BR" sz="1600" b="1" u="none" dirty="0">
                <a:solidFill>
                  <a:srgbClr val="FFFF00"/>
                </a:solidFill>
              </a:rPr>
              <a:t>PINTURA DAS FACHADAS DE EDIFÍCIO DE 20 PAVIMENTOS</a:t>
            </a:r>
          </a:p>
        </p:txBody>
      </p:sp>
      <p:sp>
        <p:nvSpPr>
          <p:cNvPr id="7" name="Texto explicativo retangular com cantos arredondados 6"/>
          <p:cNvSpPr/>
          <p:nvPr/>
        </p:nvSpPr>
        <p:spPr>
          <a:xfrm>
            <a:off x="1387078" y="3825044"/>
            <a:ext cx="2088232" cy="504056"/>
          </a:xfrm>
          <a:prstGeom prst="wedgeRoundRectCallout">
            <a:avLst>
              <a:gd name="adj1" fmla="val 114826"/>
              <a:gd name="adj2" fmla="val -3927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u="none" dirty="0">
                <a:solidFill>
                  <a:schemeClr val="bg1"/>
                </a:solidFill>
              </a:rPr>
              <a:t>EXIGÍVEL ART ou RRT</a:t>
            </a:r>
          </a:p>
        </p:txBody>
      </p:sp>
      <p:sp>
        <p:nvSpPr>
          <p:cNvPr id="2" name="Retângulo 1"/>
          <p:cNvSpPr/>
          <p:nvPr/>
        </p:nvSpPr>
        <p:spPr>
          <a:xfrm>
            <a:off x="5580112" y="836712"/>
            <a:ext cx="3240360" cy="5112568"/>
          </a:xfrm>
          <a:prstGeom prst="rect">
            <a:avLst/>
          </a:prstGeom>
          <a:noFill/>
          <a:ln w="31750">
            <a:solidFill>
              <a:schemeClr val="accent6"/>
            </a:solidFill>
            <a:prstDash val="lgDash"/>
            <a:beve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retangular com cantos arredondados 8"/>
          <p:cNvSpPr/>
          <p:nvPr/>
        </p:nvSpPr>
        <p:spPr>
          <a:xfrm>
            <a:off x="1766671" y="5427477"/>
            <a:ext cx="2278265" cy="1008112"/>
          </a:xfrm>
          <a:prstGeom prst="wedgeRoundRectCallout">
            <a:avLst>
              <a:gd name="adj1" fmla="val 116134"/>
              <a:gd name="adj2" fmla="val -2133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b="1" u="none" dirty="0">
                <a:solidFill>
                  <a:srgbClr val="FFFF00"/>
                </a:solidFill>
              </a:rPr>
              <a:t>TRATA-SE DE CONSERVAR</a:t>
            </a:r>
          </a:p>
        </p:txBody>
      </p:sp>
      <p:sp>
        <p:nvSpPr>
          <p:cNvPr id="8" name="Rosto feliz 7"/>
          <p:cNvSpPr/>
          <p:nvPr/>
        </p:nvSpPr>
        <p:spPr>
          <a:xfrm>
            <a:off x="7701482" y="4041068"/>
            <a:ext cx="789292" cy="764417"/>
          </a:xfrm>
          <a:prstGeom prst="smileyFace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 rot="19599811">
            <a:off x="3474232" y="3460731"/>
            <a:ext cx="1146076" cy="6030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b="1" u="none" dirty="0">
                <a:solidFill>
                  <a:schemeClr val="tx1"/>
                </a:solidFill>
              </a:rPr>
              <a:t>SIM</a:t>
            </a:r>
          </a:p>
        </p:txBody>
      </p:sp>
      <p:sp>
        <p:nvSpPr>
          <p:cNvPr id="12" name="Losango 11"/>
          <p:cNvSpPr/>
          <p:nvPr/>
        </p:nvSpPr>
        <p:spPr>
          <a:xfrm>
            <a:off x="5694923" y="2708920"/>
            <a:ext cx="1904792" cy="1628172"/>
          </a:xfrm>
          <a:prstGeom prst="diamond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7863540" y="3284984"/>
            <a:ext cx="665131" cy="50405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o explicativo retangular com cantos arredondados 13"/>
          <p:cNvSpPr/>
          <p:nvPr/>
        </p:nvSpPr>
        <p:spPr>
          <a:xfrm>
            <a:off x="7304537" y="2138031"/>
            <a:ext cx="1774109" cy="756831"/>
          </a:xfrm>
          <a:prstGeom prst="wedgeRoundRectCallout">
            <a:avLst>
              <a:gd name="adj1" fmla="val 13099"/>
              <a:gd name="adj2" fmla="val 1142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600" b="1" u="none" dirty="0">
                <a:solidFill>
                  <a:srgbClr val="FFFF00"/>
                </a:solidFill>
              </a:rPr>
              <a:t>É SERVIÇO DE ENGENHARIA</a:t>
            </a:r>
          </a:p>
        </p:txBody>
      </p:sp>
    </p:spTree>
    <p:extLst>
      <p:ext uri="{BB962C8B-B14F-4D97-AF65-F5344CB8AC3E}">
        <p14:creationId xmlns:p14="http://schemas.microsoft.com/office/powerpoint/2010/main" val="34663616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79512" y="404664"/>
            <a:ext cx="8725644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>
                <a:srgbClr val="333399"/>
              </a:buCl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i="1" u="none" dirty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Lucida Sans Unicode" charset="0"/>
                <a:cs typeface="Lucida Sans Unicode" charset="0"/>
              </a:rPr>
              <a:t>CONSEQUÊNCIAS DA OT IBR 02/2009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619672" y="1916832"/>
            <a:ext cx="7717532" cy="38863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8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Fixou uma regra clara para enquadramento de Obra ou Serviço de Engenharia;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800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8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 Quem deve definir o enquadramento são Engenheiros e Arquitetos;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800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8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 O sistema </a:t>
            </a:r>
            <a:r>
              <a:rPr lang="pt-BR" sz="2800" u="none" dirty="0" err="1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Confea</a:t>
            </a:r>
            <a:r>
              <a:rPr lang="pt-BR" sz="28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/Crea será demandado para esclarecer casos mais controversos.</a:t>
            </a:r>
          </a:p>
        </p:txBody>
      </p:sp>
    </p:spTree>
    <p:extLst>
      <p:ext uri="{BB962C8B-B14F-4D97-AF65-F5344CB8AC3E}">
        <p14:creationId xmlns:p14="http://schemas.microsoft.com/office/powerpoint/2010/main" val="1763632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437951" y="404664"/>
            <a:ext cx="851763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pt-BR" sz="4000" u="none" dirty="0">
                <a:solidFill>
                  <a:schemeClr val="tx2"/>
                </a:solidFill>
              </a:rPr>
              <a:t>A OT IBR 02/2009 está disponível em</a:t>
            </a:r>
          </a:p>
          <a:p>
            <a:pPr>
              <a:buNone/>
            </a:pPr>
            <a:r>
              <a:rPr lang="pt-BR" sz="3600" b="1" u="none" dirty="0">
                <a:solidFill>
                  <a:schemeClr val="tx2"/>
                </a:solidFill>
              </a:rPr>
              <a:t>www.ibraop.org.br/orientacoes-tecnicas/</a:t>
            </a:r>
            <a:endParaRPr lang="pt-BR" sz="3600" b="1" i="1" u="none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44824"/>
            <a:ext cx="831641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9152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692150"/>
            <a:ext cx="82296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None/>
            </a:pPr>
            <a:r>
              <a:rPr lang="pt-BR" sz="4000" b="1" i="1" dirty="0">
                <a:solidFill>
                  <a:schemeClr val="tx2"/>
                </a:solidFill>
              </a:rPr>
              <a:t>Contatos</a:t>
            </a:r>
          </a:p>
        </p:txBody>
      </p:sp>
      <p:sp>
        <p:nvSpPr>
          <p:cNvPr id="176131" name="Text Box 3"/>
          <p:cNvSpPr txBox="1">
            <a:spLocks noChangeArrowheads="1"/>
          </p:cNvSpPr>
          <p:nvPr/>
        </p:nvSpPr>
        <p:spPr bwMode="auto">
          <a:xfrm>
            <a:off x="1115616" y="1700808"/>
            <a:ext cx="6911975" cy="55461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t-BR" sz="2800" b="1" u="sng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hlinkClick r:id="rId3"/>
            </a:endParaRPr>
          </a:p>
          <a:p>
            <a:pPr algn="ctr">
              <a:buNone/>
              <a:defRPr/>
            </a:pPr>
            <a:r>
              <a:rPr lang="pt-BR" sz="2800" u="none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www.ibraop.org.br</a:t>
            </a:r>
            <a:endParaRPr lang="pt-BR" sz="2800" u="none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800" b="1" u="none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None/>
              <a:defRPr/>
            </a:pPr>
            <a:r>
              <a:rPr lang="pt-BR" sz="2800" u="none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ibraop@ibraop.org.br</a:t>
            </a:r>
            <a:endParaRPr lang="pt-BR" sz="2800" u="none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pt-BR" sz="2800" b="1" u="none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None/>
              <a:defRPr/>
            </a:pPr>
            <a:r>
              <a:rPr lang="pt-BR" b="1" u="none" dirty="0"/>
              <a:t>Alysson Mattje</a:t>
            </a:r>
          </a:p>
          <a:p>
            <a:pPr algn="ctr">
              <a:buNone/>
              <a:defRPr/>
            </a:pPr>
            <a:r>
              <a:rPr lang="pt-BR" b="1" i="1" u="none" dirty="0">
                <a:solidFill>
                  <a:schemeClr val="accent2"/>
                </a:solidFill>
              </a:rPr>
              <a:t>alysson@tce.sc.gov.br</a:t>
            </a:r>
            <a:endParaRPr lang="pt-BR" b="1" i="1" u="none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b="1" i="1" u="sng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pt-BR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3200" i="1" dirty="0"/>
              <a:t>                </a:t>
            </a:r>
            <a:endParaRPr lang="pt-BR" sz="3200" i="1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9904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395536" y="1785938"/>
            <a:ext cx="8378577" cy="40832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Mais sutil ainda é a </a:t>
            </a:r>
            <a:r>
              <a:rPr lang="pt-BR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definição de serviço </a:t>
            </a:r>
            <a:r>
              <a:rPr lang="pt-BR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da mesma lei, que NÃO exatamente se refere aos de engenharia: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II - Serviço - toda atividade destinada a obter determinada utilidade de interesse para a Administração, tais como: demolição, conserto, instalação, montagem, operação, conservação, reparação, adaptação, manutenção, transporte, locação de bens, publicidade, seguro ou trabalhos técnico-profissionais;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899592" y="692696"/>
            <a:ext cx="7705725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pt-BR" sz="40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Definições imprecisas na Lei</a:t>
            </a:r>
          </a:p>
        </p:txBody>
      </p:sp>
    </p:spTree>
    <p:extLst>
      <p:ext uri="{BB962C8B-B14F-4D97-AF65-F5344CB8AC3E}">
        <p14:creationId xmlns:p14="http://schemas.microsoft.com/office/powerpoint/2010/main" val="7473812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143000" y="85725"/>
            <a:ext cx="7772400" cy="3870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en-GB" sz="4400" b="1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</a:br>
            <a:endParaRPr lang="en-GB" sz="5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Lucida Sans Unicode" charset="0"/>
              <a:cs typeface="Lucida Sans Unicode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71600" y="1412776"/>
            <a:ext cx="7704856" cy="3246146"/>
          </a:xfrm>
          <a:prstGeom prst="rect">
            <a:avLst/>
          </a:prstGeom>
          <a:solidFill>
            <a:schemeClr val="bg1"/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200" b="1" u="none" dirty="0">
                <a:solidFill>
                  <a:schemeClr val="tx2"/>
                </a:solidFill>
                <a:ea typeface="Lucida Sans Unicode" charset="0"/>
                <a:cs typeface="Lucida Sans Unicode" charset="0"/>
              </a:rPr>
              <a:t>OBJETIVOS  DA OT IBR 02/2009</a:t>
            </a:r>
          </a:p>
          <a:p>
            <a:pPr marL="514350" indent="-5143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3200" b="1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2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Visa </a:t>
            </a:r>
            <a:r>
              <a:rPr lang="pt-BR" sz="32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uniformizar o entendimento quanto à definição de Obra e de Serviço de Engenharia</a:t>
            </a:r>
            <a:r>
              <a:rPr lang="pt-BR" sz="32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, para efeito de contratação pela administração pública.</a:t>
            </a:r>
          </a:p>
        </p:txBody>
      </p:sp>
    </p:spTree>
    <p:extLst>
      <p:ext uri="{BB962C8B-B14F-4D97-AF65-F5344CB8AC3E}">
        <p14:creationId xmlns:p14="http://schemas.microsoft.com/office/powerpoint/2010/main" val="3095533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755576" y="1556792"/>
            <a:ext cx="7705725" cy="36724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algn="ctr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4000" b="1" dirty="0">
              <a:solidFill>
                <a:srgbClr val="333399"/>
              </a:solidFill>
              <a:ea typeface="Lucida Sans Unicode" charset="0"/>
              <a:cs typeface="Lucida Sans Unicode" charset="0"/>
            </a:endParaRPr>
          </a:p>
          <a:p>
            <a:pPr algn="ctr">
              <a:spcBef>
                <a:spcPts val="1000"/>
              </a:spcBef>
              <a:buClr>
                <a:srgbClr val="333399"/>
              </a:buClr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4000" b="1" u="none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02/2009 - OBRA E SERVIÇO DE ENGENHARIA</a:t>
            </a:r>
          </a:p>
        </p:txBody>
      </p:sp>
    </p:spTree>
    <p:extLst>
      <p:ext uri="{BB962C8B-B14F-4D97-AF65-F5344CB8AC3E}">
        <p14:creationId xmlns:p14="http://schemas.microsoft.com/office/powerpoint/2010/main" val="113765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0"/>
            <a:ext cx="7945781" cy="5324662"/>
          </a:xfrm>
          <a:prstGeom prst="rect">
            <a:avLst/>
          </a:prstGeom>
        </p:spPr>
      </p:pic>
      <p:sp>
        <p:nvSpPr>
          <p:cNvPr id="3" name="Seta para a direita 2"/>
          <p:cNvSpPr/>
          <p:nvPr/>
        </p:nvSpPr>
        <p:spPr>
          <a:xfrm>
            <a:off x="251520" y="3821517"/>
            <a:ext cx="93610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251520" y="4004619"/>
            <a:ext cx="93610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251520" y="4556851"/>
            <a:ext cx="93610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251520" y="4779929"/>
            <a:ext cx="93610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251520" y="4980287"/>
            <a:ext cx="93610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9881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95536" y="1772816"/>
            <a:ext cx="8431337" cy="28275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3. DEFINIÇÃO DE OBRA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400" b="1" u="none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 algn="just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Obra de engenharia é </a:t>
            </a:r>
            <a:r>
              <a:rPr lang="pt-BR" sz="2400" b="1" u="none" dirty="0">
                <a:solidFill>
                  <a:srgbClr val="FF0000"/>
                </a:solidFill>
                <a:ea typeface="Lucida Sans Unicode" charset="0"/>
                <a:cs typeface="Lucida Sans Unicode" charset="0"/>
              </a:rPr>
              <a:t>a ação de construir, reformar, fabricar, recuperar ou ampliar </a:t>
            </a: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um bem, na qual seja </a:t>
            </a:r>
            <a:r>
              <a:rPr lang="pt-BR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necessária a utilização de conhecimentos técnicos específicos</a:t>
            </a: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envolvendo a </a:t>
            </a:r>
            <a:r>
              <a:rPr lang="pt-BR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participação de profissionais habilitados</a:t>
            </a: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conforme o disposto na Lei Federal nº </a:t>
            </a:r>
            <a:r>
              <a:rPr lang="pt-BR" sz="2400" b="1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5.194/66</a:t>
            </a:r>
            <a:r>
              <a:rPr lang="pt-BR" sz="2400" u="none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.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23528" y="548680"/>
            <a:ext cx="9289032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 – define obra de engenharia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292080" y="4725144"/>
            <a:ext cx="3456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pt-BR" u="none" dirty="0"/>
              <a:t>12.378/2010 - CAU</a:t>
            </a:r>
          </a:p>
        </p:txBody>
      </p:sp>
      <p:sp>
        <p:nvSpPr>
          <p:cNvPr id="5" name="Elipse 4"/>
          <p:cNvSpPr/>
          <p:nvPr/>
        </p:nvSpPr>
        <p:spPr>
          <a:xfrm>
            <a:off x="2051720" y="4149079"/>
            <a:ext cx="1656184" cy="504056"/>
          </a:xfrm>
          <a:prstGeom prst="ellipse">
            <a:avLst/>
          </a:prstGeom>
          <a:solidFill>
            <a:srgbClr val="FF0000">
              <a:alpha val="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em curva para cima 5"/>
          <p:cNvSpPr/>
          <p:nvPr/>
        </p:nvSpPr>
        <p:spPr>
          <a:xfrm rot="984628">
            <a:off x="2732051" y="5025301"/>
            <a:ext cx="2692739" cy="40287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4932040" y="4581128"/>
            <a:ext cx="2808312" cy="936104"/>
          </a:xfrm>
          <a:prstGeom prst="ellipse">
            <a:avLst/>
          </a:prstGeom>
          <a:solidFill>
            <a:srgbClr val="FF0000">
              <a:alpha val="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55032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138" y="1357312"/>
            <a:ext cx="8551862" cy="4879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22" name="Oval 2"/>
          <p:cNvSpPr>
            <a:spLocks noChangeArrowheads="1"/>
          </p:cNvSpPr>
          <p:nvPr/>
        </p:nvSpPr>
        <p:spPr bwMode="auto">
          <a:xfrm>
            <a:off x="3419872" y="1873404"/>
            <a:ext cx="785813" cy="357187"/>
          </a:xfrm>
          <a:prstGeom prst="ellipse">
            <a:avLst/>
          </a:prstGeom>
          <a:noFill/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cxnSp>
        <p:nvCxnSpPr>
          <p:cNvPr id="30723" name="AutoShape 3"/>
          <p:cNvCxnSpPr>
            <a:cxnSpLocks noChangeShapeType="1"/>
          </p:cNvCxnSpPr>
          <p:nvPr/>
        </p:nvCxnSpPr>
        <p:spPr bwMode="auto">
          <a:xfrm flipH="1">
            <a:off x="2195736" y="2230591"/>
            <a:ext cx="1357312" cy="1630457"/>
          </a:xfrm>
          <a:prstGeom prst="straightConnector1">
            <a:avLst/>
          </a:prstGeom>
          <a:noFill/>
          <a:ln w="158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1259632" y="3797311"/>
            <a:ext cx="1214437" cy="357187"/>
          </a:xfrm>
          <a:prstGeom prst="ellipse">
            <a:avLst/>
          </a:prstGeom>
          <a:noFill/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92138" y="489018"/>
            <a:ext cx="8137773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1000"/>
              </a:spcBef>
              <a:buClr>
                <a:srgbClr val="333399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pt-BR" sz="4000" b="1" dirty="0">
                <a:solidFill>
                  <a:srgbClr val="333399"/>
                </a:solidFill>
                <a:ea typeface="Lucida Sans Unicode" charset="0"/>
                <a:cs typeface="Lucida Sans Unicode" charset="0"/>
              </a:rPr>
              <a:t>OT IBR 02/2009 - detalhadamente</a:t>
            </a:r>
          </a:p>
        </p:txBody>
      </p:sp>
    </p:spTree>
    <p:extLst>
      <p:ext uri="{BB962C8B-B14F-4D97-AF65-F5344CB8AC3E}">
        <p14:creationId xmlns:p14="http://schemas.microsoft.com/office/powerpoint/2010/main" val="233802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1229</Words>
  <Application>Microsoft Office PowerPoint</Application>
  <PresentationFormat>Apresentação na tela (4:3)</PresentationFormat>
  <Paragraphs>206</Paragraphs>
  <Slides>33</Slides>
  <Notes>32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8" baseType="lpstr">
      <vt:lpstr>Arial</vt:lpstr>
      <vt:lpstr>Calibri</vt:lpstr>
      <vt:lpstr>Lucida Sans Unicode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 - IBR 002 – 2009 Obra e Serviço de Engenharia</dc:title>
  <dc:creator>Pedro Paulo</dc:creator>
  <cp:lastModifiedBy>inst</cp:lastModifiedBy>
  <cp:revision>42</cp:revision>
  <dcterms:created xsi:type="dcterms:W3CDTF">2015-10-05T18:46:48Z</dcterms:created>
  <dcterms:modified xsi:type="dcterms:W3CDTF">2018-08-07T19:11:18Z</dcterms:modified>
</cp:coreProperties>
</file>