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7" r:id="rId19"/>
    <p:sldId id="348" r:id="rId20"/>
    <p:sldId id="349" r:id="rId21"/>
    <p:sldId id="350" r:id="rId22"/>
    <p:sldId id="351" r:id="rId23"/>
    <p:sldId id="352" r:id="rId24"/>
    <p:sldId id="365" r:id="rId25"/>
    <p:sldId id="360" r:id="rId26"/>
    <p:sldId id="361" r:id="rId27"/>
    <p:sldId id="362" r:id="rId28"/>
    <p:sldId id="363" r:id="rId29"/>
    <p:sldId id="364" r:id="rId30"/>
    <p:sldId id="353" r:id="rId31"/>
    <p:sldId id="354" r:id="rId32"/>
    <p:sldId id="355" r:id="rId33"/>
    <p:sldId id="356" r:id="rId34"/>
    <p:sldId id="357" r:id="rId35"/>
    <p:sldId id="366" r:id="rId36"/>
    <p:sldId id="367" r:id="rId37"/>
    <p:sldId id="358" r:id="rId38"/>
    <p:sldId id="359" r:id="rId39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u="sng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1326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8" y="-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 u="none"/>
            </a:lvl1pPr>
          </a:lstStyle>
          <a:p>
            <a:fld id="{3A66948F-D965-4D4F-8556-4AACE9CCB60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1824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 u="none"/>
            </a:lvl1pPr>
          </a:lstStyle>
          <a:p>
            <a:fld id="{9EB4ACD7-66A8-457E-8894-9D4F88E875F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4712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4DFF1F6-CEA8-454A-A27D-1C6B9C9A7116}" type="slidenum">
              <a:rPr lang="pt-BR" altLang="pt-BR" sz="1200" u="none"/>
              <a:pPr eaLnBrk="1" hangingPunct="1"/>
              <a:t>1</a:t>
            </a:fld>
            <a:endParaRPr lang="pt-BR" altLang="pt-BR" sz="1200" u="none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0497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F34D3-DFF3-4341-BEF5-89981D7160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8262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D28EA-C437-4EDC-959E-F5C751FE58A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102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45860-4D50-4466-B61E-1D27ED6395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206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1DC11-5C20-47EA-AA66-6197D88F860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6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8411C-0BCC-4361-B8CC-BB6EC2DD08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956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00B6A7-7721-457C-A05B-7C9F5B18A4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11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1F801-4A77-4381-8835-F5D04E96C2E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451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CFA25-1BDD-433C-A704-259AD25844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263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0A9D4-A474-4AC9-8083-9D04B6751DA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23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34DEC-2E70-4F69-9031-980468025DE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0504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69C7F-363D-4609-B8E0-36C565FF0C6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740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u="none"/>
            </a:lvl1pPr>
          </a:lstStyle>
          <a:p>
            <a:fld id="{A7D18826-0DC2-4611-AEC8-3A75995ADF6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99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99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9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raop.org.br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raop.org.br/projeto-de-elaboracao-de-procedimentos-de-auditoria-de-obras-publicas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triz%20de%20planejamento%20edifica&#231;&#227;o%20-%20TCE-TO%20-%20com%20procedimentos.docx" TargetMode="External"/><Relationship Id="rId2" Type="http://schemas.openxmlformats.org/officeDocument/2006/relationships/hyperlink" Target="Matriz%20de%20planejamento%20edifica&#231;&#227;o%20-TCE-TO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triz%20de%20planejamento%20rodovia%20-%20TCE-TO%20-%20com%20procedimentos.docx" TargetMode="External"/><Relationship Id="rId2" Type="http://schemas.openxmlformats.org/officeDocument/2006/relationships/hyperlink" Target="Matriz%20de%20planejamento%20rodovia%20-%20TCE-TO.doc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alysson@tce.sc.gov.br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4"/>
          <p:cNvSpPr txBox="1">
            <a:spLocks noChangeArrowheads="1"/>
          </p:cNvSpPr>
          <p:nvPr/>
        </p:nvSpPr>
        <p:spPr bwMode="auto">
          <a:xfrm>
            <a:off x="2339752" y="5807075"/>
            <a:ext cx="574198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pt-BR" altLang="pt-BR" sz="2400" b="1" u="none" dirty="0"/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BR" altLang="pt-BR" sz="2400" b="1" u="none" dirty="0">
                <a:latin typeface="Arial" panose="020B0604020202020204" pitchFamily="34" charset="0"/>
              </a:rPr>
              <a:t>Palmas/TO, agosto/18</a:t>
            </a:r>
            <a:endParaRPr lang="pt-BR" altLang="pt-BR" sz="2400" u="none" dirty="0">
              <a:latin typeface="Arial" panose="020B0604020202020204" pitchFamily="34" charset="0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auto">
          <a:xfrm>
            <a:off x="2944813" y="3260725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pt-BR" altLang="pt-BR" u="none"/>
              <a:t>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42640" y="3021316"/>
            <a:ext cx="846328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pt-BR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b="1" u="none" kern="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+mj-ea"/>
                <a:cs typeface="+mj-cs"/>
              </a:rPr>
              <a:t>APLICAÇÕES DE PROCEDIMENTOS (IRB/IBRAOP) EM AUDITORIA DE OBRAS PÚBLICAS</a:t>
            </a:r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2419425" y="4906574"/>
            <a:ext cx="6286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Eng. Alysson </a:t>
            </a:r>
            <a:r>
              <a:rPr lang="pt-BR" altLang="pt-BR" sz="2000" b="1" u="none" dirty="0" err="1">
                <a:latin typeface="Arial" panose="020B0604020202020204" pitchFamily="34" charset="0"/>
                <a:cs typeface="Arial" panose="020B0604020202020204" pitchFamily="34" charset="0"/>
              </a:rPr>
              <a:t>Mattje</a:t>
            </a:r>
            <a:r>
              <a:rPr lang="pt-BR" altLang="pt-BR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 – TCE-SC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Diretor Financeiro do </a:t>
            </a:r>
            <a:r>
              <a:rPr lang="pt-BR" altLang="pt-BR" sz="2000" b="1" u="none" dirty="0" err="1">
                <a:latin typeface="Arial" panose="020B0604020202020204" pitchFamily="34" charset="0"/>
                <a:cs typeface="Arial" panose="020B0604020202020204" pitchFamily="34" charset="0"/>
              </a:rPr>
              <a:t>Ibraop</a:t>
            </a:r>
            <a:endParaRPr lang="pt-BR" altLang="pt-BR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45F7DB2-1AC4-4492-9A17-54948D80D65C}" type="slidenum">
              <a:rPr lang="pt-BR" altLang="pt-BR" sz="1400" u="none"/>
              <a:pPr eaLnBrk="1" hangingPunct="1"/>
              <a:t>1</a:t>
            </a:fld>
            <a:endParaRPr lang="pt-BR" altLang="pt-BR" sz="1400" u="none"/>
          </a:p>
        </p:txBody>
      </p:sp>
      <p:pic>
        <p:nvPicPr>
          <p:cNvPr id="8" name="Imagem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137"/>
            <a:ext cx="126365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0"/>
            <a:ext cx="4897437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1"/>
          <p:cNvSpPr>
            <a:spLocks noChangeArrowheads="1"/>
          </p:cNvSpPr>
          <p:nvPr/>
        </p:nvSpPr>
        <p:spPr bwMode="auto">
          <a:xfrm>
            <a:off x="1115616" y="1339259"/>
            <a:ext cx="7154863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altLang="pt-BR" sz="2800" b="1" u="none" dirty="0">
                <a:solidFill>
                  <a:srgbClr val="222222"/>
                </a:solidFill>
                <a:latin typeface="Calibri" panose="020F0502020204030204" pitchFamily="34" charset="0"/>
              </a:rPr>
              <a:t>Seminário sobre Auditoria de Obras Públicas</a:t>
            </a:r>
          </a:p>
          <a:p>
            <a:pPr algn="ctr" eaLnBrk="1" hangingPunct="1">
              <a:spcBef>
                <a:spcPct val="20000"/>
              </a:spcBef>
            </a:pPr>
            <a:r>
              <a:rPr lang="pt-BR" altLang="pt-BR" sz="2800" b="1" u="none" dirty="0">
                <a:solidFill>
                  <a:srgbClr val="222222"/>
                </a:solidFill>
                <a:latin typeface="Calibri" panose="020F0502020204030204" pitchFamily="34" charset="0"/>
              </a:rPr>
              <a:t> Orientações Técnicas e Procedimentos de AOP do Ibraop</a:t>
            </a:r>
            <a:endParaRPr lang="pt-BR" altLang="pt-BR" sz="28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19382" y="1381236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105034" y="3953004"/>
            <a:ext cx="5000662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19680" y="1309798"/>
            <a:ext cx="600079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Portanto: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Decidiu-se elaborar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procedimentos orientativos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de AOP, realizar a divulgação e apoiar a capacitação das entidades interessadas na implantação de procedimentos para o controle externo de obras públicas, buscando a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uniformização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 de conceitos e de procedimentos.</a:t>
            </a:r>
            <a:endParaRPr lang="pt-BR" sz="28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48514" y="1448116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569951" y="3698411"/>
            <a:ext cx="4071967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91688" y="1305240"/>
            <a:ext cx="600079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Adota-se o termo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“uniformização”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por entender-se que seja uma “regra” mais fácil de ser alcançada em relação à “padronização”, pois, esta última tem a tendência de inviabilizar certas peculiaridades locais, ou seja, pode dar entendimento de “engessamento” das atuações de cada órgão envolvido.</a:t>
            </a:r>
            <a:endParaRPr lang="pt-BR" sz="28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9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876" y="1134434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-428657" y="3883277"/>
            <a:ext cx="5572163" cy="3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71736" y="1025758"/>
            <a:ext cx="657226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u="none" dirty="0">
                <a:solidFill>
                  <a:srgbClr val="C00000"/>
                </a:solidFill>
                <a:latin typeface="Calibri"/>
              </a:rPr>
              <a:t>Temas/Obras: (escopo original)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Edificações;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Rodovias e vias públicas (viadutos, pontes, estradas);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srgbClr val="0033CC"/>
                </a:solidFill>
                <a:latin typeface="Calibri"/>
              </a:rPr>
              <a:t>Saneamento (RSU);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Aeroportos;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Portos (terminais, cais e dragagem);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Geração e distribuição de energia;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Hidráulica (barragens, tubulações, aterro)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Distribuição de gás natural; e</a:t>
            </a:r>
          </a:p>
          <a:p>
            <a:pPr marL="361950" indent="-361950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Ferrovias; </a:t>
            </a:r>
          </a:p>
        </p:txBody>
      </p:sp>
    </p:spTree>
    <p:extLst>
      <p:ext uri="{BB962C8B-B14F-4D97-AF65-F5344CB8AC3E}">
        <p14:creationId xmlns:p14="http://schemas.microsoft.com/office/powerpoint/2010/main" val="30928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71670" y="2310500"/>
            <a:ext cx="6677364" cy="4032448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Celebrado em 20/06/2012, em Palmas/TO,</a:t>
            </a:r>
          </a:p>
          <a:p>
            <a:pPr marL="457200" indent="-457200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ocasião do </a:t>
            </a:r>
            <a:r>
              <a:rPr lang="pt-B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Enaop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/2012.</a:t>
            </a:r>
          </a:p>
          <a:p>
            <a:pPr marL="268288" indent="-268288" algn="just">
              <a:buFontTx/>
              <a:buChar char="-"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buFontTx/>
              <a:buChar char="-"/>
            </a:pPr>
            <a:r>
              <a:rPr lang="pt-B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Objeto: </a:t>
            </a:r>
            <a:r>
              <a:rPr lang="pt-BR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Estabelecer procedimentos gerais aplicáveis ao controle externo de obras públicas com a elaboração de manuais, divulgação e capacitação de procedimentos para auditoria de obras públicas, junto aos Tribunais de Contas.</a:t>
            </a: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071670" y="1245768"/>
            <a:ext cx="67127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defRPr/>
            </a:pPr>
            <a:r>
              <a:rPr lang="pt-BR" sz="2800" b="1" kern="0" dirty="0">
                <a:solidFill>
                  <a:srgbClr val="0033CC"/>
                </a:solidFill>
                <a:latin typeface="Calibri" pitchFamily="34" charset="0"/>
              </a:rPr>
              <a:t>TERMO DE COOPERAÇÃO TÉCNICA FIRMADO ENTRE IRB e IBRAOP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5720" y="1238930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Origem: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-785057" y="3882135"/>
            <a:ext cx="5285622" cy="79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8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560" y="906044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Origem: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6632"/>
            <a:ext cx="5643602" cy="301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356992"/>
            <a:ext cx="5571594" cy="3335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rma livre 9"/>
          <p:cNvSpPr/>
          <p:nvPr/>
        </p:nvSpPr>
        <p:spPr>
          <a:xfrm>
            <a:off x="2911256" y="3118757"/>
            <a:ext cx="4970576" cy="95929"/>
          </a:xfrm>
          <a:custGeom>
            <a:avLst/>
            <a:gdLst>
              <a:gd name="connsiteX0" fmla="*/ 0 w 6319157"/>
              <a:gd name="connsiteY0" fmla="*/ 114300 h 205600"/>
              <a:gd name="connsiteX1" fmla="*/ 555172 w 6319157"/>
              <a:gd name="connsiteY1" fmla="*/ 114300 h 205600"/>
              <a:gd name="connsiteX2" fmla="*/ 620486 w 6319157"/>
              <a:gd name="connsiteY2" fmla="*/ 81643 h 205600"/>
              <a:gd name="connsiteX3" fmla="*/ 669472 w 6319157"/>
              <a:gd name="connsiteY3" fmla="*/ 65314 h 205600"/>
              <a:gd name="connsiteX4" fmla="*/ 767443 w 6319157"/>
              <a:gd name="connsiteY4" fmla="*/ 81643 h 205600"/>
              <a:gd name="connsiteX5" fmla="*/ 832757 w 6319157"/>
              <a:gd name="connsiteY5" fmla="*/ 114300 h 205600"/>
              <a:gd name="connsiteX6" fmla="*/ 947057 w 6319157"/>
              <a:gd name="connsiteY6" fmla="*/ 146957 h 205600"/>
              <a:gd name="connsiteX7" fmla="*/ 1045029 w 6319157"/>
              <a:gd name="connsiteY7" fmla="*/ 195943 h 205600"/>
              <a:gd name="connsiteX8" fmla="*/ 1126672 w 6319157"/>
              <a:gd name="connsiteY8" fmla="*/ 114300 h 205600"/>
              <a:gd name="connsiteX9" fmla="*/ 1240972 w 6319157"/>
              <a:gd name="connsiteY9" fmla="*/ 130629 h 205600"/>
              <a:gd name="connsiteX10" fmla="*/ 1387929 w 6319157"/>
              <a:gd name="connsiteY10" fmla="*/ 179614 h 205600"/>
              <a:gd name="connsiteX11" fmla="*/ 1747157 w 6319157"/>
              <a:gd name="connsiteY11" fmla="*/ 163286 h 205600"/>
              <a:gd name="connsiteX12" fmla="*/ 2432957 w 6319157"/>
              <a:gd name="connsiteY12" fmla="*/ 146957 h 205600"/>
              <a:gd name="connsiteX13" fmla="*/ 2530929 w 6319157"/>
              <a:gd name="connsiteY13" fmla="*/ 114300 h 205600"/>
              <a:gd name="connsiteX14" fmla="*/ 2661557 w 6319157"/>
              <a:gd name="connsiteY14" fmla="*/ 130629 h 205600"/>
              <a:gd name="connsiteX15" fmla="*/ 2857500 w 6319157"/>
              <a:gd name="connsiteY15" fmla="*/ 163286 h 205600"/>
              <a:gd name="connsiteX16" fmla="*/ 3151414 w 6319157"/>
              <a:gd name="connsiteY16" fmla="*/ 146957 h 205600"/>
              <a:gd name="connsiteX17" fmla="*/ 3510643 w 6319157"/>
              <a:gd name="connsiteY17" fmla="*/ 130629 h 205600"/>
              <a:gd name="connsiteX18" fmla="*/ 3624943 w 6319157"/>
              <a:gd name="connsiteY18" fmla="*/ 32657 h 205600"/>
              <a:gd name="connsiteX19" fmla="*/ 3706586 w 6319157"/>
              <a:gd name="connsiteY19" fmla="*/ 0 h 205600"/>
              <a:gd name="connsiteX20" fmla="*/ 3886200 w 6319157"/>
              <a:gd name="connsiteY20" fmla="*/ 114300 h 205600"/>
              <a:gd name="connsiteX21" fmla="*/ 3951514 w 6319157"/>
              <a:gd name="connsiteY21" fmla="*/ 130629 h 205600"/>
              <a:gd name="connsiteX22" fmla="*/ 4000500 w 6319157"/>
              <a:gd name="connsiteY22" fmla="*/ 146957 h 205600"/>
              <a:gd name="connsiteX23" fmla="*/ 5029200 w 6319157"/>
              <a:gd name="connsiteY23" fmla="*/ 130629 h 205600"/>
              <a:gd name="connsiteX24" fmla="*/ 5078186 w 6319157"/>
              <a:gd name="connsiteY24" fmla="*/ 97972 h 205600"/>
              <a:gd name="connsiteX25" fmla="*/ 5225143 w 6319157"/>
              <a:gd name="connsiteY25" fmla="*/ 81643 h 205600"/>
              <a:gd name="connsiteX26" fmla="*/ 5470072 w 6319157"/>
              <a:gd name="connsiteY26" fmla="*/ 48986 h 205600"/>
              <a:gd name="connsiteX27" fmla="*/ 5486400 w 6319157"/>
              <a:gd name="connsiteY27" fmla="*/ 97972 h 205600"/>
              <a:gd name="connsiteX28" fmla="*/ 5535386 w 6319157"/>
              <a:gd name="connsiteY28" fmla="*/ 130629 h 205600"/>
              <a:gd name="connsiteX29" fmla="*/ 6139543 w 6319157"/>
              <a:gd name="connsiteY29" fmla="*/ 114300 h 205600"/>
              <a:gd name="connsiteX30" fmla="*/ 6270172 w 6319157"/>
              <a:gd name="connsiteY30" fmla="*/ 130629 h 205600"/>
              <a:gd name="connsiteX31" fmla="*/ 6319157 w 6319157"/>
              <a:gd name="connsiteY31" fmla="*/ 97972 h 20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319157" h="205600">
                <a:moveTo>
                  <a:pt x="0" y="114300"/>
                </a:moveTo>
                <a:cubicBezTo>
                  <a:pt x="202332" y="181745"/>
                  <a:pt x="98548" y="153439"/>
                  <a:pt x="555172" y="114300"/>
                </a:cubicBezTo>
                <a:cubicBezTo>
                  <a:pt x="579424" y="112221"/>
                  <a:pt x="598113" y="91231"/>
                  <a:pt x="620486" y="81643"/>
                </a:cubicBezTo>
                <a:cubicBezTo>
                  <a:pt x="636306" y="74863"/>
                  <a:pt x="653143" y="70757"/>
                  <a:pt x="669472" y="65314"/>
                </a:cubicBezTo>
                <a:cubicBezTo>
                  <a:pt x="702129" y="70757"/>
                  <a:pt x="735732" y="72130"/>
                  <a:pt x="767443" y="81643"/>
                </a:cubicBezTo>
                <a:cubicBezTo>
                  <a:pt x="790758" y="88637"/>
                  <a:pt x="810384" y="104712"/>
                  <a:pt x="832757" y="114300"/>
                </a:cubicBezTo>
                <a:cubicBezTo>
                  <a:pt x="865556" y="128357"/>
                  <a:pt x="913908" y="138670"/>
                  <a:pt x="947057" y="146957"/>
                </a:cubicBezTo>
                <a:cubicBezTo>
                  <a:pt x="955307" y="152457"/>
                  <a:pt x="1025714" y="205600"/>
                  <a:pt x="1045029" y="195943"/>
                </a:cubicBezTo>
                <a:cubicBezTo>
                  <a:pt x="1079453" y="178731"/>
                  <a:pt x="1126672" y="114300"/>
                  <a:pt x="1126672" y="114300"/>
                </a:cubicBezTo>
                <a:cubicBezTo>
                  <a:pt x="1164772" y="119743"/>
                  <a:pt x="1203634" y="121295"/>
                  <a:pt x="1240972" y="130629"/>
                </a:cubicBezTo>
                <a:cubicBezTo>
                  <a:pt x="1291066" y="143152"/>
                  <a:pt x="1387929" y="179614"/>
                  <a:pt x="1387929" y="179614"/>
                </a:cubicBezTo>
                <a:lnTo>
                  <a:pt x="1747157" y="163286"/>
                </a:lnTo>
                <a:cubicBezTo>
                  <a:pt x="1975710" y="156144"/>
                  <a:pt x="2204738" y="161221"/>
                  <a:pt x="2432957" y="146957"/>
                </a:cubicBezTo>
                <a:cubicBezTo>
                  <a:pt x="2467314" y="144810"/>
                  <a:pt x="2530929" y="114300"/>
                  <a:pt x="2530929" y="114300"/>
                </a:cubicBezTo>
                <a:cubicBezTo>
                  <a:pt x="2574472" y="119743"/>
                  <a:pt x="2618161" y="124120"/>
                  <a:pt x="2661557" y="130629"/>
                </a:cubicBezTo>
                <a:cubicBezTo>
                  <a:pt x="2727040" y="140451"/>
                  <a:pt x="2857500" y="163286"/>
                  <a:pt x="2857500" y="163286"/>
                </a:cubicBezTo>
                <a:lnTo>
                  <a:pt x="3151414" y="146957"/>
                </a:lnTo>
                <a:cubicBezTo>
                  <a:pt x="3271131" y="140971"/>
                  <a:pt x="3392170" y="148855"/>
                  <a:pt x="3510643" y="130629"/>
                </a:cubicBezTo>
                <a:cubicBezTo>
                  <a:pt x="3552411" y="124203"/>
                  <a:pt x="3592369" y="53016"/>
                  <a:pt x="3624943" y="32657"/>
                </a:cubicBezTo>
                <a:cubicBezTo>
                  <a:pt x="3649798" y="17122"/>
                  <a:pt x="3679372" y="10886"/>
                  <a:pt x="3706586" y="0"/>
                </a:cubicBezTo>
                <a:cubicBezTo>
                  <a:pt x="3731152" y="16377"/>
                  <a:pt x="3851611" y="98927"/>
                  <a:pt x="3886200" y="114300"/>
                </a:cubicBezTo>
                <a:cubicBezTo>
                  <a:pt x="3906707" y="123414"/>
                  <a:pt x="3929936" y="124464"/>
                  <a:pt x="3951514" y="130629"/>
                </a:cubicBezTo>
                <a:cubicBezTo>
                  <a:pt x="3968064" y="135357"/>
                  <a:pt x="3984171" y="141514"/>
                  <a:pt x="4000500" y="146957"/>
                </a:cubicBezTo>
                <a:cubicBezTo>
                  <a:pt x="4343400" y="141514"/>
                  <a:pt x="4686611" y="146201"/>
                  <a:pt x="5029200" y="130629"/>
                </a:cubicBezTo>
                <a:cubicBezTo>
                  <a:pt x="5048804" y="129738"/>
                  <a:pt x="5059147" y="102732"/>
                  <a:pt x="5078186" y="97972"/>
                </a:cubicBezTo>
                <a:cubicBezTo>
                  <a:pt x="5126002" y="86018"/>
                  <a:pt x="5176236" y="87756"/>
                  <a:pt x="5225143" y="81643"/>
                </a:cubicBezTo>
                <a:lnTo>
                  <a:pt x="5470072" y="48986"/>
                </a:lnTo>
                <a:cubicBezTo>
                  <a:pt x="5475515" y="65315"/>
                  <a:pt x="5475648" y="84532"/>
                  <a:pt x="5486400" y="97972"/>
                </a:cubicBezTo>
                <a:cubicBezTo>
                  <a:pt x="5498659" y="113296"/>
                  <a:pt x="5515768" y="130139"/>
                  <a:pt x="5535386" y="130629"/>
                </a:cubicBezTo>
                <a:lnTo>
                  <a:pt x="6139543" y="114300"/>
                </a:lnTo>
                <a:cubicBezTo>
                  <a:pt x="6199636" y="154362"/>
                  <a:pt x="6186235" y="162105"/>
                  <a:pt x="6270172" y="130629"/>
                </a:cubicBezTo>
                <a:cubicBezTo>
                  <a:pt x="6288547" y="123739"/>
                  <a:pt x="6319157" y="97972"/>
                  <a:pt x="6319157" y="979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554066" y="214290"/>
            <a:ext cx="5429288" cy="6429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7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3783" y="1785902"/>
            <a:ext cx="6858048" cy="5072098"/>
          </a:xfrm>
        </p:spPr>
        <p:txBody>
          <a:bodyPr>
            <a:noAutofit/>
          </a:bodyPr>
          <a:lstStyle/>
          <a:p>
            <a:pPr marL="95250" indent="-95250" algn="just"/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 SINAOP (maio/2013):</a:t>
            </a:r>
          </a:p>
          <a:p>
            <a:pPr marL="438150" lvl="1" indent="-346075" algn="just">
              <a:buFontTx/>
              <a:buChar char="-"/>
            </a:pP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/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acordo com as decisões da reunião temática especial entre Atricon, IRB, Conselheiros de Tribunais de Contas e Ibraop, no dia 14 de maio de 2013, durante o XV </a:t>
            </a:r>
            <a:r>
              <a:rPr lang="pt-BR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Sinaop</a:t>
            </a:r>
            <a:r>
              <a:rPr lang="pt-B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em Vitória-ES, foi decidido:</a:t>
            </a:r>
          </a:p>
          <a:p>
            <a:pPr marL="0" lvl="1" algn="just"/>
            <a:r>
              <a:rPr lang="pt-B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o IRB, em conjunto com o Ibraop, daria início aos trabalhos de Uniformização de Procedimentos de Auditoria de Obras Públicas, decorrente de Termo de Cooperação Técnica.</a:t>
            </a:r>
            <a:endParaRPr lang="pt-BR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071670" y="801753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2800" b="1" kern="0" dirty="0">
                <a:solidFill>
                  <a:srgbClr val="0033CC"/>
                </a:solidFill>
                <a:latin typeface="Calibri" pitchFamily="34" charset="0"/>
              </a:rPr>
              <a:t>REUNIÃO TEMÁTICA – VITÓRIA-ES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5720" y="1050060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Origem: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-929125" y="3739433"/>
            <a:ext cx="5715042" cy="795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3108" y="956030"/>
            <a:ext cx="6786610" cy="5929354"/>
          </a:xfrm>
        </p:spPr>
        <p:txBody>
          <a:bodyPr>
            <a:noAutofit/>
          </a:bodyPr>
          <a:lstStyle/>
          <a:p>
            <a:pPr algn="just"/>
            <a:r>
              <a:rPr lang="pt-BR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Inclusão na Carta de Vitória – XV SINAOP (maio/2013):</a:t>
            </a:r>
          </a:p>
          <a:p>
            <a:pPr marL="457200" indent="-457200" algn="just">
              <a:buFontTx/>
              <a:buChar char="-"/>
            </a:pPr>
            <a:endParaRPr lang="pt-BR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 algn="just">
              <a:buFontTx/>
              <a:buChar char="-"/>
            </a:pPr>
            <a:r>
              <a:rPr lang="pt-BR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IBRAOP: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manuais de procedimentos para auditoria de obras, em conformidade com o Projeto de Uniformização de Procedimentos de Auditoria de Obras Públicas assinado entre o IRB e o Ibraop, iniciando pelos de obras rodoviárias e de edificações.</a:t>
            </a:r>
          </a:p>
          <a:p>
            <a:pPr marL="268288" lvl="1" indent="-268288" algn="just">
              <a:buFontTx/>
              <a:buChar char="-"/>
            </a:pP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 algn="just">
              <a:buFontTx/>
              <a:buChar char="-"/>
            </a:pPr>
            <a:r>
              <a:rPr lang="pt-BR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IRB: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Apoiar a elaboração de manuais de auditoria de obras, iniciando assim o Projeto de Uniformização de Procedimentos de Auditoria de Obras Públicas.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8596" y="112206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Origem: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-912733" y="3920135"/>
            <a:ext cx="5785686" cy="79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7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71670" y="1196752"/>
            <a:ext cx="6892818" cy="5616624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Inclusão no </a:t>
            </a:r>
            <a:r>
              <a:rPr lang="pt-BR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Planejamento Estratégico do IRB</a:t>
            </a:r>
            <a:r>
              <a:rPr lang="pt-B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2012-2017</a:t>
            </a:r>
            <a:r>
              <a:rPr lang="pt-B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agosto/2013, em Brasília-DF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075" indent="-981075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1.1.14.</a:t>
            </a:r>
            <a:r>
              <a:rPr lang="pt-BR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Desenvolver procedimentos técnicos de auditoria de obras públicas.</a:t>
            </a:r>
          </a:p>
          <a:p>
            <a:pPr marL="981075" indent="-981075" algn="just"/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075" indent="-981075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1.1.15.Desenvolver sistema informatizado de controle de obras públicas.</a:t>
            </a:r>
          </a:p>
          <a:p>
            <a:pPr marL="981075" indent="-981075" algn="just"/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075" indent="-981075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1.1.16.Desenvolver procedimento </a:t>
            </a:r>
            <a:r>
              <a:rPr lang="pt-B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orientativo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visando o cumprimento do art. 45 da LRF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pt-BR" sz="1400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1" y="1050060"/>
            <a:ext cx="1656184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Origem: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-807514" y="3882135"/>
            <a:ext cx="5285622" cy="79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75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61416" y="1653880"/>
            <a:ext cx="5715040" cy="3143272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 – Comitê Obras Públicas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Atricon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Ibraop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Tribunais de Contas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DPF e CGU (2016)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3962" y="185867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Instituições envolvidas: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1354454" y="3118754"/>
            <a:ext cx="2785294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3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2598" y="1340768"/>
            <a:ext cx="2571768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Metodologia de elaboração: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715406" y="1196753"/>
            <a:ext cx="0" cy="4104455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57488" y="1196182"/>
            <a:ext cx="5857916" cy="388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encontros presenciais de 2-3 dias, em determinados Tribunais, para elaboração, discussão e aprovação dos procedimentos;</a:t>
            </a: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t-BR" sz="1200" u="none" dirty="0">
              <a:solidFill>
                <a:prstClr val="black"/>
              </a:solidFill>
              <a:latin typeface="Calibri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entre os encontros, há discussão por e-mail (Google Drive);</a:t>
            </a: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t-BR" sz="1200" u="none" dirty="0">
              <a:solidFill>
                <a:prstClr val="black"/>
              </a:solidFill>
              <a:latin typeface="Calibri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atividade voluntária e conjunta com os trabalhos de cada técnico;</a:t>
            </a:r>
          </a:p>
        </p:txBody>
      </p:sp>
    </p:spTree>
    <p:extLst>
      <p:ext uri="{BB962C8B-B14F-4D97-AF65-F5344CB8AC3E}">
        <p14:creationId xmlns:p14="http://schemas.microsoft.com/office/powerpoint/2010/main" val="37324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71472" y="1196752"/>
            <a:ext cx="171448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501094" y="1449478"/>
            <a:ext cx="28097" cy="4494125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14612" y="1304667"/>
            <a:ext cx="592935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Demonstrar a aplicação dos procedimentos de Auditoria de Obras Públicas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(PROC. AOP)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,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desenvolvidos em conjunto com o IRB, Ibraop e Tribunais de Contas, com apoio da Atricon, em duas auditorias simuladas a partir de Matriz de Planejamento de Auditoria.</a:t>
            </a:r>
            <a:endParaRPr lang="pt-BR" sz="30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844" y="1338092"/>
            <a:ext cx="2571768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Metodologia de elaboração: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715406" y="1166008"/>
            <a:ext cx="0" cy="41352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57488" y="1215562"/>
            <a:ext cx="6000792" cy="379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após aprovação de um determinado procedimento, é encaminhado para a Comissão Gestora, para avaliação e aprovação;</a:t>
            </a:r>
          </a:p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t-BR" sz="2800" u="none" dirty="0">
              <a:solidFill>
                <a:prstClr val="black"/>
              </a:solidFill>
              <a:latin typeface="Calibri"/>
            </a:endParaRPr>
          </a:p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paralelamente, os procedimentos aprovados são disponibilizados para consulta pública, no site do Ibraop (</a:t>
            </a:r>
            <a:r>
              <a:rPr lang="pt-BR" sz="2800" u="none" dirty="0">
                <a:solidFill>
                  <a:prstClr val="black"/>
                </a:solidFill>
                <a:latin typeface="Calibri"/>
                <a:hlinkClick r:id="rId2"/>
              </a:rPr>
              <a:t>www.ibraop.org.br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514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338092"/>
            <a:ext cx="2571768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Ritmo e dificuldades: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643172" y="1308314"/>
            <a:ext cx="1" cy="428092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14612" y="1412776"/>
            <a:ext cx="61436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o ritmo dos trabalhos depende da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disponibilização de tempo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por parte do técnicos em razão de suas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atividades normais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t-BR" sz="2800" u="none" dirty="0">
              <a:solidFill>
                <a:prstClr val="black"/>
              </a:solidFill>
              <a:latin typeface="Calibri"/>
            </a:endParaRPr>
          </a:p>
          <a:p>
            <a:pPr marL="268288" indent="-268288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a principal dificuldade é o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não entendimento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 da importância para o Controle Externo, por parte de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alguns Tribunais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de Contas, que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não liberam técnicos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817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1" y="1206442"/>
            <a:ext cx="200026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Tribunais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parceiros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e outros: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15342" y="1018166"/>
            <a:ext cx="0" cy="5338186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411760" y="264431"/>
            <a:ext cx="6500858" cy="75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auto" hangingPunct="0">
              <a:spcBef>
                <a:spcPts val="200"/>
              </a:spcBef>
              <a:spcAft>
                <a:spcPts val="0"/>
              </a:spcAft>
              <a:buClr>
                <a:srgbClr val="0033CC"/>
              </a:buClr>
              <a:buSzPct val="150000"/>
              <a:buFontTx/>
              <a:buNone/>
              <a:defRPr/>
            </a:pPr>
            <a:r>
              <a:rPr lang="pt-BR" kern="0" dirty="0">
                <a:solidFill>
                  <a:srgbClr val="0000FF"/>
                </a:solidFill>
                <a:latin typeface="Calibri"/>
              </a:rPr>
              <a:t>Instituições com participação efetiva:                     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57273"/>
              </p:ext>
            </p:extLst>
          </p:nvPr>
        </p:nvGraphicFramePr>
        <p:xfrm>
          <a:off x="2987824" y="1018166"/>
          <a:ext cx="4664592" cy="5809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6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0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8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TCE/MT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TCE/SP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TCE/SC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TC/DF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917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TCE/BA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TCE/RR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TCE/PE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kern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TCE/CE</a:t>
                      </a:r>
                      <a:endParaRPr lang="pt-BR" sz="200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t-BR" sz="2000" kern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TCE/MS</a:t>
                      </a:r>
                      <a:endParaRPr lang="pt-BR" sz="200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TCM/BA </a:t>
                      </a:r>
                      <a:endParaRPr lang="pt-BR" sz="200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TCE/ES</a:t>
                      </a:r>
                      <a:endParaRPr lang="pt-BR" sz="200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TCM/PA</a:t>
                      </a:r>
                      <a:endParaRPr lang="pt-BR" sz="2000" kern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TCE/PR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TCE/TO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TCE/RS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CGU (2016)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TCM/SP (2017)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DPF (2016)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11285414"/>
                  </a:ext>
                </a:extLst>
              </a:tr>
              <a:tr h="5789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TCM/GO (2017)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pt-BR" sz="2000" kern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TCE/GO (2017)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0013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39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7158" y="112206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Proc. AOP Prontos: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39752" y="476672"/>
            <a:ext cx="650085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53 procedimentos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para auditoria em obras de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edificação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, sendo 20 concluídos em 2014 e 33 em 2015;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600" u="none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b="1" u="none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29 procedimentos</a:t>
            </a:r>
            <a:r>
              <a:rPr lang="pt-BR" sz="2800" u="none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 gerais de auditoria, aplicáveis a todos os tipos de obras, 04 concluídos em 2015 e 25 em 2016; e</a:t>
            </a:r>
            <a:endParaRPr lang="pt-BR" sz="4000" u="none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600" u="none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22 procedimentos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para auditoria de obras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rodoviárias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600" u="none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18 procedimentos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para auditoria em RSU.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600" u="none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400" i="1" u="none" dirty="0">
                <a:solidFill>
                  <a:srgbClr val="C00000"/>
                </a:solidFill>
                <a:latin typeface="Calibri"/>
              </a:rPr>
              <a:t>Disponível em: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400" i="1" u="none" dirty="0">
                <a:solidFill>
                  <a:srgbClr val="C00000"/>
                </a:solidFill>
                <a:latin typeface="Calibri"/>
                <a:hlinkClick r:id="rId2"/>
              </a:rPr>
              <a:t>http://www.ibraop.org.br/projeto-de-elaboracao-de-procedimentos-de-auditoria-de-obras-publicas/</a:t>
            </a:r>
            <a:endParaRPr lang="pt-BR" sz="2400" i="1" u="none" dirty="0">
              <a:solidFill>
                <a:srgbClr val="C00000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28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089" y="242088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52220" y="660732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Grupo trabalhando desde 2017, na elaboração de um Manual de Auditoria.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Finalização prevista em Outubro de 2018;</a:t>
            </a:r>
          </a:p>
          <a:p>
            <a:pPr>
              <a:buNone/>
            </a:pPr>
            <a:endParaRPr lang="pt-BR" sz="2400" u="non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089" y="242088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52220" y="660732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INTRODUÇÃO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CONCEITUAÇÕES E DEFINIÇÕES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NORMAS E PROCEDIMENTOS DE AUDITORIA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Competência do Controle Externo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Instrumentos de Fiscalização: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Levantamento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Auditoria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Inspeção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Acompanhamento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Monitoramento</a:t>
            </a:r>
          </a:p>
        </p:txBody>
      </p:sp>
    </p:spTree>
    <p:extLst>
      <p:ext uri="{BB962C8B-B14F-4D97-AF65-F5344CB8AC3E}">
        <p14:creationId xmlns:p14="http://schemas.microsoft.com/office/powerpoint/2010/main" val="40576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089" y="242088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35022" y="944960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Competências do Auditor de Controle Externo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Competência da Equipe de Auditoria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Coordenador de Equipe de Auditoria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Planejamento da auditoria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Procedimentos gerais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Fase preliminar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Fase de planejamento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Papéis de trabalho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Apresentação na unidade jurisdicionada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Relacionamento do Auditor com a unidade jurisdicionada</a:t>
            </a:r>
          </a:p>
        </p:txBody>
      </p:sp>
    </p:spTree>
    <p:extLst>
      <p:ext uri="{BB962C8B-B14F-4D97-AF65-F5344CB8AC3E}">
        <p14:creationId xmlns:p14="http://schemas.microsoft.com/office/powerpoint/2010/main" val="328484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528" y="2276872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39752" y="1052736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Fase de execução: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Desenvolvimento do trabalho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Obtenção de evidências            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Detecção de riscos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Exame de documentos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Inspeção física 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Finalização do Trabalho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Relatório de auditoria</a:t>
            </a:r>
          </a:p>
          <a:p>
            <a:pPr>
              <a:buNone/>
            </a:pPr>
            <a:endParaRPr lang="pt-BR" sz="1600" u="none" dirty="0"/>
          </a:p>
        </p:txBody>
      </p:sp>
    </p:spTree>
    <p:extLst>
      <p:ext uri="{BB962C8B-B14F-4D97-AF65-F5344CB8AC3E}">
        <p14:creationId xmlns:p14="http://schemas.microsoft.com/office/powerpoint/2010/main" val="5412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089" y="242088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39752" y="1052736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Ferramentas auxiliares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Matriz de Risco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Matriz de Planejamento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Matriz de Procedimentos</a:t>
            </a:r>
          </a:p>
          <a:p>
            <a:pPr>
              <a:buNone/>
            </a:pPr>
            <a:r>
              <a:rPr lang="pt-BR" sz="2400" b="1" u="none" dirty="0">
                <a:solidFill>
                  <a:srgbClr val="FF0000"/>
                </a:solidFill>
                <a:latin typeface="Calibri" panose="020F0502020204030204" pitchFamily="34" charset="0"/>
              </a:rPr>
              <a:t>EM DISCUSSÃO: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Matriz de Achados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Matriz de Responsabilização</a:t>
            </a:r>
          </a:p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Controle de qualidade</a:t>
            </a:r>
          </a:p>
          <a:p>
            <a:pPr>
              <a:buNone/>
            </a:pPr>
            <a:endParaRPr lang="pt-BR" sz="1600" u="none" dirty="0"/>
          </a:p>
        </p:txBody>
      </p:sp>
    </p:spTree>
    <p:extLst>
      <p:ext uri="{BB962C8B-B14F-4D97-AF65-F5344CB8AC3E}">
        <p14:creationId xmlns:p14="http://schemas.microsoft.com/office/powerpoint/2010/main" val="23434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089" y="2420888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Manual de Auditoria: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267744" y="1052736"/>
            <a:ext cx="0" cy="547260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20923" y="620688"/>
            <a:ext cx="650085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pt-BR" sz="2400" u="none" dirty="0">
                <a:latin typeface="Calibri" panose="020F0502020204030204" pitchFamily="34" charset="0"/>
              </a:rPr>
              <a:t>ORIENTAÇÕES PARA UTILIZAÇÃO DOS PROCEDIMENTOS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Procedimentos Gerais de Auditoria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Procedimentos Específicos de Auditoria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Utilização da matriz de Planejamento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Escopo da Auditoria – composição da matriz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Modelos de formulários e papéis de trabalho</a:t>
            </a:r>
          </a:p>
          <a:p>
            <a:r>
              <a:rPr lang="pt-BR" sz="2400" u="none" dirty="0">
                <a:latin typeface="Calibri" panose="020F0502020204030204" pitchFamily="34" charset="0"/>
              </a:rPr>
              <a:t>Modelo de Resolução para adoção do manual</a:t>
            </a:r>
          </a:p>
        </p:txBody>
      </p:sp>
    </p:spTree>
    <p:extLst>
      <p:ext uri="{BB962C8B-B14F-4D97-AF65-F5344CB8AC3E}">
        <p14:creationId xmlns:p14="http://schemas.microsoft.com/office/powerpoint/2010/main" val="42230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266654"/>
            <a:ext cx="2125663" cy="93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SUMÁRIO: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-392942" y="3774410"/>
            <a:ext cx="5357850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00298" y="741146"/>
            <a:ext cx="650085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PARTE I – Introdução</a:t>
            </a:r>
          </a:p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Objetivo dos Proc. de AOP (Manuais)</a:t>
            </a:r>
          </a:p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Origem dos Proc. de AOP </a:t>
            </a:r>
          </a:p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Metodologia para elaboração</a:t>
            </a:r>
          </a:p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Tribunais  de Contas envolvidos</a:t>
            </a:r>
          </a:p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Proc. AOP elaborados</a:t>
            </a:r>
          </a:p>
        </p:txBody>
      </p:sp>
    </p:spTree>
    <p:extLst>
      <p:ext uri="{BB962C8B-B14F-4D97-AF65-F5344CB8AC3E}">
        <p14:creationId xmlns:p14="http://schemas.microsoft.com/office/powerpoint/2010/main" val="20726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31840" y="2780928"/>
            <a:ext cx="4248472" cy="8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PARTE II – Aplicação</a:t>
            </a:r>
          </a:p>
        </p:txBody>
      </p:sp>
    </p:spTree>
    <p:extLst>
      <p:ext uri="{BB962C8B-B14F-4D97-AF65-F5344CB8AC3E}">
        <p14:creationId xmlns:p14="http://schemas.microsoft.com/office/powerpoint/2010/main" val="5124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362998"/>
            <a:ext cx="214314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Matriz de Edificações: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428858" y="1484783"/>
            <a:ext cx="2" cy="43924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55776" y="1412776"/>
            <a:ext cx="637394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srgbClr val="0000FF"/>
                </a:solidFill>
                <a:latin typeface="Calibri"/>
                <a:cs typeface="Arial" pitchFamily="34" charset="0"/>
              </a:rPr>
              <a:t>Tem como objetivo geral: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Verificar o andamento das obras de construção da Escola Santa Lourdes na comunidade de Santa Maria com área de 5.266,72 m</a:t>
            </a:r>
            <a:r>
              <a:rPr lang="pt-BR" sz="2800" u="none" baseline="30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, no Município de São Bonifácio, no valor de R$7.099.999,99. </a:t>
            </a:r>
          </a:p>
          <a:p>
            <a:pPr marL="534988" indent="-534988" algn="just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&gt;&gt; A obra encontra-se em andamento, com execução de estrutura, alvenarias e revestimentos.</a:t>
            </a:r>
            <a:endParaRPr lang="pt-BR" sz="2800" u="none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61346" y="1935642"/>
            <a:ext cx="65990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2" action="ppaction://hlinkfile"/>
              </a:rPr>
              <a:t>Matriz Escola Santa Lourdes</a:t>
            </a: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pt-BR" sz="3000" b="1" u="none" kern="0" dirty="0">
              <a:solidFill>
                <a:srgbClr val="0033CC"/>
              </a:solidFill>
              <a:latin typeface="Calibri" pitchFamily="34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pt-BR" sz="3000" b="1" u="none" kern="0" dirty="0">
              <a:solidFill>
                <a:srgbClr val="0033CC"/>
              </a:solidFill>
              <a:latin typeface="Calibri" pitchFamily="34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3" action="ppaction://hlinkfile"/>
              </a:rPr>
              <a:t>Matriz Escola Santa Lourdes - </a:t>
            </a:r>
            <a:r>
              <a:rPr lang="pt-BR" sz="3000" b="1" u="none" kern="0" dirty="0" err="1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3" action="ppaction://hlinkfile"/>
              </a:rPr>
              <a:t>Proc</a:t>
            </a: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3" action="ppaction://hlinkfile"/>
              </a:rPr>
              <a:t> AOP</a:t>
            </a: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3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218982"/>
            <a:ext cx="235745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Matriz obras Rodoviárias: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flipH="1">
            <a:off x="2555776" y="1442416"/>
            <a:ext cx="15958" cy="385879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771800" y="1268760"/>
            <a:ext cx="615791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u="none" dirty="0">
                <a:solidFill>
                  <a:srgbClr val="0000FF"/>
                </a:solidFill>
                <a:latin typeface="Calibri"/>
                <a:cs typeface="Arial" pitchFamily="34" charset="0"/>
              </a:rPr>
              <a:t>Tem como objetivo geral: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Verificar o andamento das obras de duplicação, incluindo restauração da pista existente, obra de arte especial (viadutos) e terra armada, na rodovia SC-403, trecho: entroncamento rodovia SC-401 – Ingleses – R$ 45.000.000,00.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&gt;&gt; A obra encontra-se em andamento, com execução do pavimento.</a:t>
            </a:r>
          </a:p>
        </p:txBody>
      </p:sp>
    </p:spTree>
    <p:extLst>
      <p:ext uri="{BB962C8B-B14F-4D97-AF65-F5344CB8AC3E}">
        <p14:creationId xmlns:p14="http://schemas.microsoft.com/office/powerpoint/2010/main" val="18711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45322" y="2007650"/>
            <a:ext cx="681511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2" action="ppaction://hlinkfile"/>
              </a:rPr>
              <a:t>Matriz Rodovia SC-401/403</a:t>
            </a: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pt-BR" sz="3000" b="1" kern="0" dirty="0">
              <a:solidFill>
                <a:srgbClr val="0033CC"/>
              </a:solidFill>
              <a:latin typeface="Calibri" pitchFamily="34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pt-BR" sz="3000" b="1" kern="0" dirty="0">
              <a:solidFill>
                <a:srgbClr val="0033CC"/>
              </a:solidFill>
              <a:latin typeface="Calibri" pitchFamily="34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  <a:hlinkClick r:id="rId3" action="ppaction://hlinkfile"/>
              </a:rPr>
              <a:t>Matriz Rodovia SC-401/403 - Proc. AOP</a:t>
            </a: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5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99792" y="2852936"/>
            <a:ext cx="4248472" cy="8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PROCEDIMENTOS DE RSU</a:t>
            </a:r>
          </a:p>
        </p:txBody>
      </p:sp>
    </p:spTree>
    <p:extLst>
      <p:ext uri="{BB962C8B-B14F-4D97-AF65-F5344CB8AC3E}">
        <p14:creationId xmlns:p14="http://schemas.microsoft.com/office/powerpoint/2010/main" val="28645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99792" y="2852936"/>
            <a:ext cx="4248472" cy="8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PROCEDIMENTOS </a:t>
            </a:r>
            <a:r>
              <a:rPr lang="pt-BR" sz="3000" b="1" u="none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GERAIS</a:t>
            </a:r>
            <a:endParaRPr lang="pt-BR" sz="3000" b="1" u="none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6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149722"/>
            <a:ext cx="235745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Uso dos PROC. AOP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Conclusões: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flipH="1">
            <a:off x="2483768" y="1077714"/>
            <a:ext cx="15959" cy="530361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77944" y="1077714"/>
            <a:ext cx="6286544" cy="530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pt-BR" sz="2800" u="none" dirty="0">
                <a:solidFill>
                  <a:srgbClr val="0000FF"/>
                </a:solidFill>
                <a:latin typeface="Calibri"/>
                <a:cs typeface="Arial" pitchFamily="34" charset="0"/>
              </a:rPr>
              <a:t>Conclusões e recomendações - Proc. AOP: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pt-BR" sz="1000" u="none" dirty="0">
              <a:solidFill>
                <a:srgbClr val="0000FF"/>
              </a:solidFill>
              <a:latin typeface="Calibri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A uniformização de procedimentos de AOP é fundamental para atuação dos </a:t>
            </a:r>
            <a:r>
              <a:rPr lang="pt-BR" sz="2800" u="none" dirty="0" err="1">
                <a:solidFill>
                  <a:prstClr val="black"/>
                </a:solidFill>
                <a:latin typeface="Calibri"/>
                <a:cs typeface="Arial" pitchFamily="34" charset="0"/>
              </a:rPr>
              <a:t>TCs</a:t>
            </a: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;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endParaRPr lang="pt-BR" sz="1000" u="none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Divulgar os Procedimentos aos </a:t>
            </a:r>
            <a:r>
              <a:rPr lang="pt-BR" sz="2800" u="none" dirty="0" err="1">
                <a:solidFill>
                  <a:prstClr val="black"/>
                </a:solidFill>
                <a:latin typeface="Calibri"/>
                <a:cs typeface="Arial" pitchFamily="34" charset="0"/>
              </a:rPr>
              <a:t>TCs</a:t>
            </a: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 e profissionais envolvidos;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endParaRPr lang="pt-BR" sz="1000" u="none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Oferecer sugestões e críticas;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Aplicá-los na prática e testar sua eficácia; e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endParaRPr lang="pt-BR" sz="1000" u="none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Aos </a:t>
            </a:r>
            <a:r>
              <a:rPr lang="pt-BR" sz="2800" u="none" dirty="0" err="1">
                <a:solidFill>
                  <a:prstClr val="black"/>
                </a:solidFill>
                <a:latin typeface="Calibri"/>
                <a:cs typeface="Arial" pitchFamily="34" charset="0"/>
              </a:rPr>
              <a:t>TCs</a:t>
            </a:r>
            <a:r>
              <a:rPr lang="pt-BR" sz="2800" u="none" dirty="0">
                <a:solidFill>
                  <a:prstClr val="black"/>
                </a:solidFill>
                <a:latin typeface="Calibri"/>
                <a:cs typeface="Arial" pitchFamily="34" charset="0"/>
              </a:rPr>
              <a:t>, apoiar a continuidade dos trabalhos.</a:t>
            </a:r>
            <a:endParaRPr lang="pt-BR" sz="2800" u="none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313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5184576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  <a:t>MUITO OBRIGADO!!!</a:t>
            </a:r>
            <a:b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  <a:t>Eng.º Alysson Mattje</a:t>
            </a:r>
            <a:b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Arial" charset="0"/>
                <a:ea typeface="+mn-ea"/>
                <a:cs typeface="Times New Roman" panose="02020603050405020304" pitchFamily="18" charset="0"/>
                <a:hlinkClick r:id="rId2"/>
              </a:rPr>
              <a:t>alysson@tce.sc.gov.br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19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0" y="1410100"/>
            <a:ext cx="2125663" cy="86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SUMÁRIO:</a:t>
            </a:r>
            <a:endParaRPr lang="pt-BR" sz="3000" b="1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196039" y="3445528"/>
            <a:ext cx="4143406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428860" y="1373258"/>
            <a:ext cx="635798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PARTE II – Aplicação</a:t>
            </a:r>
          </a:p>
          <a:p>
            <a:pPr marL="358775" indent="-358775" algn="just" fontAlgn="auto">
              <a:spcBef>
                <a:spcPts val="80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Matriz de Auditoria para </a:t>
            </a:r>
            <a:r>
              <a:rPr lang="pt-BR" sz="3000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obra de edificação</a:t>
            </a:r>
          </a:p>
          <a:p>
            <a:pPr marL="358775" indent="-358775" algn="just" fontAlgn="auto">
              <a:spcBef>
                <a:spcPts val="80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pt-BR" sz="1000" u="none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  <a:p>
            <a:pPr marL="358775" indent="-358775" algn="just" fontAlgn="auto">
              <a:spcBef>
                <a:spcPts val="80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Matriz de Auditoria para </a:t>
            </a:r>
            <a:r>
              <a:rPr lang="pt-BR" sz="3000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obra rodoviária ou vias públicas</a:t>
            </a:r>
          </a:p>
          <a:p>
            <a:pPr marL="358775" indent="-358775" algn="just" fontAlgn="auto">
              <a:spcBef>
                <a:spcPts val="80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pt-BR" sz="1000" u="none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  <a:p>
            <a:pPr marL="358775" indent="-358775" fontAlgn="auto">
              <a:spcBef>
                <a:spcPts val="800"/>
              </a:spcBef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pt-BR" sz="3000" u="none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Seleção dos Proc., aplicação, discussão e análise</a:t>
            </a:r>
          </a:p>
        </p:txBody>
      </p:sp>
    </p:spTree>
    <p:extLst>
      <p:ext uri="{BB962C8B-B14F-4D97-AF65-F5344CB8AC3E}">
        <p14:creationId xmlns:p14="http://schemas.microsoft.com/office/powerpoint/2010/main" val="196011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43808" y="2755805"/>
            <a:ext cx="4248472" cy="84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8775" indent="-35877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3000" b="1" u="none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PARTE I – Introdução</a:t>
            </a:r>
          </a:p>
        </p:txBody>
      </p:sp>
    </p:spTree>
    <p:extLst>
      <p:ext uri="{BB962C8B-B14F-4D97-AF65-F5344CB8AC3E}">
        <p14:creationId xmlns:p14="http://schemas.microsoft.com/office/powerpoint/2010/main" val="27384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876" y="1278450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107124" y="3627543"/>
            <a:ext cx="4643471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66436" y="1243470"/>
            <a:ext cx="600079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Considerando como premissas básicas de atuação dos Tribunais de Contas: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srgbClr val="0000FF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marL="514350" indent="-514350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a)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avaliar a adequação das obras públicas às diretrizes da Administração e, diante do conjunto de ações, sua importância em relação aos resultados esperados e obtidos; </a:t>
            </a:r>
          </a:p>
        </p:txBody>
      </p:sp>
    </p:spTree>
    <p:extLst>
      <p:ext uri="{BB962C8B-B14F-4D97-AF65-F5344CB8AC3E}">
        <p14:creationId xmlns:p14="http://schemas.microsoft.com/office/powerpoint/2010/main" val="23384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874" y="1350458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-35755" y="3772699"/>
            <a:ext cx="4929223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27784" y="1306950"/>
            <a:ext cx="628654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srgbClr val="0000FF"/>
              </a:solidFill>
              <a:latin typeface="Calibri"/>
            </a:endParaRPr>
          </a:p>
          <a:p>
            <a:pPr marL="441325" indent="-44132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b)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verificar se os custos da obra são compatíveis com aqueles praticados no mercado; </a:t>
            </a:r>
          </a:p>
          <a:p>
            <a:pPr marL="441325" indent="-441325"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marL="441325" indent="-441325"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prstClr val="black"/>
              </a:solidFill>
              <a:latin typeface="Calibri"/>
            </a:endParaRPr>
          </a:p>
          <a:p>
            <a:pPr marL="441325" indent="-441325"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c)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verificar se houve o cumprimento de normas e especificações técnicas na execução dos projetos;  e</a:t>
            </a:r>
            <a:endParaRPr lang="pt-BR" sz="28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4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19382" y="1587001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747977" y="3414180"/>
            <a:ext cx="3714776" cy="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19680" y="1729877"/>
            <a:ext cx="600079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b="1" u="none" dirty="0">
                <a:solidFill>
                  <a:srgbClr val="0000FF"/>
                </a:solidFill>
                <a:latin typeface="Calibri"/>
              </a:rPr>
              <a:t>d) 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analisar se a solução técnica eleita pela administração e os meios empregados para viabilizá-la são os mais adequados. </a:t>
            </a:r>
            <a:endParaRPr lang="pt-BR" sz="28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19952" y="1515564"/>
            <a:ext cx="22859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pt-BR" sz="3000" b="1" u="none" kern="0" dirty="0">
                <a:solidFill>
                  <a:srgbClr val="0033CC"/>
                </a:solidFill>
                <a:latin typeface="Calibri" pitchFamily="34" charset="0"/>
                <a:ea typeface="+mj-ea"/>
                <a:cs typeface="+mj-cs"/>
              </a:rPr>
              <a:t>Objetivo dos Proc. AOP:</a:t>
            </a:r>
            <a:endParaRPr lang="pt-BR" sz="3000" b="1" u="none" kern="0" dirty="0">
              <a:solidFill>
                <a:srgbClr val="990000"/>
              </a:solidFill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6" name="Conector reto 5"/>
          <p:cNvCxnSpPr/>
          <p:nvPr/>
        </p:nvCxnSpPr>
        <p:spPr>
          <a:xfrm rot="16200000" flipH="1">
            <a:off x="855702" y="3480108"/>
            <a:ext cx="3643342" cy="2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2" name="Espaço Reservado para Número de Slid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7B7C86-1207-45D6-93FC-4C251C6441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91688" y="1444126"/>
            <a:ext cx="600079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srgbClr val="0000FF"/>
                </a:solidFill>
                <a:latin typeface="Calibri"/>
              </a:rPr>
              <a:t>Entretanto: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srgbClr val="0000FF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endParaRPr lang="pt-BR" sz="1000" u="none" dirty="0">
              <a:solidFill>
                <a:srgbClr val="0000FF"/>
              </a:solidFill>
              <a:latin typeface="Calibri"/>
            </a:endParaRPr>
          </a:p>
          <a:p>
            <a:pPr algn="just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Tx/>
              <a:buNone/>
              <a:defRPr/>
            </a:pPr>
            <a:r>
              <a:rPr lang="pt-BR" sz="2800" u="none" dirty="0">
                <a:solidFill>
                  <a:prstClr val="black"/>
                </a:solidFill>
                <a:latin typeface="Calibri"/>
              </a:rPr>
              <a:t>Entre os Tribunais de Contas, encontram-se </a:t>
            </a:r>
            <a:r>
              <a:rPr lang="pt-BR" sz="2800" u="none" dirty="0">
                <a:solidFill>
                  <a:srgbClr val="0000FF"/>
                </a:solidFill>
                <a:latin typeface="Calibri"/>
              </a:rPr>
              <a:t>entendimentos divergentes</a:t>
            </a:r>
            <a:r>
              <a:rPr lang="pt-BR" sz="2800" u="none" dirty="0">
                <a:solidFill>
                  <a:prstClr val="black"/>
                </a:solidFill>
                <a:latin typeface="Calibri"/>
              </a:rPr>
              <a:t> em relação à legislação e às  normas, sobre os diversos aspectos envolvendo obras públicas.</a:t>
            </a:r>
            <a:endParaRPr lang="pt-BR" sz="2800" u="none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3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5983</TotalTime>
  <Words>1461</Words>
  <Application>Microsoft Office PowerPoint</Application>
  <PresentationFormat>Apresentação na tela (4:3)</PresentationFormat>
  <Paragraphs>261</Paragraphs>
  <Slides>38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TERMO DE COOPERAÇÃO TÉCNICA FIRMADO ENTRE IRB e IBRAOP</vt:lpstr>
      <vt:lpstr>Apresentação do PowerPoint</vt:lpstr>
      <vt:lpstr>REUNIÃO TEMÁTICA – VITÓRIA-ES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MUITO OBRIGADO!!!   Eng.º Alysson Mattje  alysson@tce.sc.gov.br   </vt:lpstr>
    </vt:vector>
  </TitlesOfParts>
  <Company>TCSC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Mister Kormick</dc:creator>
  <cp:lastModifiedBy>Administrador</cp:lastModifiedBy>
  <cp:revision>314</cp:revision>
  <dcterms:created xsi:type="dcterms:W3CDTF">2002-04-17T16:51:02Z</dcterms:created>
  <dcterms:modified xsi:type="dcterms:W3CDTF">2018-08-10T10:55:02Z</dcterms:modified>
</cp:coreProperties>
</file>