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6" r:id="rId2"/>
    <p:sldId id="326" r:id="rId3"/>
    <p:sldId id="1227" r:id="rId4"/>
    <p:sldId id="1251" r:id="rId5"/>
    <p:sldId id="479" r:id="rId6"/>
    <p:sldId id="791" r:id="rId7"/>
    <p:sldId id="792" r:id="rId8"/>
    <p:sldId id="1264" r:id="rId9"/>
    <p:sldId id="1252" r:id="rId10"/>
    <p:sldId id="1253" r:id="rId11"/>
    <p:sldId id="623" r:id="rId12"/>
    <p:sldId id="626" r:id="rId13"/>
    <p:sldId id="627" r:id="rId14"/>
    <p:sldId id="628" r:id="rId15"/>
    <p:sldId id="1257" r:id="rId16"/>
    <p:sldId id="629" r:id="rId17"/>
    <p:sldId id="630" r:id="rId18"/>
    <p:sldId id="1265" r:id="rId19"/>
    <p:sldId id="631" r:id="rId20"/>
    <p:sldId id="1256" r:id="rId21"/>
    <p:sldId id="652" r:id="rId22"/>
    <p:sldId id="657" r:id="rId23"/>
    <p:sldId id="1258" r:id="rId24"/>
    <p:sldId id="1254" r:id="rId25"/>
    <p:sldId id="1255" r:id="rId26"/>
    <p:sldId id="664" r:id="rId27"/>
    <p:sldId id="665" r:id="rId28"/>
    <p:sldId id="666" r:id="rId29"/>
    <p:sldId id="667" r:id="rId30"/>
    <p:sldId id="668" r:id="rId31"/>
    <p:sldId id="669" r:id="rId32"/>
    <p:sldId id="670" r:id="rId33"/>
    <p:sldId id="671" r:id="rId34"/>
    <p:sldId id="672" r:id="rId35"/>
    <p:sldId id="673" r:id="rId36"/>
    <p:sldId id="674" r:id="rId37"/>
    <p:sldId id="675" r:id="rId38"/>
    <p:sldId id="676" r:id="rId39"/>
    <p:sldId id="677" r:id="rId40"/>
    <p:sldId id="678" r:id="rId41"/>
    <p:sldId id="679" r:id="rId42"/>
    <p:sldId id="680" r:id="rId43"/>
    <p:sldId id="681" r:id="rId44"/>
    <p:sldId id="682" r:id="rId45"/>
    <p:sldId id="683" r:id="rId46"/>
    <p:sldId id="684" r:id="rId47"/>
    <p:sldId id="485" r:id="rId48"/>
    <p:sldId id="1266" r:id="rId49"/>
    <p:sldId id="486" r:id="rId50"/>
    <p:sldId id="519" r:id="rId51"/>
    <p:sldId id="520" r:id="rId52"/>
    <p:sldId id="1259" r:id="rId53"/>
    <p:sldId id="793" r:id="rId54"/>
    <p:sldId id="1267" r:id="rId55"/>
    <p:sldId id="1268" r:id="rId56"/>
    <p:sldId id="1269" r:id="rId57"/>
    <p:sldId id="1270" r:id="rId58"/>
    <p:sldId id="1271" r:id="rId59"/>
    <p:sldId id="1272" r:id="rId60"/>
    <p:sldId id="1273" r:id="rId61"/>
    <p:sldId id="521" r:id="rId62"/>
    <p:sldId id="522" r:id="rId63"/>
    <p:sldId id="491" r:id="rId64"/>
    <p:sldId id="492" r:id="rId65"/>
    <p:sldId id="493" r:id="rId66"/>
    <p:sldId id="494" r:id="rId67"/>
    <p:sldId id="495" r:id="rId68"/>
    <p:sldId id="496" r:id="rId69"/>
    <p:sldId id="497" r:id="rId70"/>
    <p:sldId id="1260" r:id="rId71"/>
    <p:sldId id="500" r:id="rId72"/>
    <p:sldId id="501" r:id="rId73"/>
    <p:sldId id="502" r:id="rId74"/>
    <p:sldId id="503" r:id="rId75"/>
    <p:sldId id="504" r:id="rId76"/>
    <p:sldId id="1261" r:id="rId77"/>
    <p:sldId id="1262" r:id="rId78"/>
    <p:sldId id="1263" r:id="rId79"/>
    <p:sldId id="325" r:id="rId80"/>
  </p:sldIdLst>
  <p:sldSz cx="9144000" cy="6858000" type="screen4x3"/>
  <p:notesSz cx="6797675" cy="9926638"/>
  <p:defaultTextStyle>
    <a:defPPr>
      <a:defRPr lang="pt-BR"/>
    </a:defPPr>
    <a:lvl1pPr algn="l" rtl="0" eaLnBrk="0" fontAlgn="base" hangingPunct="0">
      <a:spcBef>
        <a:spcPct val="0"/>
      </a:spcBef>
      <a:spcAft>
        <a:spcPct val="0"/>
      </a:spcAft>
      <a:defRPr sz="3200" u="sng"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3200" u="sng"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3200" u="sng"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3200" u="sng"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3200" u="sng"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3200" u="sng"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3200" u="sng"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3200" u="sng"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3200" u="sng"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91326" autoAdjust="0"/>
  </p:normalViewPr>
  <p:slideViewPr>
    <p:cSldViewPr>
      <p:cViewPr varScale="1">
        <p:scale>
          <a:sx n="63" d="100"/>
          <a:sy n="63" d="100"/>
        </p:scale>
        <p:origin x="151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08"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EB2F6-FE1A-4752-9861-233CBBF176F9}" type="doc">
      <dgm:prSet loTypeId="urn:microsoft.com/office/officeart/2005/8/layout/bList2#27" loCatId="list" qsTypeId="urn:microsoft.com/office/officeart/2005/8/quickstyle/simple1" qsCatId="simple" csTypeId="urn:microsoft.com/office/officeart/2005/8/colors/accent1_2" csCatId="accent1" phldr="1"/>
      <dgm:spPr/>
      <dgm:t>
        <a:bodyPr/>
        <a:lstStyle/>
        <a:p>
          <a:endParaRPr lang="pt-BR"/>
        </a:p>
      </dgm:t>
    </dgm:pt>
    <dgm:pt modelId="{80CD2BA1-49FE-4D30-805C-5478AA03B92F}">
      <dgm:prSet phldrT="[Texto]" custT="1"/>
      <dgm:spPr>
        <a:solidFill>
          <a:srgbClr val="0070C0"/>
        </a:solidFill>
      </dgm:spPr>
      <dgm:t>
        <a:bodyPr/>
        <a:lstStyle/>
        <a:p>
          <a:r>
            <a:rPr lang="pt-BR" sz="2400" dirty="0"/>
            <a:t>Acórdão 1551/2008-Plenário</a:t>
          </a:r>
        </a:p>
      </dgm:t>
    </dgm:pt>
    <dgm:pt modelId="{0C7FD0D6-BC23-4613-83F9-4C8C063AD68E}" type="parTrans" cxnId="{7D627553-069C-422F-84C4-7E7FAF694468}">
      <dgm:prSet/>
      <dgm:spPr/>
      <dgm:t>
        <a:bodyPr/>
        <a:lstStyle/>
        <a:p>
          <a:endParaRPr lang="pt-BR"/>
        </a:p>
      </dgm:t>
    </dgm:pt>
    <dgm:pt modelId="{3DB04700-8C9B-4588-A153-B880FFDAEF09}" type="sibTrans" cxnId="{7D627553-069C-422F-84C4-7E7FAF694468}">
      <dgm:prSet/>
      <dgm:spPr/>
      <dgm:t>
        <a:bodyPr/>
        <a:lstStyle/>
        <a:p>
          <a:endParaRPr lang="pt-BR"/>
        </a:p>
      </dgm:t>
    </dgm:pt>
    <dgm:pt modelId="{B581103B-A9D0-4918-BED3-8AE17952AB85}">
      <dgm:prSet custT="1"/>
      <dgm:spPr>
        <a:ln>
          <a:solidFill>
            <a:srgbClr val="0070C0"/>
          </a:solidFill>
        </a:ln>
      </dgm:spPr>
      <dgm:t>
        <a:bodyPr/>
        <a:lstStyle/>
        <a:p>
          <a:pPr algn="just"/>
          <a:r>
            <a:rPr lang="pt-BR" sz="1800" i="0" dirty="0">
              <a:solidFill>
                <a:schemeClr val="tx2"/>
              </a:solidFill>
              <a:latin typeface="Calibri" pitchFamily="34" charset="0"/>
              <a:cs typeface="Arial" charset="0"/>
            </a:rPr>
            <a:t>3. Na avaliação econômica do contrato, </a:t>
          </a:r>
          <a:r>
            <a:rPr lang="pt-BR" sz="1800" i="0" u="sng" dirty="0">
              <a:solidFill>
                <a:schemeClr val="tx2"/>
              </a:solidFill>
              <a:latin typeface="Calibri" pitchFamily="34" charset="0"/>
              <a:cs typeface="Arial" charset="0"/>
            </a:rPr>
            <a:t>o eventual sobrepreço existente deve ser apurado de forma global, isto é, fazendo-se as compensações do preços excessivo de alguns itens com os descontos verificados em outros,</a:t>
          </a:r>
          <a:r>
            <a:rPr lang="pt-BR" sz="1800" i="0" dirty="0">
              <a:solidFill>
                <a:schemeClr val="tx2"/>
              </a:solidFill>
              <a:latin typeface="Calibri" pitchFamily="34" charset="0"/>
              <a:cs typeface="Arial" charset="0"/>
            </a:rPr>
            <a:t> principalmente se os preços são os mesmos oferecidos na licitação da obra e se pode constatar que a proponente sopesou de forma diferenciada o custo dos diversos serviços, tirando proveito das possíveis vantagens comparativas, desde que de forma legítima. Situação diversa ocorre com itens eivados de ilegalidade, tais os que apresentaram modificação sensível dos parâmetros eleitos na licitação, justificando a impugnação individual do item anômalo</a:t>
          </a:r>
          <a:endParaRPr lang="pt-BR" sz="1800" i="0" u="sng" dirty="0">
            <a:latin typeface="Calibri" pitchFamily="34" charset="0"/>
          </a:endParaRPr>
        </a:p>
      </dgm:t>
    </dgm:pt>
    <dgm:pt modelId="{5346243E-22D5-4DAE-9FB8-E74C54855828}" type="parTrans" cxnId="{B2199B81-AA2A-416B-996A-203A62AD7226}">
      <dgm:prSet/>
      <dgm:spPr/>
      <dgm:t>
        <a:bodyPr/>
        <a:lstStyle/>
        <a:p>
          <a:endParaRPr lang="pt-BR"/>
        </a:p>
      </dgm:t>
    </dgm:pt>
    <dgm:pt modelId="{330C33F9-9DF2-431D-9A4E-3CA2F567B7C4}" type="sibTrans" cxnId="{B2199B81-AA2A-416B-996A-203A62AD7226}">
      <dgm:prSet/>
      <dgm:spPr/>
      <dgm:t>
        <a:bodyPr/>
        <a:lstStyle/>
        <a:p>
          <a:endParaRPr lang="pt-BR"/>
        </a:p>
      </dgm:t>
    </dgm:pt>
    <dgm:pt modelId="{DF9F7150-5A84-4771-B355-1C4F76C05A11}" type="pres">
      <dgm:prSet presAssocID="{064EB2F6-FE1A-4752-9861-233CBBF176F9}" presName="diagram" presStyleCnt="0">
        <dgm:presLayoutVars>
          <dgm:dir/>
          <dgm:animLvl val="lvl"/>
          <dgm:resizeHandles val="exact"/>
        </dgm:presLayoutVars>
      </dgm:prSet>
      <dgm:spPr/>
    </dgm:pt>
    <dgm:pt modelId="{8EF3A1C9-EE17-42C2-9DE2-4336099CFB88}" type="pres">
      <dgm:prSet presAssocID="{80CD2BA1-49FE-4D30-805C-5478AA03B92F}" presName="compNode" presStyleCnt="0"/>
      <dgm:spPr/>
    </dgm:pt>
    <dgm:pt modelId="{728C03FF-E33C-4520-88A1-99A04F5BA2F7}" type="pres">
      <dgm:prSet presAssocID="{80CD2BA1-49FE-4D30-805C-5478AA03B92F}" presName="childRect" presStyleLbl="bgAcc1" presStyleIdx="0" presStyleCnt="1" custScaleX="214587" custScaleY="57165" custLinFactNeighborX="-254" custLinFactNeighborY="-14643">
        <dgm:presLayoutVars>
          <dgm:bulletEnabled val="1"/>
        </dgm:presLayoutVars>
      </dgm:prSet>
      <dgm:spPr/>
    </dgm:pt>
    <dgm:pt modelId="{84763400-9263-4887-A353-501003B7C74A}" type="pres">
      <dgm:prSet presAssocID="{80CD2BA1-49FE-4D30-805C-5478AA03B92F}" presName="parentText" presStyleLbl="node1" presStyleIdx="0" presStyleCnt="0">
        <dgm:presLayoutVars>
          <dgm:chMax val="0"/>
          <dgm:bulletEnabled val="1"/>
        </dgm:presLayoutVars>
      </dgm:prSet>
      <dgm:spPr/>
    </dgm:pt>
    <dgm:pt modelId="{F3ADACDA-8192-4C5F-BFF2-82556968597A}" type="pres">
      <dgm:prSet presAssocID="{80CD2BA1-49FE-4D30-805C-5478AA03B92F}" presName="parentRect" presStyleLbl="alignNode1" presStyleIdx="0" presStyleCnt="1" custScaleX="214860" custScaleY="26510" custLinFactNeighborX="159" custLinFactNeighborY="-89110"/>
      <dgm:spPr/>
    </dgm:pt>
    <dgm:pt modelId="{E8DBB8A9-A32A-4154-A93E-36635758F4D7}" type="pres">
      <dgm:prSet presAssocID="{80CD2BA1-49FE-4D30-805C-5478AA03B92F}" presName="adorn" presStyleLbl="fgAccFollowNode1" presStyleIdx="0" presStyleCnt="1" custScaleX="42922" custScaleY="37037" custLinFactX="50618" custLinFactY="-3259" custLinFactNeighborX="100000"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Lst>
  <dgm:cxnLst>
    <dgm:cxn modelId="{12C83D51-33DF-48A1-9212-5B5812B4C68A}" type="presOf" srcId="{064EB2F6-FE1A-4752-9861-233CBBF176F9}" destId="{DF9F7150-5A84-4771-B355-1C4F76C05A11}" srcOrd="0" destOrd="0" presId="urn:microsoft.com/office/officeart/2005/8/layout/bList2#27"/>
    <dgm:cxn modelId="{6904D951-D3CD-4AE1-8124-7104077786AB}" type="presOf" srcId="{80CD2BA1-49FE-4D30-805C-5478AA03B92F}" destId="{F3ADACDA-8192-4C5F-BFF2-82556968597A}" srcOrd="1" destOrd="0" presId="urn:microsoft.com/office/officeart/2005/8/layout/bList2#27"/>
    <dgm:cxn modelId="{7D627553-069C-422F-84C4-7E7FAF694468}" srcId="{064EB2F6-FE1A-4752-9861-233CBBF176F9}" destId="{80CD2BA1-49FE-4D30-805C-5478AA03B92F}" srcOrd="0" destOrd="0" parTransId="{0C7FD0D6-BC23-4613-83F9-4C8C063AD68E}" sibTransId="{3DB04700-8C9B-4588-A153-B880FFDAEF09}"/>
    <dgm:cxn modelId="{206EF557-85C4-411E-9D14-DEDDDB74D4EE}" type="presOf" srcId="{B581103B-A9D0-4918-BED3-8AE17952AB85}" destId="{728C03FF-E33C-4520-88A1-99A04F5BA2F7}" srcOrd="0" destOrd="0" presId="urn:microsoft.com/office/officeart/2005/8/layout/bList2#27"/>
    <dgm:cxn modelId="{EDC6E17F-5DA2-439D-AD8B-1C30EF8439CA}" type="presOf" srcId="{80CD2BA1-49FE-4D30-805C-5478AA03B92F}" destId="{84763400-9263-4887-A353-501003B7C74A}" srcOrd="0" destOrd="0" presId="urn:microsoft.com/office/officeart/2005/8/layout/bList2#27"/>
    <dgm:cxn modelId="{B2199B81-AA2A-416B-996A-203A62AD7226}" srcId="{80CD2BA1-49FE-4D30-805C-5478AA03B92F}" destId="{B581103B-A9D0-4918-BED3-8AE17952AB85}" srcOrd="0" destOrd="0" parTransId="{5346243E-22D5-4DAE-9FB8-E74C54855828}" sibTransId="{330C33F9-9DF2-431D-9A4E-3CA2F567B7C4}"/>
    <dgm:cxn modelId="{221C63AB-A42D-4C75-9FCA-BCD74039F042}" type="presParOf" srcId="{DF9F7150-5A84-4771-B355-1C4F76C05A11}" destId="{8EF3A1C9-EE17-42C2-9DE2-4336099CFB88}" srcOrd="0" destOrd="0" presId="urn:microsoft.com/office/officeart/2005/8/layout/bList2#27"/>
    <dgm:cxn modelId="{AB0F559B-1BF7-4A80-B938-ACF74C97DF9F}" type="presParOf" srcId="{8EF3A1C9-EE17-42C2-9DE2-4336099CFB88}" destId="{728C03FF-E33C-4520-88A1-99A04F5BA2F7}" srcOrd="0" destOrd="0" presId="urn:microsoft.com/office/officeart/2005/8/layout/bList2#27"/>
    <dgm:cxn modelId="{C2DE7B2B-F54B-48CA-96F5-1023DC06468A}" type="presParOf" srcId="{8EF3A1C9-EE17-42C2-9DE2-4336099CFB88}" destId="{84763400-9263-4887-A353-501003B7C74A}" srcOrd="1" destOrd="0" presId="urn:microsoft.com/office/officeart/2005/8/layout/bList2#27"/>
    <dgm:cxn modelId="{A7F244DD-525E-411A-B204-4D3C2C35FAC9}" type="presParOf" srcId="{8EF3A1C9-EE17-42C2-9DE2-4336099CFB88}" destId="{F3ADACDA-8192-4C5F-BFF2-82556968597A}" srcOrd="2" destOrd="0" presId="urn:microsoft.com/office/officeart/2005/8/layout/bList2#27"/>
    <dgm:cxn modelId="{187E9639-C10B-4CB9-B94F-5EEDFDF2FEF4}" type="presParOf" srcId="{8EF3A1C9-EE17-42C2-9DE2-4336099CFB88}" destId="{E8DBB8A9-A32A-4154-A93E-36635758F4D7}" srcOrd="3" destOrd="0" presId="urn:microsoft.com/office/officeart/2005/8/layout/bList2#2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C03FF-E33C-4520-88A1-99A04F5BA2F7}">
      <dsp:nvSpPr>
        <dsp:cNvPr id="0" name=""/>
        <dsp:cNvSpPr/>
      </dsp:nvSpPr>
      <dsp:spPr>
        <a:xfrm>
          <a:off x="6" y="66907"/>
          <a:ext cx="8841548" cy="1758217"/>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just" defTabSz="800100">
            <a:lnSpc>
              <a:spcPct val="90000"/>
            </a:lnSpc>
            <a:spcBef>
              <a:spcPct val="0"/>
            </a:spcBef>
            <a:spcAft>
              <a:spcPct val="15000"/>
            </a:spcAft>
            <a:buChar char="•"/>
          </a:pPr>
          <a:r>
            <a:rPr lang="pt-BR" sz="1800" i="0" kern="1200" dirty="0">
              <a:solidFill>
                <a:schemeClr val="tx2"/>
              </a:solidFill>
              <a:latin typeface="Calibri" pitchFamily="34" charset="0"/>
              <a:cs typeface="Arial" charset="0"/>
            </a:rPr>
            <a:t>3. Na avaliação econômica do contrato, </a:t>
          </a:r>
          <a:r>
            <a:rPr lang="pt-BR" sz="1800" i="0" u="sng" kern="1200" dirty="0">
              <a:solidFill>
                <a:schemeClr val="tx2"/>
              </a:solidFill>
              <a:latin typeface="Calibri" pitchFamily="34" charset="0"/>
              <a:cs typeface="Arial" charset="0"/>
            </a:rPr>
            <a:t>o eventual sobrepreço existente deve ser apurado de forma global, isto é, fazendo-se as compensações do preços excessivo de alguns itens com os descontos verificados em outros,</a:t>
          </a:r>
          <a:r>
            <a:rPr lang="pt-BR" sz="1800" i="0" kern="1200" dirty="0">
              <a:solidFill>
                <a:schemeClr val="tx2"/>
              </a:solidFill>
              <a:latin typeface="Calibri" pitchFamily="34" charset="0"/>
              <a:cs typeface="Arial" charset="0"/>
            </a:rPr>
            <a:t> principalmente se os preços são os mesmos oferecidos na licitação da obra e se pode constatar que a proponente sopesou de forma diferenciada o custo dos diversos serviços, tirando proveito das possíveis vantagens comparativas, desde que de forma legítima. Situação diversa ocorre com itens eivados de ilegalidade, tais os que apresentaram modificação sensível dos parâmetros eleitos na licitação, justificando a impugnação individual do item anômalo</a:t>
          </a:r>
          <a:endParaRPr lang="pt-BR" sz="1800" i="0" u="sng" kern="1200" dirty="0">
            <a:latin typeface="Calibri" pitchFamily="34" charset="0"/>
          </a:endParaRPr>
        </a:p>
      </dsp:txBody>
      <dsp:txXfrm>
        <a:off x="41203" y="108104"/>
        <a:ext cx="8759154" cy="1717020"/>
      </dsp:txXfrm>
    </dsp:sp>
    <dsp:sp modelId="{F3ADACDA-8192-4C5F-BFF2-82556968597A}">
      <dsp:nvSpPr>
        <dsp:cNvPr id="0" name=""/>
        <dsp:cNvSpPr/>
      </dsp:nvSpPr>
      <dsp:spPr>
        <a:xfrm>
          <a:off x="9696" y="2241682"/>
          <a:ext cx="8852796" cy="350607"/>
        </a:xfrm>
        <a:prstGeom prst="rect">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pt-BR" sz="2400" kern="1200" dirty="0"/>
            <a:t>Acórdão 1551/2008-Plenário</a:t>
          </a:r>
        </a:p>
      </dsp:txBody>
      <dsp:txXfrm>
        <a:off x="9696" y="2241682"/>
        <a:ext cx="6234363" cy="350607"/>
      </dsp:txXfrm>
    </dsp:sp>
    <dsp:sp modelId="{E8DBB8A9-A32A-4154-A93E-36635758F4D7}">
      <dsp:nvSpPr>
        <dsp:cNvPr id="0" name=""/>
        <dsp:cNvSpPr/>
      </dsp:nvSpPr>
      <dsp:spPr>
        <a:xfrm>
          <a:off x="7972872" y="2109210"/>
          <a:ext cx="618974" cy="5341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27">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5D97B93-016E-400A-8597-93CEFB9C1E76}"/>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b="1" u="none"/>
            </a:lvl1pPr>
          </a:lstStyle>
          <a:p>
            <a:pPr>
              <a:defRPr/>
            </a:pPr>
            <a:endParaRPr lang="pt-BR"/>
          </a:p>
        </p:txBody>
      </p:sp>
      <p:sp>
        <p:nvSpPr>
          <p:cNvPr id="37891" name="Rectangle 3">
            <a:extLst>
              <a:ext uri="{FF2B5EF4-FFF2-40B4-BE49-F238E27FC236}">
                <a16:creationId xmlns:a16="http://schemas.microsoft.com/office/drawing/2014/main" id="{CDD5976A-621D-416E-B927-610E2641BA16}"/>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b="1" u="none"/>
            </a:lvl1pPr>
          </a:lstStyle>
          <a:p>
            <a:pPr>
              <a:defRPr/>
            </a:pPr>
            <a:endParaRPr lang="pt-BR"/>
          </a:p>
        </p:txBody>
      </p:sp>
      <p:sp>
        <p:nvSpPr>
          <p:cNvPr id="37892" name="Rectangle 4">
            <a:extLst>
              <a:ext uri="{FF2B5EF4-FFF2-40B4-BE49-F238E27FC236}">
                <a16:creationId xmlns:a16="http://schemas.microsoft.com/office/drawing/2014/main" id="{458943C7-769F-44FA-8303-27CDAD97A598}"/>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b="1" u="none"/>
            </a:lvl1pPr>
          </a:lstStyle>
          <a:p>
            <a:pPr>
              <a:defRPr/>
            </a:pPr>
            <a:endParaRPr lang="pt-BR"/>
          </a:p>
        </p:txBody>
      </p:sp>
      <p:sp>
        <p:nvSpPr>
          <p:cNvPr id="37893" name="Rectangle 5">
            <a:extLst>
              <a:ext uri="{FF2B5EF4-FFF2-40B4-BE49-F238E27FC236}">
                <a16:creationId xmlns:a16="http://schemas.microsoft.com/office/drawing/2014/main" id="{C847A9EE-9586-4961-9E18-605D97239CAD}"/>
              </a:ext>
            </a:extLst>
          </p:cNvPr>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b="1" u="none"/>
            </a:lvl1pPr>
          </a:lstStyle>
          <a:p>
            <a:pPr>
              <a:defRPr/>
            </a:pPr>
            <a:fld id="{7E4E2A32-3361-476E-A1F0-55400A90045F}"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FC74F-5DAD-4419-AC41-733290714179}"/>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b="1" u="none"/>
            </a:lvl1pPr>
          </a:lstStyle>
          <a:p>
            <a:pPr>
              <a:defRPr/>
            </a:pPr>
            <a:endParaRPr lang="pt-BR"/>
          </a:p>
        </p:txBody>
      </p:sp>
      <p:sp>
        <p:nvSpPr>
          <p:cNvPr id="25603" name="Rectangle 3">
            <a:extLst>
              <a:ext uri="{FF2B5EF4-FFF2-40B4-BE49-F238E27FC236}">
                <a16:creationId xmlns:a16="http://schemas.microsoft.com/office/drawing/2014/main" id="{40385F68-198A-4E5D-B407-D310AEC6CFAD}"/>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b="1" u="none"/>
            </a:lvl1pPr>
          </a:lstStyle>
          <a:p>
            <a:pPr>
              <a:defRPr/>
            </a:pPr>
            <a:endParaRPr lang="pt-BR"/>
          </a:p>
        </p:txBody>
      </p:sp>
      <p:sp>
        <p:nvSpPr>
          <p:cNvPr id="2052" name="Rectangle 4">
            <a:extLst>
              <a:ext uri="{FF2B5EF4-FFF2-40B4-BE49-F238E27FC236}">
                <a16:creationId xmlns:a16="http://schemas.microsoft.com/office/drawing/2014/main" id="{D51FE2A2-0D9D-4385-B69B-C8E8ECDD7E80}"/>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54FEECC6-A7E5-4F1B-AB93-E8294DE36E83}"/>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25606" name="Rectangle 6">
            <a:extLst>
              <a:ext uri="{FF2B5EF4-FFF2-40B4-BE49-F238E27FC236}">
                <a16:creationId xmlns:a16="http://schemas.microsoft.com/office/drawing/2014/main" id="{A23F203C-081F-4420-B9B9-E198FCFF04BA}"/>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b="1" u="none"/>
            </a:lvl1pPr>
          </a:lstStyle>
          <a:p>
            <a:pPr>
              <a:defRPr/>
            </a:pPr>
            <a:endParaRPr lang="pt-BR"/>
          </a:p>
        </p:txBody>
      </p:sp>
      <p:sp>
        <p:nvSpPr>
          <p:cNvPr id="25607" name="Rectangle 7">
            <a:extLst>
              <a:ext uri="{FF2B5EF4-FFF2-40B4-BE49-F238E27FC236}">
                <a16:creationId xmlns:a16="http://schemas.microsoft.com/office/drawing/2014/main" id="{FF5E04AB-2F56-4FD4-B5A2-6EA047B38B97}"/>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b="1" u="none"/>
            </a:lvl1pPr>
          </a:lstStyle>
          <a:p>
            <a:pPr>
              <a:defRPr/>
            </a:pPr>
            <a:fld id="{7100D5C3-B605-4AC6-8412-AC62ED3EB879}"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DA51369-DBCB-486D-88F5-7A62981C30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86A9A3-0D40-4EDA-9BB6-F0CFBDA1A946}" type="slidenum">
              <a:rPr lang="pt-BR" altLang="pt-BR" smtClean="0"/>
              <a:pPr>
                <a:spcBef>
                  <a:spcPct val="0"/>
                </a:spcBef>
              </a:pPr>
              <a:t>1</a:t>
            </a:fld>
            <a:endParaRPr lang="pt-BR" altLang="pt-BR"/>
          </a:p>
        </p:txBody>
      </p:sp>
      <p:sp>
        <p:nvSpPr>
          <p:cNvPr id="5123" name="Rectangle 2">
            <a:extLst>
              <a:ext uri="{FF2B5EF4-FFF2-40B4-BE49-F238E27FC236}">
                <a16:creationId xmlns:a16="http://schemas.microsoft.com/office/drawing/2014/main" id="{8BA291BD-A022-433D-BE19-0C576D8E07D8}"/>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BADB18F-BF24-4228-84C1-C0EBC6C279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307393" y="8030766"/>
            <a:ext cx="2531432" cy="422672"/>
          </a:xfrm>
          <a:prstGeom prst="rect">
            <a:avLst/>
          </a:prstGeom>
          <a:noFill/>
          <a:ln w="9525">
            <a:noFill/>
            <a:miter lim="800000"/>
            <a:headEnd/>
            <a:tailEnd/>
          </a:ln>
        </p:spPr>
        <p:txBody>
          <a:bodyPr lIns="78295" tIns="39147" rIns="78295" bIns="39147" anchor="b"/>
          <a:lstStyle/>
          <a:p>
            <a:pPr algn="r" eaLnBrk="0" hangingPunct="0"/>
            <a:fld id="{15002038-3031-43FB-8027-811A595BB0B3}" type="slidenum">
              <a:rPr lang="pt-BR" sz="1000">
                <a:solidFill>
                  <a:schemeClr val="tx1"/>
                </a:solidFill>
                <a:effectLst/>
              </a:rPr>
              <a:pPr algn="r" eaLnBrk="0" hangingPunct="0"/>
              <a:t>52</a:t>
            </a:fld>
            <a:endParaRPr lang="pt-BR" sz="1000" dirty="0">
              <a:solidFill>
                <a:schemeClr val="tx1"/>
              </a:solidFill>
              <a:effectLst/>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lvl="1" algn="ctr">
              <a:spcAft>
                <a:spcPts val="514"/>
              </a:spcAft>
            </a:pPr>
            <a:endParaRPr lang="pt-BR" dirty="0"/>
          </a:p>
        </p:txBody>
      </p:sp>
      <p:sp>
        <p:nvSpPr>
          <p:cNvPr id="5" name="Espaço Reservado para Rodapé 4"/>
          <p:cNvSpPr>
            <a:spLocks noGrp="1"/>
          </p:cNvSpPr>
          <p:nvPr>
            <p:ph type="ftr" sz="quarter" idx="10"/>
          </p:nvPr>
        </p:nvSpPr>
        <p:spPr/>
        <p:txBody>
          <a:bodyPr/>
          <a:lstStyle/>
          <a:p>
            <a:pPr>
              <a:defRPr/>
            </a:pPr>
            <a:r>
              <a:rPr lang="pt-BR" dirty="0"/>
              <a:t>Luiz Fernando Ururahy de Souza</a:t>
            </a:r>
          </a:p>
        </p:txBody>
      </p:sp>
      <p:sp>
        <p:nvSpPr>
          <p:cNvPr id="6" name="Espaço Reservado para Cabeçalho 5"/>
          <p:cNvSpPr>
            <a:spLocks noGrp="1"/>
          </p:cNvSpPr>
          <p:nvPr>
            <p:ph type="hdr" sz="quarter" idx="11"/>
          </p:nvPr>
        </p:nvSpPr>
        <p:spPr/>
        <p:txBody>
          <a:bodyPr/>
          <a:lstStyle/>
          <a:p>
            <a:pPr>
              <a:defRPr/>
            </a:pPr>
            <a:r>
              <a:rPr lang="pt-BR" dirty="0"/>
              <a:t>Gestão e Fiscalização de Obras e Serviços de Engenharia</a:t>
            </a:r>
          </a:p>
        </p:txBody>
      </p:sp>
    </p:spTree>
    <p:extLst>
      <p:ext uri="{BB962C8B-B14F-4D97-AF65-F5344CB8AC3E}">
        <p14:creationId xmlns:p14="http://schemas.microsoft.com/office/powerpoint/2010/main" val="274391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307393" y="8030766"/>
            <a:ext cx="2531432" cy="422672"/>
          </a:xfrm>
          <a:prstGeom prst="rect">
            <a:avLst/>
          </a:prstGeom>
          <a:noFill/>
          <a:ln w="9525">
            <a:noFill/>
            <a:miter lim="800000"/>
            <a:headEnd/>
            <a:tailEnd/>
          </a:ln>
        </p:spPr>
        <p:txBody>
          <a:bodyPr lIns="78295" tIns="39147" rIns="78295" bIns="39147" anchor="b"/>
          <a:lstStyle/>
          <a:p>
            <a:pPr algn="r" eaLnBrk="0" hangingPunct="0"/>
            <a:fld id="{15002038-3031-43FB-8027-811A595BB0B3}" type="slidenum">
              <a:rPr lang="pt-BR" sz="1000">
                <a:solidFill>
                  <a:schemeClr val="tx1"/>
                </a:solidFill>
                <a:effectLst/>
              </a:rPr>
              <a:pPr algn="r" eaLnBrk="0" hangingPunct="0"/>
              <a:t>61</a:t>
            </a:fld>
            <a:endParaRPr lang="pt-BR" sz="1000" dirty="0">
              <a:solidFill>
                <a:schemeClr val="tx1"/>
              </a:solidFill>
              <a:effectLst/>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lvl="1" algn="ctr">
              <a:spcAft>
                <a:spcPts val="514"/>
              </a:spcAft>
            </a:pPr>
            <a:endParaRPr lang="pt-BR" dirty="0"/>
          </a:p>
        </p:txBody>
      </p:sp>
      <p:sp>
        <p:nvSpPr>
          <p:cNvPr id="5" name="Espaço Reservado para Rodapé 4"/>
          <p:cNvSpPr>
            <a:spLocks noGrp="1"/>
          </p:cNvSpPr>
          <p:nvPr>
            <p:ph type="ftr" sz="quarter" idx="10"/>
          </p:nvPr>
        </p:nvSpPr>
        <p:spPr/>
        <p:txBody>
          <a:bodyPr/>
          <a:lstStyle/>
          <a:p>
            <a:pPr>
              <a:defRPr/>
            </a:pPr>
            <a:r>
              <a:rPr lang="pt-BR" dirty="0"/>
              <a:t>Luiz Fernando Ururahy de Souza</a:t>
            </a:r>
          </a:p>
        </p:txBody>
      </p:sp>
      <p:sp>
        <p:nvSpPr>
          <p:cNvPr id="6" name="Espaço Reservado para Cabeçalho 5"/>
          <p:cNvSpPr>
            <a:spLocks noGrp="1"/>
          </p:cNvSpPr>
          <p:nvPr>
            <p:ph type="hdr" sz="quarter" idx="11"/>
          </p:nvPr>
        </p:nvSpPr>
        <p:spPr/>
        <p:txBody>
          <a:bodyPr/>
          <a:lstStyle/>
          <a:p>
            <a:pPr>
              <a:defRPr/>
            </a:pPr>
            <a:r>
              <a:rPr lang="pt-BR" dirty="0"/>
              <a:t>Gestão e Fiscalização de Obras e Serviços de Engenharia</a:t>
            </a:r>
          </a:p>
        </p:txBody>
      </p:sp>
    </p:spTree>
    <p:extLst>
      <p:ext uri="{BB962C8B-B14F-4D97-AF65-F5344CB8AC3E}">
        <p14:creationId xmlns:p14="http://schemas.microsoft.com/office/powerpoint/2010/main" val="320944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307393" y="8030766"/>
            <a:ext cx="2531432" cy="422672"/>
          </a:xfrm>
          <a:prstGeom prst="rect">
            <a:avLst/>
          </a:prstGeom>
          <a:noFill/>
          <a:ln w="9525">
            <a:noFill/>
            <a:miter lim="800000"/>
            <a:headEnd/>
            <a:tailEnd/>
          </a:ln>
        </p:spPr>
        <p:txBody>
          <a:bodyPr lIns="78295" tIns="39147" rIns="78295" bIns="39147" anchor="b"/>
          <a:lstStyle/>
          <a:p>
            <a:pPr algn="r" eaLnBrk="0" hangingPunct="0"/>
            <a:fld id="{15002038-3031-43FB-8027-811A595BB0B3}" type="slidenum">
              <a:rPr lang="pt-BR" sz="1000">
                <a:solidFill>
                  <a:schemeClr val="tx1"/>
                </a:solidFill>
                <a:effectLst/>
              </a:rPr>
              <a:pPr algn="r" eaLnBrk="0" hangingPunct="0"/>
              <a:t>62</a:t>
            </a:fld>
            <a:endParaRPr lang="pt-BR" sz="1000" dirty="0">
              <a:solidFill>
                <a:schemeClr val="tx1"/>
              </a:solidFill>
              <a:effectLst/>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lvl="1" algn="ctr">
              <a:spcAft>
                <a:spcPts val="514"/>
              </a:spcAft>
            </a:pPr>
            <a:endParaRPr lang="pt-BR" dirty="0"/>
          </a:p>
        </p:txBody>
      </p:sp>
      <p:sp>
        <p:nvSpPr>
          <p:cNvPr id="5" name="Espaço Reservado para Rodapé 4"/>
          <p:cNvSpPr>
            <a:spLocks noGrp="1"/>
          </p:cNvSpPr>
          <p:nvPr>
            <p:ph type="ftr" sz="quarter" idx="10"/>
          </p:nvPr>
        </p:nvSpPr>
        <p:spPr/>
        <p:txBody>
          <a:bodyPr/>
          <a:lstStyle/>
          <a:p>
            <a:pPr>
              <a:defRPr/>
            </a:pPr>
            <a:r>
              <a:rPr lang="pt-BR" dirty="0"/>
              <a:t>Luiz Fernando Ururahy de Souza</a:t>
            </a:r>
          </a:p>
        </p:txBody>
      </p:sp>
      <p:sp>
        <p:nvSpPr>
          <p:cNvPr id="6" name="Espaço Reservado para Cabeçalho 5"/>
          <p:cNvSpPr>
            <a:spLocks noGrp="1"/>
          </p:cNvSpPr>
          <p:nvPr>
            <p:ph type="hdr" sz="quarter" idx="11"/>
          </p:nvPr>
        </p:nvSpPr>
        <p:spPr/>
        <p:txBody>
          <a:bodyPr/>
          <a:lstStyle/>
          <a:p>
            <a:pPr>
              <a:defRPr/>
            </a:pPr>
            <a:r>
              <a:rPr lang="pt-BR" dirty="0"/>
              <a:t>Gestão e Fiscalização de Obras e Serviços de Engenharia</a:t>
            </a:r>
          </a:p>
        </p:txBody>
      </p:sp>
    </p:spTree>
    <p:extLst>
      <p:ext uri="{BB962C8B-B14F-4D97-AF65-F5344CB8AC3E}">
        <p14:creationId xmlns:p14="http://schemas.microsoft.com/office/powerpoint/2010/main" val="1471576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p:cNvSpPr>
            <a:spLocks noGrp="1" noRot="1" noChangeAspect="1" noTextEdit="1"/>
          </p:cNvSpPr>
          <p:nvPr>
            <p:ph type="sldImg"/>
          </p:nvPr>
        </p:nvSpPr>
        <p:spPr>
          <a:ln/>
        </p:spPr>
      </p:sp>
      <p:sp>
        <p:nvSpPr>
          <p:cNvPr id="69635" name="Espaço Reservado para Anotações 2"/>
          <p:cNvSpPr>
            <a:spLocks noGrp="1"/>
          </p:cNvSpPr>
          <p:nvPr>
            <p:ph type="body" idx="1"/>
          </p:nvPr>
        </p:nvSpPr>
        <p:spPr>
          <a:noFill/>
          <a:ln/>
        </p:spPr>
        <p:txBody>
          <a:bodyPr/>
          <a:lstStyle/>
          <a:p>
            <a:endParaRPr lang="pt-BR" dirty="0"/>
          </a:p>
        </p:txBody>
      </p:sp>
      <p:sp>
        <p:nvSpPr>
          <p:cNvPr id="69636" name="Espaço Reservado para Número de Slide 3"/>
          <p:cNvSpPr>
            <a:spLocks noGrp="1"/>
          </p:cNvSpPr>
          <p:nvPr>
            <p:ph type="sldNum" sz="quarter" idx="5"/>
          </p:nvPr>
        </p:nvSpPr>
        <p:spPr>
          <a:noFill/>
        </p:spPr>
        <p:txBody>
          <a:bodyPr/>
          <a:lstStyle/>
          <a:p>
            <a:fld id="{5E61B71F-BB6C-4398-80E3-8102482C8975}" type="slidenum">
              <a:rPr lang="pt-BR" smtClean="0"/>
              <a:pPr/>
              <a:t>64</a:t>
            </a:fld>
            <a:endParaRPr lang="pt-BR" dirty="0"/>
          </a:p>
        </p:txBody>
      </p:sp>
    </p:spTree>
    <p:extLst>
      <p:ext uri="{BB962C8B-B14F-4D97-AF65-F5344CB8AC3E}">
        <p14:creationId xmlns:p14="http://schemas.microsoft.com/office/powerpoint/2010/main" val="3874051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a:ln/>
        </p:spPr>
      </p:sp>
      <p:sp>
        <p:nvSpPr>
          <p:cNvPr id="70659" name="Espaço Reservado para Anotações 2"/>
          <p:cNvSpPr>
            <a:spLocks noGrp="1"/>
          </p:cNvSpPr>
          <p:nvPr>
            <p:ph type="body" idx="1"/>
          </p:nvPr>
        </p:nvSpPr>
        <p:spPr>
          <a:noFill/>
          <a:ln/>
        </p:spPr>
        <p:txBody>
          <a:bodyPr/>
          <a:lstStyle/>
          <a:p>
            <a:endParaRPr lang="pt-BR" dirty="0"/>
          </a:p>
        </p:txBody>
      </p:sp>
      <p:sp>
        <p:nvSpPr>
          <p:cNvPr id="70660" name="Espaço Reservado para Número de Slide 3"/>
          <p:cNvSpPr>
            <a:spLocks noGrp="1"/>
          </p:cNvSpPr>
          <p:nvPr>
            <p:ph type="sldNum" sz="quarter" idx="5"/>
          </p:nvPr>
        </p:nvSpPr>
        <p:spPr>
          <a:noFill/>
        </p:spPr>
        <p:txBody>
          <a:bodyPr/>
          <a:lstStyle/>
          <a:p>
            <a:fld id="{6F181066-99F5-4AA8-8647-6BB8D374D12C}" type="slidenum">
              <a:rPr lang="pt-BR" smtClean="0"/>
              <a:pPr/>
              <a:t>65</a:t>
            </a:fld>
            <a:endParaRPr lang="pt-BR" dirty="0"/>
          </a:p>
        </p:txBody>
      </p:sp>
    </p:spTree>
    <p:extLst>
      <p:ext uri="{BB962C8B-B14F-4D97-AF65-F5344CB8AC3E}">
        <p14:creationId xmlns:p14="http://schemas.microsoft.com/office/powerpoint/2010/main" val="242793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a:ln/>
        </p:spPr>
      </p:sp>
      <p:sp>
        <p:nvSpPr>
          <p:cNvPr id="70659" name="Espaço Reservado para Anotações 2"/>
          <p:cNvSpPr>
            <a:spLocks noGrp="1"/>
          </p:cNvSpPr>
          <p:nvPr>
            <p:ph type="body" idx="1"/>
          </p:nvPr>
        </p:nvSpPr>
        <p:spPr>
          <a:noFill/>
          <a:ln/>
        </p:spPr>
        <p:txBody>
          <a:bodyPr/>
          <a:lstStyle/>
          <a:p>
            <a:endParaRPr lang="pt-BR"/>
          </a:p>
        </p:txBody>
      </p:sp>
      <p:sp>
        <p:nvSpPr>
          <p:cNvPr id="70660" name="Espaço Reservado para Número de Slide 3"/>
          <p:cNvSpPr>
            <a:spLocks noGrp="1"/>
          </p:cNvSpPr>
          <p:nvPr>
            <p:ph type="sldNum" sz="quarter" idx="5"/>
          </p:nvPr>
        </p:nvSpPr>
        <p:spPr>
          <a:noFill/>
        </p:spPr>
        <p:txBody>
          <a:bodyPr/>
          <a:lstStyle/>
          <a:p>
            <a:fld id="{6F181066-99F5-4AA8-8647-6BB8D374D12C}" type="slidenum">
              <a:rPr lang="pt-BR" smtClean="0"/>
              <a:pPr/>
              <a:t>66</a:t>
            </a:fld>
            <a:endParaRPr lang="pt-BR"/>
          </a:p>
        </p:txBody>
      </p:sp>
    </p:spTree>
    <p:extLst>
      <p:ext uri="{BB962C8B-B14F-4D97-AF65-F5344CB8AC3E}">
        <p14:creationId xmlns:p14="http://schemas.microsoft.com/office/powerpoint/2010/main" val="3438039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a:ln/>
        </p:spPr>
      </p:sp>
      <p:sp>
        <p:nvSpPr>
          <p:cNvPr id="70659" name="Espaço Reservado para Anotações 2"/>
          <p:cNvSpPr>
            <a:spLocks noGrp="1"/>
          </p:cNvSpPr>
          <p:nvPr>
            <p:ph type="body" idx="1"/>
          </p:nvPr>
        </p:nvSpPr>
        <p:spPr>
          <a:noFill/>
          <a:ln/>
        </p:spPr>
        <p:txBody>
          <a:bodyPr/>
          <a:lstStyle/>
          <a:p>
            <a:endParaRPr lang="pt-BR" dirty="0"/>
          </a:p>
        </p:txBody>
      </p:sp>
      <p:sp>
        <p:nvSpPr>
          <p:cNvPr id="70660" name="Espaço Reservado para Número de Slide 3"/>
          <p:cNvSpPr>
            <a:spLocks noGrp="1"/>
          </p:cNvSpPr>
          <p:nvPr>
            <p:ph type="sldNum" sz="quarter" idx="5"/>
          </p:nvPr>
        </p:nvSpPr>
        <p:spPr>
          <a:noFill/>
        </p:spPr>
        <p:txBody>
          <a:bodyPr/>
          <a:lstStyle/>
          <a:p>
            <a:fld id="{6F181066-99F5-4AA8-8647-6BB8D374D12C}" type="slidenum">
              <a:rPr lang="pt-BR" smtClean="0"/>
              <a:pPr/>
              <a:t>67</a:t>
            </a:fld>
            <a:endParaRPr lang="pt-BR" dirty="0"/>
          </a:p>
        </p:txBody>
      </p:sp>
    </p:spTree>
    <p:extLst>
      <p:ext uri="{BB962C8B-B14F-4D97-AF65-F5344CB8AC3E}">
        <p14:creationId xmlns:p14="http://schemas.microsoft.com/office/powerpoint/2010/main" val="3726105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a:ln/>
        </p:spPr>
      </p:sp>
      <p:sp>
        <p:nvSpPr>
          <p:cNvPr id="70659" name="Espaço Reservado para Anotações 2"/>
          <p:cNvSpPr>
            <a:spLocks noGrp="1"/>
          </p:cNvSpPr>
          <p:nvPr>
            <p:ph type="body" idx="1"/>
          </p:nvPr>
        </p:nvSpPr>
        <p:spPr>
          <a:noFill/>
          <a:ln/>
        </p:spPr>
        <p:txBody>
          <a:bodyPr/>
          <a:lstStyle/>
          <a:p>
            <a:endParaRPr lang="pt-BR" dirty="0"/>
          </a:p>
        </p:txBody>
      </p:sp>
      <p:sp>
        <p:nvSpPr>
          <p:cNvPr id="70660" name="Espaço Reservado para Número de Slide 3"/>
          <p:cNvSpPr>
            <a:spLocks noGrp="1"/>
          </p:cNvSpPr>
          <p:nvPr>
            <p:ph type="sldNum" sz="quarter" idx="5"/>
          </p:nvPr>
        </p:nvSpPr>
        <p:spPr>
          <a:noFill/>
        </p:spPr>
        <p:txBody>
          <a:bodyPr/>
          <a:lstStyle/>
          <a:p>
            <a:fld id="{6F181066-99F5-4AA8-8647-6BB8D374D12C}" type="slidenum">
              <a:rPr lang="pt-BR" smtClean="0"/>
              <a:pPr/>
              <a:t>68</a:t>
            </a:fld>
            <a:endParaRPr lang="pt-BR" dirty="0"/>
          </a:p>
        </p:txBody>
      </p:sp>
    </p:spTree>
    <p:extLst>
      <p:ext uri="{BB962C8B-B14F-4D97-AF65-F5344CB8AC3E}">
        <p14:creationId xmlns:p14="http://schemas.microsoft.com/office/powerpoint/2010/main" val="3752358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a:ln/>
        </p:spPr>
      </p:sp>
      <p:sp>
        <p:nvSpPr>
          <p:cNvPr id="71683" name="Espaço Reservado para Anotações 2"/>
          <p:cNvSpPr>
            <a:spLocks noGrp="1"/>
          </p:cNvSpPr>
          <p:nvPr>
            <p:ph type="body" idx="1"/>
          </p:nvPr>
        </p:nvSpPr>
        <p:spPr>
          <a:noFill/>
          <a:ln/>
        </p:spPr>
        <p:txBody>
          <a:bodyPr/>
          <a:lstStyle/>
          <a:p>
            <a:endParaRPr lang="pt-BR" dirty="0"/>
          </a:p>
        </p:txBody>
      </p:sp>
      <p:sp>
        <p:nvSpPr>
          <p:cNvPr id="71684" name="Espaço Reservado para Número de Slide 3"/>
          <p:cNvSpPr>
            <a:spLocks noGrp="1"/>
          </p:cNvSpPr>
          <p:nvPr>
            <p:ph type="sldNum" sz="quarter" idx="5"/>
          </p:nvPr>
        </p:nvSpPr>
        <p:spPr>
          <a:noFill/>
        </p:spPr>
        <p:txBody>
          <a:bodyPr/>
          <a:lstStyle/>
          <a:p>
            <a:fld id="{CDC0CDDE-2CD8-4E17-847E-6B1A857352C0}" type="slidenum">
              <a:rPr lang="pt-BR" smtClean="0"/>
              <a:pPr/>
              <a:t>69</a:t>
            </a:fld>
            <a:endParaRPr lang="pt-BR" dirty="0"/>
          </a:p>
        </p:txBody>
      </p:sp>
    </p:spTree>
    <p:extLst>
      <p:ext uri="{BB962C8B-B14F-4D97-AF65-F5344CB8AC3E}">
        <p14:creationId xmlns:p14="http://schemas.microsoft.com/office/powerpoint/2010/main" val="2574914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a:ln/>
        </p:spPr>
      </p:sp>
      <p:sp>
        <p:nvSpPr>
          <p:cNvPr id="71683" name="Espaço Reservado para Anotações 2"/>
          <p:cNvSpPr>
            <a:spLocks noGrp="1"/>
          </p:cNvSpPr>
          <p:nvPr>
            <p:ph type="body" idx="1"/>
          </p:nvPr>
        </p:nvSpPr>
        <p:spPr>
          <a:noFill/>
          <a:ln/>
        </p:spPr>
        <p:txBody>
          <a:bodyPr/>
          <a:lstStyle/>
          <a:p>
            <a:endParaRPr lang="pt-BR" dirty="0"/>
          </a:p>
        </p:txBody>
      </p:sp>
      <p:sp>
        <p:nvSpPr>
          <p:cNvPr id="71684" name="Espaço Reservado para Número de Slide 3"/>
          <p:cNvSpPr>
            <a:spLocks noGrp="1"/>
          </p:cNvSpPr>
          <p:nvPr>
            <p:ph type="sldNum" sz="quarter" idx="5"/>
          </p:nvPr>
        </p:nvSpPr>
        <p:spPr>
          <a:noFill/>
        </p:spPr>
        <p:txBody>
          <a:bodyPr/>
          <a:lstStyle/>
          <a:p>
            <a:fld id="{CDC0CDDE-2CD8-4E17-847E-6B1A857352C0}" type="slidenum">
              <a:rPr lang="pt-BR" smtClean="0"/>
              <a:pPr/>
              <a:t>70</a:t>
            </a:fld>
            <a:endParaRPr lang="pt-BR" dirty="0"/>
          </a:p>
        </p:txBody>
      </p:sp>
    </p:spTree>
    <p:extLst>
      <p:ext uri="{BB962C8B-B14F-4D97-AF65-F5344CB8AC3E}">
        <p14:creationId xmlns:p14="http://schemas.microsoft.com/office/powerpoint/2010/main" val="71589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33C2D3C6-0CB8-4CC2-82E8-25573F5E802E}" type="slidenum">
              <a:rPr lang="pt-BR" smtClean="0"/>
              <a:pPr/>
              <a:t>11</a:t>
            </a:fld>
            <a:endParaRPr lang="pt-BR" dirty="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pt-BR" dirty="0"/>
          </a:p>
        </p:txBody>
      </p:sp>
    </p:spTree>
    <p:extLst>
      <p:ext uri="{BB962C8B-B14F-4D97-AF65-F5344CB8AC3E}">
        <p14:creationId xmlns:p14="http://schemas.microsoft.com/office/powerpoint/2010/main" val="355570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p:cNvSpPr>
            <a:spLocks noGrp="1" noRot="1" noChangeAspect="1" noTextEdit="1"/>
          </p:cNvSpPr>
          <p:nvPr>
            <p:ph type="sldImg"/>
          </p:nvPr>
        </p:nvSpPr>
        <p:spPr>
          <a:ln/>
        </p:spPr>
      </p:sp>
      <p:sp>
        <p:nvSpPr>
          <p:cNvPr id="73731" name="Espaço Reservado para Anotações 2"/>
          <p:cNvSpPr>
            <a:spLocks noGrp="1"/>
          </p:cNvSpPr>
          <p:nvPr>
            <p:ph type="body" idx="1"/>
          </p:nvPr>
        </p:nvSpPr>
        <p:spPr>
          <a:noFill/>
          <a:ln/>
        </p:spPr>
        <p:txBody>
          <a:bodyPr/>
          <a:lstStyle/>
          <a:p>
            <a:endParaRPr lang="pt-BR" dirty="0"/>
          </a:p>
        </p:txBody>
      </p:sp>
      <p:sp>
        <p:nvSpPr>
          <p:cNvPr id="73732" name="Espaço Reservado para Número de Slide 3"/>
          <p:cNvSpPr>
            <a:spLocks noGrp="1"/>
          </p:cNvSpPr>
          <p:nvPr>
            <p:ph type="sldNum" sz="quarter" idx="5"/>
          </p:nvPr>
        </p:nvSpPr>
        <p:spPr>
          <a:noFill/>
        </p:spPr>
        <p:txBody>
          <a:bodyPr/>
          <a:lstStyle/>
          <a:p>
            <a:fld id="{A96311C6-72B8-4FCA-B5AE-A41C26D37CC2}" type="slidenum">
              <a:rPr lang="pt-BR" smtClean="0"/>
              <a:pPr/>
              <a:t>71</a:t>
            </a:fld>
            <a:endParaRPr lang="pt-BR" dirty="0"/>
          </a:p>
        </p:txBody>
      </p:sp>
    </p:spTree>
    <p:extLst>
      <p:ext uri="{BB962C8B-B14F-4D97-AF65-F5344CB8AC3E}">
        <p14:creationId xmlns:p14="http://schemas.microsoft.com/office/powerpoint/2010/main" val="377547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p:cNvSpPr>
            <a:spLocks noGrp="1" noRot="1" noChangeAspect="1" noTextEdit="1"/>
          </p:cNvSpPr>
          <p:nvPr>
            <p:ph type="sldImg"/>
          </p:nvPr>
        </p:nvSpPr>
        <p:spPr>
          <a:ln/>
        </p:spPr>
      </p:sp>
      <p:sp>
        <p:nvSpPr>
          <p:cNvPr id="72707" name="Espaço Reservado para Anotações 2"/>
          <p:cNvSpPr>
            <a:spLocks noGrp="1"/>
          </p:cNvSpPr>
          <p:nvPr>
            <p:ph type="body" idx="1"/>
          </p:nvPr>
        </p:nvSpPr>
        <p:spPr>
          <a:noFill/>
          <a:ln/>
        </p:spPr>
        <p:txBody>
          <a:bodyPr/>
          <a:lstStyle/>
          <a:p>
            <a:endParaRPr lang="pt-BR" dirty="0"/>
          </a:p>
        </p:txBody>
      </p:sp>
      <p:sp>
        <p:nvSpPr>
          <p:cNvPr id="72708" name="Espaço Reservado para Número de Slide 3"/>
          <p:cNvSpPr>
            <a:spLocks noGrp="1"/>
          </p:cNvSpPr>
          <p:nvPr>
            <p:ph type="sldNum" sz="quarter" idx="5"/>
          </p:nvPr>
        </p:nvSpPr>
        <p:spPr>
          <a:noFill/>
        </p:spPr>
        <p:txBody>
          <a:bodyPr/>
          <a:lstStyle/>
          <a:p>
            <a:fld id="{2151559E-5A89-4B63-ABD0-8DFF32818872}" type="slidenum">
              <a:rPr lang="pt-BR" smtClean="0"/>
              <a:pPr/>
              <a:t>72</a:t>
            </a:fld>
            <a:endParaRPr lang="pt-BR" dirty="0"/>
          </a:p>
        </p:txBody>
      </p:sp>
    </p:spTree>
    <p:extLst>
      <p:ext uri="{BB962C8B-B14F-4D97-AF65-F5344CB8AC3E}">
        <p14:creationId xmlns:p14="http://schemas.microsoft.com/office/powerpoint/2010/main" val="2167574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a:ln/>
        </p:spPr>
      </p:sp>
      <p:sp>
        <p:nvSpPr>
          <p:cNvPr id="74755" name="Espaço Reservado para Anotações 2"/>
          <p:cNvSpPr>
            <a:spLocks noGrp="1"/>
          </p:cNvSpPr>
          <p:nvPr>
            <p:ph type="body" idx="1"/>
          </p:nvPr>
        </p:nvSpPr>
        <p:spPr>
          <a:noFill/>
          <a:ln/>
        </p:spPr>
        <p:txBody>
          <a:bodyPr/>
          <a:lstStyle/>
          <a:p>
            <a:endParaRPr lang="pt-BR" dirty="0"/>
          </a:p>
        </p:txBody>
      </p:sp>
      <p:sp>
        <p:nvSpPr>
          <p:cNvPr id="74756" name="Espaço Reservado para Número de Slide 3"/>
          <p:cNvSpPr>
            <a:spLocks noGrp="1"/>
          </p:cNvSpPr>
          <p:nvPr>
            <p:ph type="sldNum" sz="quarter" idx="5"/>
          </p:nvPr>
        </p:nvSpPr>
        <p:spPr>
          <a:noFill/>
        </p:spPr>
        <p:txBody>
          <a:bodyPr/>
          <a:lstStyle/>
          <a:p>
            <a:fld id="{217EC356-8942-416E-BB48-F597D192DF04}" type="slidenum">
              <a:rPr lang="pt-BR" smtClean="0"/>
              <a:pPr/>
              <a:t>73</a:t>
            </a:fld>
            <a:endParaRPr lang="pt-BR" dirty="0"/>
          </a:p>
        </p:txBody>
      </p:sp>
    </p:spTree>
    <p:extLst>
      <p:ext uri="{BB962C8B-B14F-4D97-AF65-F5344CB8AC3E}">
        <p14:creationId xmlns:p14="http://schemas.microsoft.com/office/powerpoint/2010/main" val="13451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p:spPr>
        <p:txBody>
          <a:bodyPr/>
          <a:lstStyle/>
          <a:p>
            <a:endParaRPr lang="pt-BR" dirty="0"/>
          </a:p>
        </p:txBody>
      </p:sp>
      <p:sp>
        <p:nvSpPr>
          <p:cNvPr id="75780" name="Espaço Reservado para Número de Slide 3"/>
          <p:cNvSpPr>
            <a:spLocks noGrp="1"/>
          </p:cNvSpPr>
          <p:nvPr>
            <p:ph type="sldNum" sz="quarter" idx="5"/>
          </p:nvPr>
        </p:nvSpPr>
        <p:spPr>
          <a:noFill/>
        </p:spPr>
        <p:txBody>
          <a:bodyPr/>
          <a:lstStyle/>
          <a:p>
            <a:fld id="{09B5D9DD-ADA1-4758-BA6C-1AED647A5CD9}" type="slidenum">
              <a:rPr lang="pt-BR" smtClean="0"/>
              <a:pPr/>
              <a:t>74</a:t>
            </a:fld>
            <a:endParaRPr lang="pt-BR" dirty="0"/>
          </a:p>
        </p:txBody>
      </p:sp>
    </p:spTree>
    <p:extLst>
      <p:ext uri="{BB962C8B-B14F-4D97-AF65-F5344CB8AC3E}">
        <p14:creationId xmlns:p14="http://schemas.microsoft.com/office/powerpoint/2010/main" val="230748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p:spPr>
        <p:txBody>
          <a:bodyPr/>
          <a:lstStyle/>
          <a:p>
            <a:endParaRPr lang="pt-BR" dirty="0"/>
          </a:p>
        </p:txBody>
      </p:sp>
      <p:sp>
        <p:nvSpPr>
          <p:cNvPr id="75780" name="Espaço Reservado para Número de Slide 3"/>
          <p:cNvSpPr>
            <a:spLocks noGrp="1"/>
          </p:cNvSpPr>
          <p:nvPr>
            <p:ph type="sldNum" sz="quarter" idx="5"/>
          </p:nvPr>
        </p:nvSpPr>
        <p:spPr>
          <a:noFill/>
        </p:spPr>
        <p:txBody>
          <a:bodyPr/>
          <a:lstStyle/>
          <a:p>
            <a:fld id="{09B5D9DD-ADA1-4758-BA6C-1AED647A5CD9}" type="slidenum">
              <a:rPr lang="pt-BR" smtClean="0"/>
              <a:pPr/>
              <a:t>75</a:t>
            </a:fld>
            <a:endParaRPr lang="pt-BR" dirty="0"/>
          </a:p>
        </p:txBody>
      </p:sp>
    </p:spTree>
    <p:extLst>
      <p:ext uri="{BB962C8B-B14F-4D97-AF65-F5344CB8AC3E}">
        <p14:creationId xmlns:p14="http://schemas.microsoft.com/office/powerpoint/2010/main" val="3965314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p:spPr>
        <p:txBody>
          <a:bodyPr/>
          <a:lstStyle/>
          <a:p>
            <a:endParaRPr lang="pt-BR" dirty="0"/>
          </a:p>
        </p:txBody>
      </p:sp>
      <p:sp>
        <p:nvSpPr>
          <p:cNvPr id="75780" name="Espaço Reservado para Número de Slide 3"/>
          <p:cNvSpPr>
            <a:spLocks noGrp="1"/>
          </p:cNvSpPr>
          <p:nvPr>
            <p:ph type="sldNum" sz="quarter" idx="5"/>
          </p:nvPr>
        </p:nvSpPr>
        <p:spPr>
          <a:noFill/>
        </p:spPr>
        <p:txBody>
          <a:bodyPr/>
          <a:lstStyle/>
          <a:p>
            <a:fld id="{09B5D9DD-ADA1-4758-BA6C-1AED647A5CD9}" type="slidenum">
              <a:rPr lang="pt-BR" smtClean="0"/>
              <a:pPr/>
              <a:t>76</a:t>
            </a:fld>
            <a:endParaRPr lang="pt-BR" dirty="0"/>
          </a:p>
        </p:txBody>
      </p:sp>
    </p:spTree>
    <p:extLst>
      <p:ext uri="{BB962C8B-B14F-4D97-AF65-F5344CB8AC3E}">
        <p14:creationId xmlns:p14="http://schemas.microsoft.com/office/powerpoint/2010/main" val="2214556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p:spPr>
        <p:txBody>
          <a:bodyPr/>
          <a:lstStyle/>
          <a:p>
            <a:endParaRPr lang="pt-BR" dirty="0"/>
          </a:p>
        </p:txBody>
      </p:sp>
      <p:sp>
        <p:nvSpPr>
          <p:cNvPr id="75780" name="Espaço Reservado para Número de Slide 3"/>
          <p:cNvSpPr>
            <a:spLocks noGrp="1"/>
          </p:cNvSpPr>
          <p:nvPr>
            <p:ph type="sldNum" sz="quarter" idx="5"/>
          </p:nvPr>
        </p:nvSpPr>
        <p:spPr>
          <a:noFill/>
        </p:spPr>
        <p:txBody>
          <a:bodyPr/>
          <a:lstStyle/>
          <a:p>
            <a:fld id="{09B5D9DD-ADA1-4758-BA6C-1AED647A5CD9}" type="slidenum">
              <a:rPr lang="pt-BR" smtClean="0"/>
              <a:pPr/>
              <a:t>77</a:t>
            </a:fld>
            <a:endParaRPr lang="pt-BR" dirty="0"/>
          </a:p>
        </p:txBody>
      </p:sp>
    </p:spTree>
    <p:extLst>
      <p:ext uri="{BB962C8B-B14F-4D97-AF65-F5344CB8AC3E}">
        <p14:creationId xmlns:p14="http://schemas.microsoft.com/office/powerpoint/2010/main" val="3128262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p:spPr>
        <p:txBody>
          <a:bodyPr/>
          <a:lstStyle/>
          <a:p>
            <a:endParaRPr lang="pt-BR" dirty="0"/>
          </a:p>
        </p:txBody>
      </p:sp>
      <p:sp>
        <p:nvSpPr>
          <p:cNvPr id="75780" name="Espaço Reservado para Número de Slide 3"/>
          <p:cNvSpPr>
            <a:spLocks noGrp="1"/>
          </p:cNvSpPr>
          <p:nvPr>
            <p:ph type="sldNum" sz="quarter" idx="5"/>
          </p:nvPr>
        </p:nvSpPr>
        <p:spPr>
          <a:noFill/>
        </p:spPr>
        <p:txBody>
          <a:bodyPr/>
          <a:lstStyle/>
          <a:p>
            <a:fld id="{09B5D9DD-ADA1-4758-BA6C-1AED647A5CD9}" type="slidenum">
              <a:rPr lang="pt-BR" smtClean="0"/>
              <a:pPr/>
              <a:t>78</a:t>
            </a:fld>
            <a:endParaRPr lang="pt-BR" dirty="0"/>
          </a:p>
        </p:txBody>
      </p:sp>
    </p:spTree>
    <p:extLst>
      <p:ext uri="{BB962C8B-B14F-4D97-AF65-F5344CB8AC3E}">
        <p14:creationId xmlns:p14="http://schemas.microsoft.com/office/powerpoint/2010/main" val="2577080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A4D2C42-B146-400F-A833-A93C190813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880C5E-720D-462B-A26C-3E5474C23A41}" type="slidenum">
              <a:rPr lang="pt-BR" altLang="pt-BR" smtClean="0"/>
              <a:pPr>
                <a:spcBef>
                  <a:spcPct val="0"/>
                </a:spcBef>
              </a:pPr>
              <a:t>79</a:t>
            </a:fld>
            <a:endParaRPr lang="pt-BR" altLang="pt-BR"/>
          </a:p>
        </p:txBody>
      </p:sp>
      <p:sp>
        <p:nvSpPr>
          <p:cNvPr id="8195" name="Rectangle 2">
            <a:extLst>
              <a:ext uri="{FF2B5EF4-FFF2-40B4-BE49-F238E27FC236}">
                <a16:creationId xmlns:a16="http://schemas.microsoft.com/office/drawing/2014/main" id="{25BF57E1-EF03-455B-BEEE-420E1927DF7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440BA23B-2809-4AF0-88AB-EC5F4087CB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33C2D3C6-0CB8-4CC2-82E8-25573F5E802E}" type="slidenum">
              <a:rPr lang="pt-BR" smtClean="0"/>
              <a:pPr/>
              <a:t>21</a:t>
            </a:fld>
            <a:endParaRPr lang="pt-BR" dirty="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pt-BR" dirty="0"/>
          </a:p>
        </p:txBody>
      </p:sp>
    </p:spTree>
    <p:extLst>
      <p:ext uri="{BB962C8B-B14F-4D97-AF65-F5344CB8AC3E}">
        <p14:creationId xmlns:p14="http://schemas.microsoft.com/office/powerpoint/2010/main" val="2183761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Espaço Reservado para Imagem de Slide 1"/>
          <p:cNvSpPr>
            <a:spLocks noGrp="1" noRot="1" noChangeAspect="1" noTextEdit="1"/>
          </p:cNvSpPr>
          <p:nvPr>
            <p:ph type="sldImg"/>
          </p:nvPr>
        </p:nvSpPr>
        <p:spPr>
          <a:ln/>
        </p:spPr>
      </p:sp>
      <p:sp>
        <p:nvSpPr>
          <p:cNvPr id="3" name="Espaço Reservado para Anotações 2"/>
          <p:cNvSpPr>
            <a:spLocks noGrp="1"/>
          </p:cNvSpPr>
          <p:nvPr>
            <p:ph type="body" idx="1"/>
          </p:nvPr>
        </p:nvSpPr>
        <p:spPr/>
        <p:txBody>
          <a:bodyPr>
            <a:normAutofit/>
          </a:bodyPr>
          <a:lstStyle/>
          <a:p>
            <a:pPr algn="just" eaLnBrk="1" hangingPunct="1">
              <a:defRPr/>
            </a:pPr>
            <a:endParaRPr lang="pt-BR" sz="1400" dirty="0">
              <a:solidFill>
                <a:schemeClr val="accent2">
                  <a:lumMod val="75000"/>
                </a:schemeClr>
              </a:solidFill>
            </a:endParaRPr>
          </a:p>
        </p:txBody>
      </p:sp>
      <p:sp>
        <p:nvSpPr>
          <p:cNvPr id="194564" name="Espaço Reservado para Número de Slide 3"/>
          <p:cNvSpPr>
            <a:spLocks noGrp="1"/>
          </p:cNvSpPr>
          <p:nvPr>
            <p:ph type="sldNum" sz="quarter" idx="5"/>
          </p:nvPr>
        </p:nvSpPr>
        <p:spPr>
          <a:noFill/>
        </p:spPr>
        <p:txBody>
          <a:bodyPr/>
          <a:lstStyle/>
          <a:p>
            <a:fld id="{DC1B1309-7ACB-4374-9FDF-A7DB037F0573}" type="slidenum">
              <a:rPr lang="pt-BR" smtClean="0">
                <a:latin typeface="Arial" charset="0"/>
              </a:rPr>
              <a:pPr/>
              <a:t>33</a:t>
            </a:fld>
            <a:endParaRPr lang="pt-BR" dirty="0">
              <a:latin typeface="Arial" charset="0"/>
            </a:endParaRPr>
          </a:p>
        </p:txBody>
      </p:sp>
    </p:spTree>
    <p:extLst>
      <p:ext uri="{BB962C8B-B14F-4D97-AF65-F5344CB8AC3E}">
        <p14:creationId xmlns:p14="http://schemas.microsoft.com/office/powerpoint/2010/main" val="370976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Espaço Reservado para Imagem de Slide 1"/>
          <p:cNvSpPr>
            <a:spLocks noGrp="1" noRot="1" noChangeAspect="1" noTextEdit="1"/>
          </p:cNvSpPr>
          <p:nvPr>
            <p:ph type="sldImg"/>
          </p:nvPr>
        </p:nvSpPr>
        <p:spPr>
          <a:ln/>
        </p:spPr>
      </p:sp>
      <p:sp>
        <p:nvSpPr>
          <p:cNvPr id="3" name="Espaço Reservado para Anotações 2"/>
          <p:cNvSpPr>
            <a:spLocks noGrp="1"/>
          </p:cNvSpPr>
          <p:nvPr>
            <p:ph type="body" idx="1"/>
          </p:nvPr>
        </p:nvSpPr>
        <p:spPr/>
        <p:txBody>
          <a:bodyPr>
            <a:normAutofit/>
          </a:bodyPr>
          <a:lstStyle/>
          <a:p>
            <a:pPr algn="just" eaLnBrk="1" hangingPunct="1">
              <a:defRPr/>
            </a:pPr>
            <a:endParaRPr lang="pt-BR" sz="1400" dirty="0">
              <a:solidFill>
                <a:schemeClr val="accent2">
                  <a:lumMod val="75000"/>
                </a:schemeClr>
              </a:solidFill>
            </a:endParaRPr>
          </a:p>
        </p:txBody>
      </p:sp>
      <p:sp>
        <p:nvSpPr>
          <p:cNvPr id="194564" name="Espaço Reservado para Número de Slide 3"/>
          <p:cNvSpPr>
            <a:spLocks noGrp="1"/>
          </p:cNvSpPr>
          <p:nvPr>
            <p:ph type="sldNum" sz="quarter" idx="5"/>
          </p:nvPr>
        </p:nvSpPr>
        <p:spPr>
          <a:noFill/>
        </p:spPr>
        <p:txBody>
          <a:bodyPr/>
          <a:lstStyle/>
          <a:p>
            <a:fld id="{DC1B1309-7ACB-4374-9FDF-A7DB037F0573}" type="slidenum">
              <a:rPr lang="pt-BR" smtClean="0">
                <a:latin typeface="Arial" charset="0"/>
              </a:rPr>
              <a:pPr/>
              <a:t>34</a:t>
            </a:fld>
            <a:endParaRPr lang="pt-BR" dirty="0">
              <a:latin typeface="Arial" charset="0"/>
            </a:endParaRPr>
          </a:p>
        </p:txBody>
      </p:sp>
    </p:spTree>
    <p:extLst>
      <p:ext uri="{BB962C8B-B14F-4D97-AF65-F5344CB8AC3E}">
        <p14:creationId xmlns:p14="http://schemas.microsoft.com/office/powerpoint/2010/main" val="364164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a:ln/>
        </p:spPr>
      </p:sp>
      <p:sp>
        <p:nvSpPr>
          <p:cNvPr id="57347" name="Espaço Reservado para Anotações 2"/>
          <p:cNvSpPr>
            <a:spLocks noGrp="1"/>
          </p:cNvSpPr>
          <p:nvPr>
            <p:ph type="body" idx="1"/>
          </p:nvPr>
        </p:nvSpPr>
        <p:spPr>
          <a:noFill/>
          <a:ln/>
        </p:spPr>
        <p:txBody>
          <a:bodyPr/>
          <a:lstStyle/>
          <a:p>
            <a:endParaRPr lang="pt-BR" dirty="0"/>
          </a:p>
        </p:txBody>
      </p:sp>
      <p:sp>
        <p:nvSpPr>
          <p:cNvPr id="57348" name="Espaço Reservado para Número de Slide 3"/>
          <p:cNvSpPr>
            <a:spLocks noGrp="1"/>
          </p:cNvSpPr>
          <p:nvPr>
            <p:ph type="sldNum" sz="quarter" idx="5"/>
          </p:nvPr>
        </p:nvSpPr>
        <p:spPr>
          <a:noFill/>
        </p:spPr>
        <p:txBody>
          <a:bodyPr/>
          <a:lstStyle/>
          <a:p>
            <a:fld id="{4CD60D6A-8D46-4B80-8AA5-A90B49E8FB91}" type="slidenum">
              <a:rPr lang="pt-BR" smtClean="0"/>
              <a:pPr/>
              <a:t>47</a:t>
            </a:fld>
            <a:endParaRPr lang="pt-BR" dirty="0"/>
          </a:p>
        </p:txBody>
      </p:sp>
    </p:spTree>
    <p:extLst>
      <p:ext uri="{BB962C8B-B14F-4D97-AF65-F5344CB8AC3E}">
        <p14:creationId xmlns:p14="http://schemas.microsoft.com/office/powerpoint/2010/main" val="414535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a:ln/>
        </p:spPr>
      </p:sp>
      <p:sp>
        <p:nvSpPr>
          <p:cNvPr id="61443" name="Espaço Reservado para Anotações 2"/>
          <p:cNvSpPr>
            <a:spLocks noGrp="1"/>
          </p:cNvSpPr>
          <p:nvPr>
            <p:ph type="body" idx="1"/>
          </p:nvPr>
        </p:nvSpPr>
        <p:spPr>
          <a:noFill/>
          <a:ln/>
        </p:spPr>
        <p:txBody>
          <a:bodyPr/>
          <a:lstStyle/>
          <a:p>
            <a:endParaRPr lang="pt-BR" dirty="0"/>
          </a:p>
        </p:txBody>
      </p:sp>
      <p:sp>
        <p:nvSpPr>
          <p:cNvPr id="61444" name="Espaço Reservado para Número de Slide 3"/>
          <p:cNvSpPr>
            <a:spLocks noGrp="1"/>
          </p:cNvSpPr>
          <p:nvPr>
            <p:ph type="sldNum" sz="quarter" idx="5"/>
          </p:nvPr>
        </p:nvSpPr>
        <p:spPr>
          <a:noFill/>
        </p:spPr>
        <p:txBody>
          <a:bodyPr/>
          <a:lstStyle/>
          <a:p>
            <a:fld id="{128BBB43-3885-4F22-8F72-B31FCAB2A865}" type="slidenum">
              <a:rPr lang="pt-BR" smtClean="0"/>
              <a:pPr/>
              <a:t>49</a:t>
            </a:fld>
            <a:endParaRPr lang="pt-BR" dirty="0"/>
          </a:p>
        </p:txBody>
      </p:sp>
    </p:spTree>
    <p:extLst>
      <p:ext uri="{BB962C8B-B14F-4D97-AF65-F5344CB8AC3E}">
        <p14:creationId xmlns:p14="http://schemas.microsoft.com/office/powerpoint/2010/main" val="350679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307393" y="8030766"/>
            <a:ext cx="2531432" cy="422672"/>
          </a:xfrm>
          <a:prstGeom prst="rect">
            <a:avLst/>
          </a:prstGeom>
          <a:noFill/>
          <a:ln w="9525">
            <a:noFill/>
            <a:miter lim="800000"/>
            <a:headEnd/>
            <a:tailEnd/>
          </a:ln>
        </p:spPr>
        <p:txBody>
          <a:bodyPr lIns="78295" tIns="39147" rIns="78295" bIns="39147" anchor="b"/>
          <a:lstStyle/>
          <a:p>
            <a:pPr algn="r" eaLnBrk="0" hangingPunct="0"/>
            <a:fld id="{15002038-3031-43FB-8027-811A595BB0B3}" type="slidenum">
              <a:rPr lang="pt-BR" sz="1000">
                <a:solidFill>
                  <a:schemeClr val="tx1"/>
                </a:solidFill>
                <a:effectLst/>
              </a:rPr>
              <a:pPr algn="r" eaLnBrk="0" hangingPunct="0"/>
              <a:t>50</a:t>
            </a:fld>
            <a:endParaRPr lang="pt-BR" sz="1000" dirty="0">
              <a:solidFill>
                <a:schemeClr val="tx1"/>
              </a:solidFill>
              <a:effectLst/>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lvl="1" algn="ctr">
              <a:spcAft>
                <a:spcPts val="514"/>
              </a:spcAft>
            </a:pPr>
            <a:endParaRPr lang="pt-BR" dirty="0"/>
          </a:p>
        </p:txBody>
      </p:sp>
      <p:sp>
        <p:nvSpPr>
          <p:cNvPr id="5" name="Espaço Reservado para Rodapé 4"/>
          <p:cNvSpPr>
            <a:spLocks noGrp="1"/>
          </p:cNvSpPr>
          <p:nvPr>
            <p:ph type="ftr" sz="quarter" idx="10"/>
          </p:nvPr>
        </p:nvSpPr>
        <p:spPr/>
        <p:txBody>
          <a:bodyPr/>
          <a:lstStyle/>
          <a:p>
            <a:pPr>
              <a:defRPr/>
            </a:pPr>
            <a:r>
              <a:rPr lang="pt-BR" dirty="0"/>
              <a:t>Luiz Fernando Ururahy de Souza</a:t>
            </a:r>
          </a:p>
        </p:txBody>
      </p:sp>
      <p:sp>
        <p:nvSpPr>
          <p:cNvPr id="6" name="Espaço Reservado para Cabeçalho 5"/>
          <p:cNvSpPr>
            <a:spLocks noGrp="1"/>
          </p:cNvSpPr>
          <p:nvPr>
            <p:ph type="hdr" sz="quarter" idx="11"/>
          </p:nvPr>
        </p:nvSpPr>
        <p:spPr/>
        <p:txBody>
          <a:bodyPr/>
          <a:lstStyle/>
          <a:p>
            <a:pPr>
              <a:defRPr/>
            </a:pPr>
            <a:r>
              <a:rPr lang="pt-BR" dirty="0"/>
              <a:t>Gestão e Fiscalização de Obras e Serviços de Engenharia</a:t>
            </a:r>
          </a:p>
        </p:txBody>
      </p:sp>
    </p:spTree>
    <p:extLst>
      <p:ext uri="{BB962C8B-B14F-4D97-AF65-F5344CB8AC3E}">
        <p14:creationId xmlns:p14="http://schemas.microsoft.com/office/powerpoint/2010/main" val="453994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307393" y="8030766"/>
            <a:ext cx="2531432" cy="422672"/>
          </a:xfrm>
          <a:prstGeom prst="rect">
            <a:avLst/>
          </a:prstGeom>
          <a:noFill/>
          <a:ln w="9525">
            <a:noFill/>
            <a:miter lim="800000"/>
            <a:headEnd/>
            <a:tailEnd/>
          </a:ln>
        </p:spPr>
        <p:txBody>
          <a:bodyPr lIns="78295" tIns="39147" rIns="78295" bIns="39147" anchor="b"/>
          <a:lstStyle/>
          <a:p>
            <a:pPr algn="r" eaLnBrk="0" hangingPunct="0"/>
            <a:fld id="{15002038-3031-43FB-8027-811A595BB0B3}" type="slidenum">
              <a:rPr lang="pt-BR" sz="1000">
                <a:solidFill>
                  <a:schemeClr val="tx1"/>
                </a:solidFill>
                <a:effectLst/>
              </a:rPr>
              <a:pPr algn="r" eaLnBrk="0" hangingPunct="0"/>
              <a:t>51</a:t>
            </a:fld>
            <a:endParaRPr lang="pt-BR" sz="1000" dirty="0">
              <a:solidFill>
                <a:schemeClr val="tx1"/>
              </a:solidFill>
              <a:effectLst/>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lvl="1" algn="ctr">
              <a:spcAft>
                <a:spcPts val="514"/>
              </a:spcAft>
            </a:pPr>
            <a:endParaRPr lang="pt-BR" dirty="0"/>
          </a:p>
        </p:txBody>
      </p:sp>
      <p:sp>
        <p:nvSpPr>
          <p:cNvPr id="5" name="Espaço Reservado para Rodapé 4"/>
          <p:cNvSpPr>
            <a:spLocks noGrp="1"/>
          </p:cNvSpPr>
          <p:nvPr>
            <p:ph type="ftr" sz="quarter" idx="10"/>
          </p:nvPr>
        </p:nvSpPr>
        <p:spPr/>
        <p:txBody>
          <a:bodyPr/>
          <a:lstStyle/>
          <a:p>
            <a:pPr>
              <a:defRPr/>
            </a:pPr>
            <a:r>
              <a:rPr lang="pt-BR" dirty="0"/>
              <a:t>Luiz Fernando Ururahy de Souza</a:t>
            </a:r>
          </a:p>
        </p:txBody>
      </p:sp>
      <p:sp>
        <p:nvSpPr>
          <p:cNvPr id="6" name="Espaço Reservado para Cabeçalho 5"/>
          <p:cNvSpPr>
            <a:spLocks noGrp="1"/>
          </p:cNvSpPr>
          <p:nvPr>
            <p:ph type="hdr" sz="quarter" idx="11"/>
          </p:nvPr>
        </p:nvSpPr>
        <p:spPr/>
        <p:txBody>
          <a:bodyPr/>
          <a:lstStyle/>
          <a:p>
            <a:pPr>
              <a:defRPr/>
            </a:pPr>
            <a:r>
              <a:rPr lang="pt-BR" dirty="0"/>
              <a:t>Gestão e Fiscalização de Obras e Serviços de Engenharia</a:t>
            </a:r>
          </a:p>
        </p:txBody>
      </p:sp>
    </p:spTree>
    <p:extLst>
      <p:ext uri="{BB962C8B-B14F-4D97-AF65-F5344CB8AC3E}">
        <p14:creationId xmlns:p14="http://schemas.microsoft.com/office/powerpoint/2010/main" val="402369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a:extLst>
              <a:ext uri="{FF2B5EF4-FFF2-40B4-BE49-F238E27FC236}">
                <a16:creationId xmlns:a16="http://schemas.microsoft.com/office/drawing/2014/main" id="{B3A3C75C-EE49-43A3-9ED3-FD8488A03BF1}"/>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6CC45754-0D7E-46D2-A2C5-EF95CC3756F4}"/>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CA2CAEA6-0E22-46F3-BD16-9D178073E9FA}"/>
              </a:ext>
            </a:extLst>
          </p:cNvPr>
          <p:cNvSpPr>
            <a:spLocks noGrp="1" noChangeArrowheads="1"/>
          </p:cNvSpPr>
          <p:nvPr>
            <p:ph type="sldNum" sz="quarter" idx="12"/>
          </p:nvPr>
        </p:nvSpPr>
        <p:spPr>
          <a:ln/>
        </p:spPr>
        <p:txBody>
          <a:bodyPr/>
          <a:lstStyle>
            <a:lvl1pPr>
              <a:defRPr/>
            </a:lvl1pPr>
          </a:lstStyle>
          <a:p>
            <a:pPr>
              <a:defRPr/>
            </a:pPr>
            <a:fld id="{376923CE-4498-4884-9868-8A98886FB318}" type="slidenum">
              <a:rPr lang="pt-BR" altLang="pt-BR"/>
              <a:pPr>
                <a:defRPr/>
              </a:pPr>
              <a:t>‹nº›</a:t>
            </a:fld>
            <a:endParaRPr lang="pt-BR" altLang="pt-BR"/>
          </a:p>
        </p:txBody>
      </p:sp>
    </p:spTree>
    <p:extLst>
      <p:ext uri="{BB962C8B-B14F-4D97-AF65-F5344CB8AC3E}">
        <p14:creationId xmlns:p14="http://schemas.microsoft.com/office/powerpoint/2010/main" val="32541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a:xfrm>
            <a:off x="685800" y="1981200"/>
            <a:ext cx="7772400" cy="4114800"/>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674B2163-E44C-4092-8B27-11827278F051}"/>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A52969C9-E93C-4FA5-B523-AF3354282645}"/>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B40D7301-19EE-4698-8190-03E8D88E0C85}"/>
              </a:ext>
            </a:extLst>
          </p:cNvPr>
          <p:cNvSpPr>
            <a:spLocks noGrp="1" noChangeArrowheads="1"/>
          </p:cNvSpPr>
          <p:nvPr>
            <p:ph type="sldNum" sz="quarter" idx="12"/>
          </p:nvPr>
        </p:nvSpPr>
        <p:spPr>
          <a:ln/>
        </p:spPr>
        <p:txBody>
          <a:bodyPr/>
          <a:lstStyle>
            <a:lvl1pPr>
              <a:defRPr/>
            </a:lvl1pPr>
          </a:lstStyle>
          <a:p>
            <a:pPr>
              <a:defRPr/>
            </a:pPr>
            <a:fld id="{2D9A5251-321D-4723-A54C-DAE4C40608B7}" type="slidenum">
              <a:rPr lang="pt-BR" altLang="pt-BR"/>
              <a:pPr>
                <a:defRPr/>
              </a:pPr>
              <a:t>‹nº›</a:t>
            </a:fld>
            <a:endParaRPr lang="pt-BR" altLang="pt-BR"/>
          </a:p>
        </p:txBody>
      </p:sp>
    </p:spTree>
    <p:extLst>
      <p:ext uri="{BB962C8B-B14F-4D97-AF65-F5344CB8AC3E}">
        <p14:creationId xmlns:p14="http://schemas.microsoft.com/office/powerpoint/2010/main" val="83096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85800" y="609600"/>
            <a:ext cx="5676900" cy="5486400"/>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C1D93C8F-8229-4C4C-ACD7-E921B8626493}"/>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755E14AA-01E7-4199-BD9D-251912BE942D}"/>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0C4701BB-BC43-4258-A574-C67D3BEA1739}"/>
              </a:ext>
            </a:extLst>
          </p:cNvPr>
          <p:cNvSpPr>
            <a:spLocks noGrp="1" noChangeArrowheads="1"/>
          </p:cNvSpPr>
          <p:nvPr>
            <p:ph type="sldNum" sz="quarter" idx="12"/>
          </p:nvPr>
        </p:nvSpPr>
        <p:spPr>
          <a:ln/>
        </p:spPr>
        <p:txBody>
          <a:bodyPr/>
          <a:lstStyle>
            <a:lvl1pPr>
              <a:defRPr/>
            </a:lvl1pPr>
          </a:lstStyle>
          <a:p>
            <a:pPr>
              <a:defRPr/>
            </a:pPr>
            <a:fld id="{7AF03E04-B33E-4080-BF63-7D9AC5779723}" type="slidenum">
              <a:rPr lang="pt-BR" altLang="pt-BR"/>
              <a:pPr>
                <a:defRPr/>
              </a:pPr>
              <a:t>‹nº›</a:t>
            </a:fld>
            <a:endParaRPr lang="pt-BR" altLang="pt-BR"/>
          </a:p>
        </p:txBody>
      </p:sp>
    </p:spTree>
    <p:extLst>
      <p:ext uri="{BB962C8B-B14F-4D97-AF65-F5344CB8AC3E}">
        <p14:creationId xmlns:p14="http://schemas.microsoft.com/office/powerpoint/2010/main" val="299648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pt-BR" dirty="0"/>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1F86F63-B5EE-40A8-9943-7BF65CF46229}" type="slidenum">
              <a:rPr lang="pt-BR"/>
              <a:pPr>
                <a:defRPr/>
              </a:pPr>
              <a:t>‹nº›</a:t>
            </a:fld>
            <a:endParaRPr lang="pt-BR" dirty="0"/>
          </a:p>
        </p:txBody>
      </p:sp>
    </p:spTree>
    <p:extLst>
      <p:ext uri="{BB962C8B-B14F-4D97-AF65-F5344CB8AC3E}">
        <p14:creationId xmlns:p14="http://schemas.microsoft.com/office/powerpoint/2010/main" val="334999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a:xfrm>
            <a:off x="685800" y="1981200"/>
            <a:ext cx="7772400" cy="4114800"/>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57032FE7-B425-48B5-AAE2-AA09342072FD}"/>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A46E24AF-B2C5-4F49-8139-BAF3A0426BC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4E7C3EEA-0CB2-4D2F-B915-8DC6FF9AF0FC}"/>
              </a:ext>
            </a:extLst>
          </p:cNvPr>
          <p:cNvSpPr>
            <a:spLocks noGrp="1" noChangeArrowheads="1"/>
          </p:cNvSpPr>
          <p:nvPr>
            <p:ph type="sldNum" sz="quarter" idx="12"/>
          </p:nvPr>
        </p:nvSpPr>
        <p:spPr>
          <a:ln/>
        </p:spPr>
        <p:txBody>
          <a:bodyPr/>
          <a:lstStyle>
            <a:lvl1pPr>
              <a:defRPr/>
            </a:lvl1pPr>
          </a:lstStyle>
          <a:p>
            <a:pPr>
              <a:defRPr/>
            </a:pPr>
            <a:fld id="{191E6775-F69A-4500-AD0B-A06ACBB9B71B}" type="slidenum">
              <a:rPr lang="pt-BR" altLang="pt-BR"/>
              <a:pPr>
                <a:defRPr/>
              </a:pPr>
              <a:t>‹nº›</a:t>
            </a:fld>
            <a:endParaRPr lang="pt-BR" altLang="pt-BR"/>
          </a:p>
        </p:txBody>
      </p:sp>
    </p:spTree>
    <p:extLst>
      <p:ext uri="{BB962C8B-B14F-4D97-AF65-F5344CB8AC3E}">
        <p14:creationId xmlns:p14="http://schemas.microsoft.com/office/powerpoint/2010/main" val="272437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DE9536F3-C9D5-4E1F-97EC-2C77BC5012EC}"/>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EEA1BD90-C9E3-4AF1-B2F0-07C7032D897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DC532B5E-0C55-46BD-8E43-0FD3F92A45B5}"/>
              </a:ext>
            </a:extLst>
          </p:cNvPr>
          <p:cNvSpPr>
            <a:spLocks noGrp="1" noChangeArrowheads="1"/>
          </p:cNvSpPr>
          <p:nvPr>
            <p:ph type="sldNum" sz="quarter" idx="12"/>
          </p:nvPr>
        </p:nvSpPr>
        <p:spPr>
          <a:ln/>
        </p:spPr>
        <p:txBody>
          <a:bodyPr/>
          <a:lstStyle>
            <a:lvl1pPr>
              <a:defRPr/>
            </a:lvl1pPr>
          </a:lstStyle>
          <a:p>
            <a:pPr>
              <a:defRPr/>
            </a:pPr>
            <a:fld id="{EA75BAE4-AF0B-46CB-9B5D-531C52BE21CB}" type="slidenum">
              <a:rPr lang="pt-BR" altLang="pt-BR"/>
              <a:pPr>
                <a:defRPr/>
              </a:pPr>
              <a:t>‹nº›</a:t>
            </a:fld>
            <a:endParaRPr lang="pt-BR" altLang="pt-BR"/>
          </a:p>
        </p:txBody>
      </p:sp>
    </p:spTree>
    <p:extLst>
      <p:ext uri="{BB962C8B-B14F-4D97-AF65-F5344CB8AC3E}">
        <p14:creationId xmlns:p14="http://schemas.microsoft.com/office/powerpoint/2010/main" val="101740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C3AC19EA-3FE9-40B0-B50C-406D438FC822}"/>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AF78BEF8-8A0E-4F07-BCE2-5E39172A4EF4}"/>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D5D4CD4D-23D4-4218-8953-7491001962B5}"/>
              </a:ext>
            </a:extLst>
          </p:cNvPr>
          <p:cNvSpPr>
            <a:spLocks noGrp="1" noChangeArrowheads="1"/>
          </p:cNvSpPr>
          <p:nvPr>
            <p:ph type="sldNum" sz="quarter" idx="12"/>
          </p:nvPr>
        </p:nvSpPr>
        <p:spPr>
          <a:ln/>
        </p:spPr>
        <p:txBody>
          <a:bodyPr/>
          <a:lstStyle>
            <a:lvl1pPr>
              <a:defRPr/>
            </a:lvl1pPr>
          </a:lstStyle>
          <a:p>
            <a:pPr>
              <a:defRPr/>
            </a:pPr>
            <a:fld id="{5D727390-FE8F-44BC-8835-25EB5A80D843}" type="slidenum">
              <a:rPr lang="pt-BR" altLang="pt-BR"/>
              <a:pPr>
                <a:defRPr/>
              </a:pPr>
              <a:t>‹nº›</a:t>
            </a:fld>
            <a:endParaRPr lang="pt-BR" altLang="pt-BR"/>
          </a:p>
        </p:txBody>
      </p:sp>
    </p:spTree>
    <p:extLst>
      <p:ext uri="{BB962C8B-B14F-4D97-AF65-F5344CB8AC3E}">
        <p14:creationId xmlns:p14="http://schemas.microsoft.com/office/powerpoint/2010/main" val="87973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0DD5815B-F507-4A7E-AA33-33AA5C476C6A}"/>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550D624B-B8AB-4CB1-8414-E8E8059E3C7A}"/>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320BD6AF-35CD-4A60-9312-92B223B396BC}"/>
              </a:ext>
            </a:extLst>
          </p:cNvPr>
          <p:cNvSpPr>
            <a:spLocks noGrp="1" noChangeArrowheads="1"/>
          </p:cNvSpPr>
          <p:nvPr>
            <p:ph type="sldNum" sz="quarter" idx="12"/>
          </p:nvPr>
        </p:nvSpPr>
        <p:spPr>
          <a:ln/>
        </p:spPr>
        <p:txBody>
          <a:bodyPr/>
          <a:lstStyle>
            <a:lvl1pPr>
              <a:defRPr/>
            </a:lvl1pPr>
          </a:lstStyle>
          <a:p>
            <a:pPr>
              <a:defRPr/>
            </a:pPr>
            <a:fld id="{166FDF70-F85A-47DE-9C95-56DCD0ADBC7C}" type="slidenum">
              <a:rPr lang="pt-BR" altLang="pt-BR"/>
              <a:pPr>
                <a:defRPr/>
              </a:pPr>
              <a:t>‹nº›</a:t>
            </a:fld>
            <a:endParaRPr lang="pt-BR" altLang="pt-BR"/>
          </a:p>
        </p:txBody>
      </p:sp>
    </p:spTree>
    <p:extLst>
      <p:ext uri="{BB962C8B-B14F-4D97-AF65-F5344CB8AC3E}">
        <p14:creationId xmlns:p14="http://schemas.microsoft.com/office/powerpoint/2010/main" val="23995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a:extLst>
              <a:ext uri="{FF2B5EF4-FFF2-40B4-BE49-F238E27FC236}">
                <a16:creationId xmlns:a16="http://schemas.microsoft.com/office/drawing/2014/main" id="{7A739C0F-760E-4B1D-8158-251C3D8EB40C}"/>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1162C7F9-7E95-4725-A9CC-7919999A0F3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6D52478F-BC73-4DBF-9477-1B6272160842}"/>
              </a:ext>
            </a:extLst>
          </p:cNvPr>
          <p:cNvSpPr>
            <a:spLocks noGrp="1" noChangeArrowheads="1"/>
          </p:cNvSpPr>
          <p:nvPr>
            <p:ph type="sldNum" sz="quarter" idx="12"/>
          </p:nvPr>
        </p:nvSpPr>
        <p:spPr>
          <a:ln/>
        </p:spPr>
        <p:txBody>
          <a:bodyPr/>
          <a:lstStyle>
            <a:lvl1pPr>
              <a:defRPr/>
            </a:lvl1pPr>
          </a:lstStyle>
          <a:p>
            <a:pPr>
              <a:defRPr/>
            </a:pPr>
            <a:fld id="{9D657FAD-162E-4B5E-8CD2-C46905F136C3}" type="slidenum">
              <a:rPr lang="pt-BR" altLang="pt-BR"/>
              <a:pPr>
                <a:defRPr/>
              </a:pPr>
              <a:t>‹nº›</a:t>
            </a:fld>
            <a:endParaRPr lang="pt-BR" altLang="pt-BR"/>
          </a:p>
        </p:txBody>
      </p:sp>
    </p:spTree>
    <p:extLst>
      <p:ext uri="{BB962C8B-B14F-4D97-AF65-F5344CB8AC3E}">
        <p14:creationId xmlns:p14="http://schemas.microsoft.com/office/powerpoint/2010/main" val="404845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C945827-B1B0-4210-A6A1-F08B17F93266}"/>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8F0C5FA1-BFC9-4346-BCAE-FEAB67958B88}"/>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A0FA44F5-F3DF-4609-824E-0ADD571A5D30}"/>
              </a:ext>
            </a:extLst>
          </p:cNvPr>
          <p:cNvSpPr>
            <a:spLocks noGrp="1" noChangeArrowheads="1"/>
          </p:cNvSpPr>
          <p:nvPr>
            <p:ph type="sldNum" sz="quarter" idx="12"/>
          </p:nvPr>
        </p:nvSpPr>
        <p:spPr>
          <a:ln/>
        </p:spPr>
        <p:txBody>
          <a:bodyPr/>
          <a:lstStyle>
            <a:lvl1pPr>
              <a:defRPr/>
            </a:lvl1pPr>
          </a:lstStyle>
          <a:p>
            <a:pPr>
              <a:defRPr/>
            </a:pPr>
            <a:fld id="{D8D9AF0E-927B-4B01-96D1-B0BCB2ECF208}" type="slidenum">
              <a:rPr lang="pt-BR" altLang="pt-BR"/>
              <a:pPr>
                <a:defRPr/>
              </a:pPr>
              <a:t>‹nº›</a:t>
            </a:fld>
            <a:endParaRPr lang="pt-BR" altLang="pt-BR"/>
          </a:p>
        </p:txBody>
      </p:sp>
    </p:spTree>
    <p:extLst>
      <p:ext uri="{BB962C8B-B14F-4D97-AF65-F5344CB8AC3E}">
        <p14:creationId xmlns:p14="http://schemas.microsoft.com/office/powerpoint/2010/main" val="125217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826045E2-E7FA-4EBA-832E-6F8F58A750CD}"/>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36EB2B66-C6C3-4257-ABCA-C9BAA016DD4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845C5224-277C-4AC6-A2C3-372005882FDC}"/>
              </a:ext>
            </a:extLst>
          </p:cNvPr>
          <p:cNvSpPr>
            <a:spLocks noGrp="1" noChangeArrowheads="1"/>
          </p:cNvSpPr>
          <p:nvPr>
            <p:ph type="sldNum" sz="quarter" idx="12"/>
          </p:nvPr>
        </p:nvSpPr>
        <p:spPr>
          <a:ln/>
        </p:spPr>
        <p:txBody>
          <a:bodyPr/>
          <a:lstStyle>
            <a:lvl1pPr>
              <a:defRPr/>
            </a:lvl1pPr>
          </a:lstStyle>
          <a:p>
            <a:pPr>
              <a:defRPr/>
            </a:pPr>
            <a:fld id="{12A460E8-D71D-4AB8-9ADC-9A1065F8E2FC}" type="slidenum">
              <a:rPr lang="pt-BR" altLang="pt-BR"/>
              <a:pPr>
                <a:defRPr/>
              </a:pPr>
              <a:t>‹nº›</a:t>
            </a:fld>
            <a:endParaRPr lang="pt-BR" altLang="pt-BR"/>
          </a:p>
        </p:txBody>
      </p:sp>
    </p:spTree>
    <p:extLst>
      <p:ext uri="{BB962C8B-B14F-4D97-AF65-F5344CB8AC3E}">
        <p14:creationId xmlns:p14="http://schemas.microsoft.com/office/powerpoint/2010/main" val="384273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7364DE61-B1D1-47E9-990A-D62488A4BE86}"/>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E477D7B0-6DDE-4CEA-B26C-160293FC4B45}"/>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38C740B1-5152-4B75-B894-7E46D9024AD6}"/>
              </a:ext>
            </a:extLst>
          </p:cNvPr>
          <p:cNvSpPr>
            <a:spLocks noGrp="1" noChangeArrowheads="1"/>
          </p:cNvSpPr>
          <p:nvPr>
            <p:ph type="sldNum" sz="quarter" idx="12"/>
          </p:nvPr>
        </p:nvSpPr>
        <p:spPr>
          <a:ln/>
        </p:spPr>
        <p:txBody>
          <a:bodyPr/>
          <a:lstStyle>
            <a:lvl1pPr>
              <a:defRPr/>
            </a:lvl1pPr>
          </a:lstStyle>
          <a:p>
            <a:pPr>
              <a:defRPr/>
            </a:pPr>
            <a:fld id="{468A1972-3E46-4921-96D5-E341CBD07FC2}" type="slidenum">
              <a:rPr lang="pt-BR" altLang="pt-BR"/>
              <a:pPr>
                <a:defRPr/>
              </a:pPr>
              <a:t>‹nº›</a:t>
            </a:fld>
            <a:endParaRPr lang="pt-BR" altLang="pt-BR"/>
          </a:p>
        </p:txBody>
      </p:sp>
    </p:spTree>
    <p:extLst>
      <p:ext uri="{BB962C8B-B14F-4D97-AF65-F5344CB8AC3E}">
        <p14:creationId xmlns:p14="http://schemas.microsoft.com/office/powerpoint/2010/main" val="401699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1C9D85-0041-47CE-8713-10C6895FBB9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stilo do título mestre</a:t>
            </a:r>
          </a:p>
        </p:txBody>
      </p:sp>
      <p:sp>
        <p:nvSpPr>
          <p:cNvPr id="1028" name="Rectangle 4">
            <a:extLst>
              <a:ext uri="{FF2B5EF4-FFF2-40B4-BE49-F238E27FC236}">
                <a16:creationId xmlns:a16="http://schemas.microsoft.com/office/drawing/2014/main" id="{8101E2EF-E050-41D2-851E-537DBAB9ABF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u="none"/>
            </a:lvl1pPr>
          </a:lstStyle>
          <a:p>
            <a:pPr>
              <a:defRPr/>
            </a:pPr>
            <a:endParaRPr lang="pt-BR"/>
          </a:p>
        </p:txBody>
      </p:sp>
      <p:sp>
        <p:nvSpPr>
          <p:cNvPr id="1029" name="Rectangle 5">
            <a:extLst>
              <a:ext uri="{FF2B5EF4-FFF2-40B4-BE49-F238E27FC236}">
                <a16:creationId xmlns:a16="http://schemas.microsoft.com/office/drawing/2014/main" id="{6E01F6EB-6C67-4E2F-96EF-7F273610811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u="none"/>
            </a:lvl1pPr>
          </a:lstStyle>
          <a:p>
            <a:pPr>
              <a:defRPr/>
            </a:pPr>
            <a:endParaRPr lang="pt-BR"/>
          </a:p>
        </p:txBody>
      </p:sp>
      <p:sp>
        <p:nvSpPr>
          <p:cNvPr id="1030" name="Rectangle 6">
            <a:extLst>
              <a:ext uri="{FF2B5EF4-FFF2-40B4-BE49-F238E27FC236}">
                <a16:creationId xmlns:a16="http://schemas.microsoft.com/office/drawing/2014/main" id="{1C558B76-BD8A-4816-9109-581E1731C31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u="none"/>
            </a:lvl1pPr>
          </a:lstStyle>
          <a:p>
            <a:pPr>
              <a:defRPr/>
            </a:pPr>
            <a:fld id="{49ED0EA3-A0B7-4841-929C-0936724BD358}"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rgbClr val="990000"/>
          </a:solidFill>
          <a:latin typeface="+mj-lt"/>
          <a:ea typeface="+mj-ea"/>
          <a:cs typeface="+mj-cs"/>
        </a:defRPr>
      </a:lvl1pPr>
      <a:lvl2pPr algn="ctr" rtl="0" eaLnBrk="0" fontAlgn="base" hangingPunct="0">
        <a:spcBef>
          <a:spcPct val="0"/>
        </a:spcBef>
        <a:spcAft>
          <a:spcPct val="0"/>
        </a:spcAft>
        <a:defRPr sz="4400">
          <a:solidFill>
            <a:srgbClr val="990000"/>
          </a:solidFill>
          <a:latin typeface="Times New Roman" pitchFamily="18" charset="0"/>
        </a:defRPr>
      </a:lvl2pPr>
      <a:lvl3pPr algn="ctr" rtl="0" eaLnBrk="0" fontAlgn="base" hangingPunct="0">
        <a:spcBef>
          <a:spcPct val="0"/>
        </a:spcBef>
        <a:spcAft>
          <a:spcPct val="0"/>
        </a:spcAft>
        <a:defRPr sz="4400">
          <a:solidFill>
            <a:srgbClr val="990000"/>
          </a:solidFill>
          <a:latin typeface="Times New Roman" pitchFamily="18" charset="0"/>
        </a:defRPr>
      </a:lvl3pPr>
      <a:lvl4pPr algn="ctr" rtl="0" eaLnBrk="0" fontAlgn="base" hangingPunct="0">
        <a:spcBef>
          <a:spcPct val="0"/>
        </a:spcBef>
        <a:spcAft>
          <a:spcPct val="0"/>
        </a:spcAft>
        <a:defRPr sz="4400">
          <a:solidFill>
            <a:srgbClr val="990000"/>
          </a:solidFill>
          <a:latin typeface="Times New Roman" pitchFamily="18" charset="0"/>
        </a:defRPr>
      </a:lvl4pPr>
      <a:lvl5pPr algn="ctr" rtl="0" eaLnBrk="0" fontAlgn="base" hangingPunct="0">
        <a:spcBef>
          <a:spcPct val="0"/>
        </a:spcBef>
        <a:spcAft>
          <a:spcPct val="0"/>
        </a:spcAft>
        <a:defRPr sz="4400">
          <a:solidFill>
            <a:srgbClr val="990000"/>
          </a:solidFill>
          <a:latin typeface="Times New Roman" pitchFamily="18" charset="0"/>
        </a:defRPr>
      </a:lvl5pPr>
      <a:lvl6pPr marL="457200" algn="ctr" rtl="0" fontAlgn="base">
        <a:spcBef>
          <a:spcPct val="0"/>
        </a:spcBef>
        <a:spcAft>
          <a:spcPct val="0"/>
        </a:spcAft>
        <a:defRPr sz="4400">
          <a:solidFill>
            <a:srgbClr val="990000"/>
          </a:solidFill>
          <a:latin typeface="Times New Roman" pitchFamily="18" charset="0"/>
        </a:defRPr>
      </a:lvl6pPr>
      <a:lvl7pPr marL="914400" algn="ctr" rtl="0" fontAlgn="base">
        <a:spcBef>
          <a:spcPct val="0"/>
        </a:spcBef>
        <a:spcAft>
          <a:spcPct val="0"/>
        </a:spcAft>
        <a:defRPr sz="4400">
          <a:solidFill>
            <a:srgbClr val="990000"/>
          </a:solidFill>
          <a:latin typeface="Times New Roman" pitchFamily="18" charset="0"/>
        </a:defRPr>
      </a:lvl7pPr>
      <a:lvl8pPr marL="1371600" algn="ctr" rtl="0" fontAlgn="base">
        <a:spcBef>
          <a:spcPct val="0"/>
        </a:spcBef>
        <a:spcAft>
          <a:spcPct val="0"/>
        </a:spcAft>
        <a:defRPr sz="4400">
          <a:solidFill>
            <a:srgbClr val="990000"/>
          </a:solidFill>
          <a:latin typeface="Times New Roman" pitchFamily="18" charset="0"/>
        </a:defRPr>
      </a:lvl8pPr>
      <a:lvl9pPr marL="1828800" algn="ctr" rtl="0" fontAlgn="base">
        <a:spcBef>
          <a:spcPct val="0"/>
        </a:spcBef>
        <a:spcAft>
          <a:spcPct val="0"/>
        </a:spcAft>
        <a:defRPr sz="4400">
          <a:solidFill>
            <a:srgbClr val="99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99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990000"/>
          </a:solidFill>
          <a:latin typeface="+mn-lt"/>
        </a:defRPr>
      </a:lvl2pPr>
      <a:lvl3pPr marL="1143000" indent="-228600" algn="l" rtl="0" eaLnBrk="0" fontAlgn="base" hangingPunct="0">
        <a:spcBef>
          <a:spcPct val="20000"/>
        </a:spcBef>
        <a:spcAft>
          <a:spcPct val="0"/>
        </a:spcAft>
        <a:buChar char="•"/>
        <a:defRPr sz="2400">
          <a:solidFill>
            <a:srgbClr val="990000"/>
          </a:solidFill>
          <a:latin typeface="+mn-lt"/>
        </a:defRPr>
      </a:lvl3pPr>
      <a:lvl4pPr marL="1600200" indent="-228600" algn="l" rtl="0" eaLnBrk="0" fontAlgn="base" hangingPunct="0">
        <a:spcBef>
          <a:spcPct val="20000"/>
        </a:spcBef>
        <a:spcAft>
          <a:spcPct val="0"/>
        </a:spcAft>
        <a:buChar char="–"/>
        <a:defRPr sz="2000">
          <a:solidFill>
            <a:srgbClr val="990000"/>
          </a:solidFill>
          <a:latin typeface="+mn-lt"/>
        </a:defRPr>
      </a:lvl4pPr>
      <a:lvl5pPr marL="2057400" indent="-228600" algn="l" rtl="0" eaLnBrk="0" fontAlgn="base" hangingPunct="0">
        <a:spcBef>
          <a:spcPct val="20000"/>
        </a:spcBef>
        <a:spcAft>
          <a:spcPct val="0"/>
        </a:spcAft>
        <a:buChar char="»"/>
        <a:defRPr sz="2000">
          <a:solidFill>
            <a:srgbClr val="990000"/>
          </a:solidFill>
          <a:latin typeface="+mn-lt"/>
        </a:defRPr>
      </a:lvl5pPr>
      <a:lvl6pPr marL="2514600" indent="-228600" algn="l" rtl="0" fontAlgn="base">
        <a:spcBef>
          <a:spcPct val="20000"/>
        </a:spcBef>
        <a:spcAft>
          <a:spcPct val="0"/>
        </a:spcAft>
        <a:buChar char="»"/>
        <a:defRPr sz="2000">
          <a:solidFill>
            <a:srgbClr val="990000"/>
          </a:solidFill>
          <a:latin typeface="+mn-lt"/>
        </a:defRPr>
      </a:lvl6pPr>
      <a:lvl7pPr marL="2971800" indent="-228600" algn="l" rtl="0" fontAlgn="base">
        <a:spcBef>
          <a:spcPct val="20000"/>
        </a:spcBef>
        <a:spcAft>
          <a:spcPct val="0"/>
        </a:spcAft>
        <a:buChar char="»"/>
        <a:defRPr sz="2000">
          <a:solidFill>
            <a:srgbClr val="990000"/>
          </a:solidFill>
          <a:latin typeface="+mn-lt"/>
        </a:defRPr>
      </a:lvl7pPr>
      <a:lvl8pPr marL="3429000" indent="-228600" algn="l" rtl="0" fontAlgn="base">
        <a:spcBef>
          <a:spcPct val="20000"/>
        </a:spcBef>
        <a:spcAft>
          <a:spcPct val="0"/>
        </a:spcAft>
        <a:buChar char="»"/>
        <a:defRPr sz="2000">
          <a:solidFill>
            <a:srgbClr val="990000"/>
          </a:solidFill>
          <a:latin typeface="+mn-lt"/>
        </a:defRPr>
      </a:lvl8pPr>
      <a:lvl9pPr marL="3886200" indent="-228600" algn="l" rtl="0" fontAlgn="base">
        <a:spcBef>
          <a:spcPct val="20000"/>
        </a:spcBef>
        <a:spcAft>
          <a:spcPct val="0"/>
        </a:spcAft>
        <a:buChar char="»"/>
        <a:defRPr sz="2000">
          <a:solidFill>
            <a:srgbClr val="990000"/>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ub.org.br/" TargetMode="External"/><Relationship Id="rId2" Type="http://schemas.openxmlformats.org/officeDocument/2006/relationships/hyperlink" Target="http://datafolha.folha.uol.com.br/precos/salarios/salarios_index.php" TargetMode="External"/><Relationship Id="rId1" Type="http://schemas.openxmlformats.org/officeDocument/2006/relationships/slideLayout" Target="../slideLayouts/slideLayout2.xml"/><Relationship Id="rId5" Type="http://schemas.openxmlformats.org/officeDocument/2006/relationships/hyperlink" Target="http://www.twenga.com.br/" TargetMode="External"/><Relationship Id="rId4" Type="http://schemas.openxmlformats.org/officeDocument/2006/relationships/hyperlink" Target="file:///\\secob-061275\PUBLICO\SISTEMAS%20DE%20CUSTOS%20(n&#227;o%20apagar)\AETES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cu.gov.br/Consultas/Juris/Docs/judoc/Acord/20090514/015-970-2007-8-MIN-AN.rtf" TargetMode="External"/><Relationship Id="rId2" Type="http://schemas.openxmlformats.org/officeDocument/2006/relationships/hyperlink" Target="http://www.tcu.gov.br/Consultas/Juris/Docs/judoc/Acord/20090213/007-657-2008-3-MIN-VC.rt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tcu.gov.br/Consultas/Juris/Docs/judoc/Acord/20121112/AC_2784_40_12_P.doc" TargetMode="External"/><Relationship Id="rId2" Type="http://schemas.openxmlformats.org/officeDocument/2006/relationships/hyperlink" Target="http://www.tcu.gov.br/Consultas/Juris/Docs/judoc/Acord/20140415/AC_0910_11_14_P.do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tcu.gov.br/Consultas/Juris/Docs/judoc/Acord/20151126/AC_3032_48_15_P.do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tcu.gov.br/Consultas/Juris/Docs/judoc/Acord/20151126/AC_3032_48_15_P.doc"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contas.tcu.gov.br/pesquisaJurisprudencia/#/detalhamento/12/sinapi/%2520/DTRELEVANCIA%2520desc%252C%2520COLEGIADO%2520asc%252C%2520ANOACORDAO%2520desc%252C%2520NUMACORDAO%2520desc/true/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contas.tcu.gov.br/pesquisaJurisprudencia/#/detalhamento/12/sinapi/%2520/DTRELEVANCIA%2520desc%252C%2520COLEGIADO%2520asc%252C%2520ANOACORDAO%2520desc%252C%2520NUMACORDAO%2520desc/true/5"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contas.tcu.gov.br/pesquisaJurisprudencia/#/detalhamento/12/sinapi/%2520/DTRELEVANCIA%2520desc%252C%2520COLEGIADO%2520asc%252C%2520ANOACORDAO%2520desc%252C%2520NUMACORDAO%2520desc/true/5"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a:extLst>
              <a:ext uri="{FF2B5EF4-FFF2-40B4-BE49-F238E27FC236}">
                <a16:creationId xmlns:a16="http://schemas.microsoft.com/office/drawing/2014/main" id="{7C1ADB39-3178-4977-9A15-DB97201112DD}"/>
              </a:ext>
            </a:extLst>
          </p:cNvPr>
          <p:cNvSpPr txBox="1">
            <a:spLocks noChangeArrowheads="1"/>
          </p:cNvSpPr>
          <p:nvPr/>
        </p:nvSpPr>
        <p:spPr bwMode="auto">
          <a:xfrm>
            <a:off x="2195513" y="5822950"/>
            <a:ext cx="5741987"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50000"/>
              </a:lnSpc>
              <a:spcBef>
                <a:spcPct val="50000"/>
              </a:spcBef>
            </a:pPr>
            <a:endParaRPr lang="pt-BR" altLang="pt-BR" sz="2000" b="1" u="none" dirty="0"/>
          </a:p>
          <a:p>
            <a:pPr algn="ctr" eaLnBrk="1" hangingPunct="1">
              <a:lnSpc>
                <a:spcPct val="50000"/>
              </a:lnSpc>
              <a:spcBef>
                <a:spcPct val="50000"/>
              </a:spcBef>
            </a:pPr>
            <a:r>
              <a:rPr lang="pt-BR" altLang="pt-BR" sz="2000" b="1" u="none" dirty="0">
                <a:latin typeface="Arial" panose="020B0604020202020204" pitchFamily="34" charset="0"/>
              </a:rPr>
              <a:t>Palmas/TO, agosto/2018</a:t>
            </a:r>
            <a:endParaRPr lang="pt-BR" altLang="pt-BR" sz="2000" u="none" dirty="0">
              <a:latin typeface="Arial" panose="020B0604020202020204" pitchFamily="34" charset="0"/>
            </a:endParaRPr>
          </a:p>
        </p:txBody>
      </p:sp>
      <p:sp>
        <p:nvSpPr>
          <p:cNvPr id="4099" name="Rectangle 15">
            <a:extLst>
              <a:ext uri="{FF2B5EF4-FFF2-40B4-BE49-F238E27FC236}">
                <a16:creationId xmlns:a16="http://schemas.microsoft.com/office/drawing/2014/main" id="{E97C2C13-9C87-4F8E-93D2-CF66C2242CF8}"/>
              </a:ext>
            </a:extLst>
          </p:cNvPr>
          <p:cNvSpPr>
            <a:spLocks noChangeArrowheads="1"/>
          </p:cNvSpPr>
          <p:nvPr/>
        </p:nvSpPr>
        <p:spPr bwMode="auto">
          <a:xfrm>
            <a:off x="2944813" y="326072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09600" indent="-609600">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pPr eaLnBrk="1" hangingPunct="1">
              <a:lnSpc>
                <a:spcPct val="50000"/>
              </a:lnSpc>
              <a:spcBef>
                <a:spcPct val="50000"/>
              </a:spcBef>
            </a:pPr>
            <a:r>
              <a:rPr lang="pt-BR" altLang="pt-BR" u="none"/>
              <a:t> </a:t>
            </a:r>
          </a:p>
        </p:txBody>
      </p:sp>
      <p:sp>
        <p:nvSpPr>
          <p:cNvPr id="7" name="Rectangle 2">
            <a:extLst>
              <a:ext uri="{FF2B5EF4-FFF2-40B4-BE49-F238E27FC236}">
                <a16:creationId xmlns:a16="http://schemas.microsoft.com/office/drawing/2014/main" id="{1979B55F-749C-492D-BA89-C72897002827}"/>
              </a:ext>
            </a:extLst>
          </p:cNvPr>
          <p:cNvSpPr txBox="1">
            <a:spLocks noChangeArrowheads="1"/>
          </p:cNvSpPr>
          <p:nvPr/>
        </p:nvSpPr>
        <p:spPr bwMode="auto">
          <a:xfrm>
            <a:off x="755650" y="3076575"/>
            <a:ext cx="7891463" cy="1295400"/>
          </a:xfrm>
          <a:prstGeom prst="rect">
            <a:avLst/>
          </a:prstGeom>
          <a:noFill/>
          <a:ln w="9525">
            <a:noFill/>
            <a:miter lim="800000"/>
            <a:headEnd/>
            <a:tailEnd/>
          </a:ln>
          <a:effectLst/>
        </p:spPr>
        <p:txBody>
          <a:bodyPr anchor="ctr"/>
          <a:lstStyle>
            <a:defPPr>
              <a:defRPr lang="pt-BR"/>
            </a:defPPr>
            <a:lvl1pPr algn="l" rtl="0" fontAlgn="base">
              <a:spcBef>
                <a:spcPct val="20000"/>
              </a:spcBef>
              <a:spcAft>
                <a:spcPct val="0"/>
              </a:spcAft>
              <a:buChar char="•"/>
              <a:defRPr sz="3200" kern="1200">
                <a:solidFill>
                  <a:schemeClr val="tx1"/>
                </a:solidFill>
                <a:latin typeface="Times New Roman" pitchFamily="18" charset="0"/>
                <a:ea typeface="+mn-ea"/>
                <a:cs typeface="Times New Roman" pitchFamily="18" charset="0"/>
              </a:defRPr>
            </a:lvl1pPr>
            <a:lvl2pPr marL="457200" algn="l" rtl="0" fontAlgn="base">
              <a:spcBef>
                <a:spcPct val="20000"/>
              </a:spcBef>
              <a:spcAft>
                <a:spcPct val="0"/>
              </a:spcAft>
              <a:buChar char="•"/>
              <a:defRPr sz="3200" kern="1200">
                <a:solidFill>
                  <a:schemeClr val="tx1"/>
                </a:solidFill>
                <a:latin typeface="Times New Roman" pitchFamily="18" charset="0"/>
                <a:ea typeface="+mn-ea"/>
                <a:cs typeface="Times New Roman" pitchFamily="18" charset="0"/>
              </a:defRPr>
            </a:lvl2pPr>
            <a:lvl3pPr marL="914400" algn="l" rtl="0" fontAlgn="base">
              <a:spcBef>
                <a:spcPct val="20000"/>
              </a:spcBef>
              <a:spcAft>
                <a:spcPct val="0"/>
              </a:spcAft>
              <a:buChar char="•"/>
              <a:defRPr sz="3200" kern="1200">
                <a:solidFill>
                  <a:schemeClr val="tx1"/>
                </a:solidFill>
                <a:latin typeface="Times New Roman" pitchFamily="18" charset="0"/>
                <a:ea typeface="+mn-ea"/>
                <a:cs typeface="Times New Roman" pitchFamily="18" charset="0"/>
              </a:defRPr>
            </a:lvl3pPr>
            <a:lvl4pPr marL="1371600" algn="l" rtl="0" fontAlgn="base">
              <a:spcBef>
                <a:spcPct val="20000"/>
              </a:spcBef>
              <a:spcAft>
                <a:spcPct val="0"/>
              </a:spcAft>
              <a:buChar char="•"/>
              <a:defRPr sz="3200" kern="1200">
                <a:solidFill>
                  <a:schemeClr val="tx1"/>
                </a:solidFill>
                <a:latin typeface="Times New Roman" pitchFamily="18" charset="0"/>
                <a:ea typeface="+mn-ea"/>
                <a:cs typeface="Times New Roman" pitchFamily="18" charset="0"/>
              </a:defRPr>
            </a:lvl4pPr>
            <a:lvl5pPr marL="1828800" algn="l" rtl="0" fontAlgn="base">
              <a:spcBef>
                <a:spcPct val="20000"/>
              </a:spcBef>
              <a:spcAft>
                <a:spcPct val="0"/>
              </a:spcAft>
              <a:buChar char="•"/>
              <a:defRPr sz="3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2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2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2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200" kern="1200">
                <a:solidFill>
                  <a:schemeClr val="tx1"/>
                </a:solidFill>
                <a:latin typeface="Times New Roman" pitchFamily="18" charset="0"/>
                <a:ea typeface="+mn-ea"/>
                <a:cs typeface="Times New Roman" pitchFamily="18" charset="0"/>
              </a:defRPr>
            </a:lvl9pPr>
          </a:lstStyle>
          <a:p>
            <a:pPr algn="ctr" eaLnBrk="1" hangingPunct="1">
              <a:spcBef>
                <a:spcPct val="0"/>
              </a:spcBef>
              <a:buFontTx/>
              <a:buNone/>
              <a:defRPr/>
            </a:pPr>
            <a:r>
              <a:rPr lang="pt-BR" b="1" u="none" kern="0" dirty="0">
                <a:solidFill>
                  <a:srgbClr val="0033CC"/>
                </a:solidFill>
                <a:latin typeface="Arial" charset="0"/>
                <a:ea typeface="+mj-ea"/>
                <a:cs typeface="+mj-cs"/>
              </a:rPr>
              <a:t>ORIENTAÇÃO TÉCNICA IBR 005/2012</a:t>
            </a:r>
          </a:p>
        </p:txBody>
      </p:sp>
      <p:sp>
        <p:nvSpPr>
          <p:cNvPr id="4101" name="Text Box 14">
            <a:extLst>
              <a:ext uri="{FF2B5EF4-FFF2-40B4-BE49-F238E27FC236}">
                <a16:creationId xmlns:a16="http://schemas.microsoft.com/office/drawing/2014/main" id="{BB28A578-03C6-446B-8C1D-2F78EDCF5185}"/>
              </a:ext>
            </a:extLst>
          </p:cNvPr>
          <p:cNvSpPr txBox="1">
            <a:spLocks noChangeArrowheads="1"/>
          </p:cNvSpPr>
          <p:nvPr/>
        </p:nvSpPr>
        <p:spPr bwMode="auto">
          <a:xfrm>
            <a:off x="3798888" y="4845050"/>
            <a:ext cx="5095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pPr algn="ctr" eaLnBrk="1" hangingPunct="1"/>
            <a:r>
              <a:rPr lang="pt-BR" altLang="pt-BR" sz="1800" b="1" u="none" dirty="0">
                <a:latin typeface="Arial" panose="020B0604020202020204" pitchFamily="34" charset="0"/>
                <a:cs typeface="Arial" panose="020B0604020202020204" pitchFamily="34" charset="0"/>
              </a:rPr>
              <a:t>Eng. </a:t>
            </a:r>
            <a:r>
              <a:rPr lang="pt-BR" altLang="pt-BR" sz="1800" b="1" dirty="0">
                <a:latin typeface="Arial" panose="020B0604020202020204" pitchFamily="34" charset="0"/>
                <a:cs typeface="Arial" panose="020B0604020202020204" pitchFamily="34" charset="0"/>
              </a:rPr>
              <a:t>André </a:t>
            </a:r>
            <a:r>
              <a:rPr lang="pt-BR" altLang="pt-BR" sz="1800" b="1" dirty="0" err="1">
                <a:latin typeface="Arial" panose="020B0604020202020204" pitchFamily="34" charset="0"/>
                <a:cs typeface="Arial" panose="020B0604020202020204" pitchFamily="34" charset="0"/>
              </a:rPr>
              <a:t>Pachioni</a:t>
            </a:r>
            <a:r>
              <a:rPr lang="pt-BR" altLang="pt-BR" sz="1800" b="1" dirty="0">
                <a:latin typeface="Arial" panose="020B0604020202020204" pitchFamily="34" charset="0"/>
                <a:cs typeface="Arial" panose="020B0604020202020204" pitchFamily="34" charset="0"/>
              </a:rPr>
              <a:t> Baeta</a:t>
            </a:r>
            <a:r>
              <a:rPr lang="pt-BR" altLang="pt-BR" sz="1800" u="none" dirty="0">
                <a:latin typeface="Arial" panose="020B0604020202020204" pitchFamily="34" charset="0"/>
                <a:cs typeface="Arial" panose="020B0604020202020204" pitchFamily="34" charset="0"/>
              </a:rPr>
              <a:t> –TCU</a:t>
            </a:r>
          </a:p>
          <a:p>
            <a:pPr algn="ctr" eaLnBrk="1" hangingPunct="1"/>
            <a:r>
              <a:rPr lang="pt-BR" altLang="pt-BR" sz="1800" u="none" dirty="0">
                <a:latin typeface="Arial" panose="020B0604020202020204" pitchFamily="34" charset="0"/>
                <a:cs typeface="Arial" panose="020B0604020202020204" pitchFamily="34" charset="0"/>
              </a:rPr>
              <a:t>Membro do Conselho Deliberativo do </a:t>
            </a:r>
            <a:r>
              <a:rPr lang="pt-BR" altLang="pt-BR" sz="1800" u="none" dirty="0" err="1">
                <a:latin typeface="Arial" panose="020B0604020202020204" pitchFamily="34" charset="0"/>
                <a:cs typeface="Arial" panose="020B0604020202020204" pitchFamily="34" charset="0"/>
              </a:rPr>
              <a:t>Ibraop</a:t>
            </a:r>
            <a:endParaRPr lang="pt-BR" altLang="pt-BR" sz="1800" u="none" dirty="0">
              <a:latin typeface="Arial" panose="020B0604020202020204" pitchFamily="34" charset="0"/>
              <a:cs typeface="Arial" panose="020B0604020202020204" pitchFamily="34" charset="0"/>
            </a:endParaRPr>
          </a:p>
        </p:txBody>
      </p:sp>
      <p:sp>
        <p:nvSpPr>
          <p:cNvPr id="4102" name="Espaço Reservado para Número de Slide 7">
            <a:extLst>
              <a:ext uri="{FF2B5EF4-FFF2-40B4-BE49-F238E27FC236}">
                <a16:creationId xmlns:a16="http://schemas.microsoft.com/office/drawing/2014/main" id="{962F3E39-C45B-4228-9813-81B51BE21F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fld id="{D1A3A7D2-B73B-4CF3-B561-3B0EE7071FA5}" type="slidenum">
              <a:rPr lang="pt-BR" altLang="pt-BR" sz="1400" u="none" smtClean="0"/>
              <a:pPr/>
              <a:t>1</a:t>
            </a:fld>
            <a:endParaRPr lang="pt-BR" altLang="pt-BR" sz="1400" u="none"/>
          </a:p>
        </p:txBody>
      </p:sp>
      <p:sp>
        <p:nvSpPr>
          <p:cNvPr id="4103" name="Retângulo 1">
            <a:extLst>
              <a:ext uri="{FF2B5EF4-FFF2-40B4-BE49-F238E27FC236}">
                <a16:creationId xmlns:a16="http://schemas.microsoft.com/office/drawing/2014/main" id="{9156B34E-236D-4624-A8B9-3394358EDE9D}"/>
              </a:ext>
            </a:extLst>
          </p:cNvPr>
          <p:cNvSpPr>
            <a:spLocks noChangeArrowheads="1"/>
          </p:cNvSpPr>
          <p:nvPr/>
        </p:nvSpPr>
        <p:spPr bwMode="auto">
          <a:xfrm>
            <a:off x="1123950" y="1535113"/>
            <a:ext cx="715486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pt-BR" altLang="pt-BR" sz="2800" b="1" u="none">
                <a:solidFill>
                  <a:srgbClr val="222222"/>
                </a:solidFill>
                <a:latin typeface="Calibri" panose="020F0502020204030204" pitchFamily="34" charset="0"/>
                <a:cs typeface="Calibri" panose="020F0502020204030204" pitchFamily="34" charset="0"/>
              </a:rPr>
              <a:t>Seminário sobre Auditoria de Obras Públicas</a:t>
            </a:r>
          </a:p>
          <a:p>
            <a:pPr algn="ctr" eaLnBrk="1" hangingPunct="1">
              <a:spcBef>
                <a:spcPct val="20000"/>
              </a:spcBef>
            </a:pPr>
            <a:r>
              <a:rPr lang="pt-BR" altLang="pt-BR" sz="2800" b="1" u="none">
                <a:solidFill>
                  <a:srgbClr val="222222"/>
                </a:solidFill>
                <a:latin typeface="Calibri" panose="020F0502020204030204" pitchFamily="34" charset="0"/>
                <a:cs typeface="Calibri" panose="020F0502020204030204" pitchFamily="34" charset="0"/>
              </a:rPr>
              <a:t> Orientações Técnicas e Procedimentos de AOP do Ibraop</a:t>
            </a:r>
            <a:endParaRPr lang="pt-BR" altLang="pt-BR" sz="2800" u="none"/>
          </a:p>
        </p:txBody>
      </p:sp>
      <p:pic>
        <p:nvPicPr>
          <p:cNvPr id="4104" name="Imagem 3">
            <a:extLst>
              <a:ext uri="{FF2B5EF4-FFF2-40B4-BE49-F238E27FC236}">
                <a16:creationId xmlns:a16="http://schemas.microsoft.com/office/drawing/2014/main" id="{A331D606-99D6-4E0F-910E-FAF91E14A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0"/>
            <a:ext cx="126365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Imagem 4">
            <a:extLst>
              <a:ext uri="{FF2B5EF4-FFF2-40B4-BE49-F238E27FC236}">
                <a16:creationId xmlns:a16="http://schemas.microsoft.com/office/drawing/2014/main" id="{8CB7A632-F547-45D8-9709-36F98979D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563" y="0"/>
            <a:ext cx="4897437"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Número de Slide 5"/>
          <p:cNvSpPr>
            <a:spLocks noGrp="1"/>
          </p:cNvSpPr>
          <p:nvPr>
            <p:ph type="sldNum" sz="quarter" idx="4294967295"/>
          </p:nvPr>
        </p:nvSpPr>
        <p:spPr>
          <a:xfrm>
            <a:off x="6553200" y="6245225"/>
            <a:ext cx="2133600" cy="476250"/>
          </a:xfrm>
          <a:prstGeom prst="rect">
            <a:avLst/>
          </a:prstGeom>
        </p:spPr>
        <p:txBody>
          <a:bodyPr/>
          <a:lstStyle/>
          <a:p>
            <a:pPr algn="r">
              <a:defRPr/>
            </a:pPr>
            <a:fld id="{7F945B27-11FE-4FB8-8EBD-F2E6A7BA554B}" type="slidenum">
              <a:rPr lang="pt-BR" sz="1400">
                <a:solidFill>
                  <a:schemeClr val="tx1"/>
                </a:solidFill>
              </a:rPr>
              <a:pPr algn="r">
                <a:defRPr/>
              </a:pPr>
              <a:t>10</a:t>
            </a:fld>
            <a:endParaRPr lang="pt-BR" sz="1400" dirty="0">
              <a:solidFill>
                <a:schemeClr val="tx1"/>
              </a:solidFill>
            </a:endParaRPr>
          </a:p>
        </p:txBody>
      </p:sp>
      <p:sp>
        <p:nvSpPr>
          <p:cNvPr id="22531" name="Rectangle 2"/>
          <p:cNvSpPr>
            <a:spLocks noGrp="1" noChangeArrowheads="1"/>
          </p:cNvSpPr>
          <p:nvPr>
            <p:ph type="title" idx="4294967295"/>
          </p:nvPr>
        </p:nvSpPr>
        <p:spPr>
          <a:xfrm>
            <a:off x="179388" y="0"/>
            <a:ext cx="8229600" cy="764704"/>
          </a:xfrm>
        </p:spPr>
        <p:txBody>
          <a:bodyPr/>
          <a:lstStyle/>
          <a:p>
            <a:pPr eaLnBrk="1" hangingPunct="1"/>
            <a:r>
              <a:rPr lang="pt-BR" sz="4000" dirty="0"/>
              <a:t>Conceitos e Definições</a:t>
            </a:r>
          </a:p>
        </p:txBody>
      </p:sp>
      <p:sp>
        <p:nvSpPr>
          <p:cNvPr id="22532" name="Rectangle 3"/>
          <p:cNvSpPr>
            <a:spLocks noGrp="1" noChangeArrowheads="1"/>
          </p:cNvSpPr>
          <p:nvPr>
            <p:ph type="body" idx="4294967295"/>
          </p:nvPr>
        </p:nvSpPr>
        <p:spPr>
          <a:xfrm>
            <a:off x="179388" y="692697"/>
            <a:ext cx="8641084" cy="5822404"/>
          </a:xfrm>
        </p:spPr>
        <p:txBody>
          <a:bodyPr>
            <a:normAutofit/>
          </a:bodyPr>
          <a:lstStyle/>
          <a:p>
            <a:pPr algn="just" eaLnBrk="1" hangingPunct="1">
              <a:lnSpc>
                <a:spcPct val="80000"/>
              </a:lnSpc>
              <a:buClr>
                <a:schemeClr val="accent2"/>
              </a:buClr>
            </a:pPr>
            <a:r>
              <a:rPr lang="pt-BR" sz="2400" b="1" dirty="0">
                <a:solidFill>
                  <a:schemeClr val="tx2"/>
                </a:solidFill>
              </a:rPr>
              <a:t>Superfaturamento por alteração de cláusulas financeiras: </a:t>
            </a:r>
            <a:r>
              <a:rPr lang="pt-BR" sz="2400" dirty="0">
                <a:solidFill>
                  <a:schemeClr val="tx2"/>
                </a:solidFill>
              </a:rPr>
              <a:t>é o dano ao erário caracterizado pela alteração de cláusulas financeiras gerando recebimentos contratuais antecipados, distorção do cronograma físico-financeiro, prorrogação injustificada do prazo contratual com custos adicionais para a Administração Pública ou reajustamentos irregulares de preços. </a:t>
            </a:r>
          </a:p>
          <a:p>
            <a:pPr algn="just" eaLnBrk="1" hangingPunct="1">
              <a:lnSpc>
                <a:spcPct val="80000"/>
              </a:lnSpc>
              <a:buClr>
                <a:schemeClr val="accent2"/>
              </a:buClr>
            </a:pPr>
            <a:r>
              <a:rPr lang="pt-BR" sz="2400" b="1" dirty="0">
                <a:solidFill>
                  <a:schemeClr val="tx2"/>
                </a:solidFill>
              </a:rPr>
              <a:t>Superfaturamento por superdimensionamento:</a:t>
            </a:r>
            <a:r>
              <a:rPr lang="pt-BR" sz="2400" dirty="0"/>
              <a:t> </a:t>
            </a:r>
            <a:r>
              <a:rPr lang="pt-BR" sz="2400" dirty="0">
                <a:solidFill>
                  <a:schemeClr val="tx1"/>
                </a:solidFill>
              </a:rPr>
              <a:t>é o dano ao erário caracterizado pelo superdimensionamento de projetos, estipulando dimensões, quantidades, e/ou qualidades de materiais ou serviços além das necessárias segundo práticas e normas de engenharia vigentes à época do projeto.</a:t>
            </a:r>
          </a:p>
        </p:txBody>
      </p:sp>
    </p:spTree>
    <p:extLst>
      <p:ext uri="{BB962C8B-B14F-4D97-AF65-F5344CB8AC3E}">
        <p14:creationId xmlns:p14="http://schemas.microsoft.com/office/powerpoint/2010/main" val="110565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539750" y="1844824"/>
            <a:ext cx="8175625" cy="4013051"/>
          </a:xfrm>
          <a:prstGeom prst="rect">
            <a:avLst/>
          </a:prstGeom>
          <a:noFill/>
          <a:ln w="9525">
            <a:noFill/>
            <a:miter lim="800000"/>
            <a:headEnd/>
            <a:tailEnd/>
          </a:ln>
        </p:spPr>
        <p:txBody>
          <a:bodyPr/>
          <a:lstStyle/>
          <a:p>
            <a:pPr algn="ctr" eaLnBrk="1" hangingPunct="1">
              <a:spcBef>
                <a:spcPct val="20000"/>
              </a:spcBef>
              <a:buClr>
                <a:srgbClr val="006633"/>
              </a:buClr>
              <a:buFont typeface="Wingdings" pitchFamily="2" charset="2"/>
              <a:buNone/>
            </a:pPr>
            <a:endParaRPr lang="pt-BR" sz="26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r>
              <a:rPr lang="pt-BR" sz="4400" b="1" u="none" dirty="0">
                <a:solidFill>
                  <a:srgbClr val="262673"/>
                </a:solidFill>
                <a:effectLst/>
                <a:latin typeface="Arial" pitchFamily="34" charset="0"/>
              </a:rPr>
              <a:t>Análise de Orçamentos e Obtenção de Preços Paradigmas</a:t>
            </a:r>
          </a:p>
          <a:p>
            <a:pPr algn="ctr" eaLnBrk="1" hangingPunct="1">
              <a:spcBef>
                <a:spcPct val="20000"/>
              </a:spcBef>
              <a:buClr>
                <a:srgbClr val="006633"/>
              </a:buClr>
              <a:buFont typeface="Wingdings" pitchFamily="2" charset="2"/>
              <a:buNone/>
            </a:pPr>
            <a:endParaRPr lang="pt-BR" sz="36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endParaRPr lang="pt-BR" sz="36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endParaRPr lang="pt-BR" sz="22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endParaRPr lang="pt-BR" sz="2200" b="1" dirty="0">
              <a:solidFill>
                <a:srgbClr val="000044"/>
              </a:solidFill>
              <a:effectLst/>
              <a:latin typeface="Arial" pitchFamily="34" charset="0"/>
            </a:endParaRPr>
          </a:p>
          <a:p>
            <a:pPr algn="ctr" eaLnBrk="1" hangingPunct="1">
              <a:spcBef>
                <a:spcPct val="20000"/>
              </a:spcBef>
              <a:buClr>
                <a:srgbClr val="006633"/>
              </a:buClr>
              <a:buFont typeface="Wingdings" pitchFamily="2" charset="2"/>
              <a:buNone/>
            </a:pPr>
            <a:endParaRPr lang="pt-BR" sz="2000" b="1" dirty="0">
              <a:solidFill>
                <a:srgbClr val="000066"/>
              </a:solidFill>
              <a:effectLst/>
              <a:latin typeface="Arial" pitchFamily="34" charset="0"/>
            </a:endParaRPr>
          </a:p>
        </p:txBody>
      </p:sp>
    </p:spTree>
    <p:extLst>
      <p:ext uri="{BB962C8B-B14F-4D97-AF65-F5344CB8AC3E}">
        <p14:creationId xmlns:p14="http://schemas.microsoft.com/office/powerpoint/2010/main" val="212724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07045" y="-44784"/>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0" fontAlgn="base" latinLnBrk="0" hangingPunct="0">
              <a:lnSpc>
                <a:spcPct val="100000"/>
              </a:lnSpc>
              <a:spcBef>
                <a:spcPct val="0"/>
              </a:spcBef>
              <a:spcAft>
                <a:spcPct val="0"/>
              </a:spcAft>
              <a:buClrTx/>
              <a:buSzPct val="45000"/>
              <a:buFont typeface="StarSymbol"/>
              <a:buNone/>
              <a:tabLst/>
              <a:defRPr/>
            </a:pPr>
            <a:r>
              <a:rPr lang="pt-BR" sz="32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8" name="Retângulo 7"/>
          <p:cNvSpPr/>
          <p:nvPr/>
        </p:nvSpPr>
        <p:spPr>
          <a:xfrm>
            <a:off x="107504" y="846539"/>
            <a:ext cx="8784976" cy="4601260"/>
          </a:xfrm>
          <a:prstGeom prst="rect">
            <a:avLst/>
          </a:prstGeom>
        </p:spPr>
        <p:txBody>
          <a:bodyPr wrap="square">
            <a:spAutoFit/>
          </a:bodyPr>
          <a:lstStyle/>
          <a:p>
            <a:pPr marL="342900" indent="-342900" algn="just">
              <a:spcBef>
                <a:spcPts val="600"/>
              </a:spcBef>
              <a:buFont typeface="Arial" panose="020B0604020202020204" pitchFamily="34" charset="0"/>
              <a:buChar char="•"/>
            </a:pPr>
            <a:r>
              <a:rPr lang="pt-BR" sz="2400" u="none" dirty="0">
                <a:solidFill>
                  <a:schemeClr val="tx1"/>
                </a:solidFill>
                <a:effectLst/>
                <a:latin typeface="Arial" panose="020B0604020202020204" pitchFamily="34" charset="0"/>
                <a:cs typeface="Arial" panose="020B0604020202020204" pitchFamily="34" charset="0"/>
              </a:rPr>
              <a:t>A técnica frequentemente empregada é a elaboração de uma curva ou classificação ABC de serviços, que é a tabela obtida a partir da planilha orçamentária da obra, na qual os itens idênticos do orçamento são agrupados e, posteriormente, ordenados por sua importância relativa de preço total, em ordem decrescente, determinando-se o peso percentual do valor de cada um em relação ao valor total do orçamento, calculando-se em seguida os valores percentuais acumulados desses pesos. </a:t>
            </a:r>
            <a:endParaRPr lang="pt-BR" sz="2400" i="1" u="none" dirty="0">
              <a:solidFill>
                <a:schemeClr val="tx1"/>
              </a:solidFill>
              <a:effectLst/>
              <a:latin typeface="Arial" panose="020B0604020202020204" pitchFamily="34" charset="0"/>
              <a:cs typeface="Arial" panose="020B0604020202020204" pitchFamily="34" charset="0"/>
            </a:endParaRPr>
          </a:p>
          <a:p>
            <a:pPr marL="342900" indent="-342900" algn="just">
              <a:spcBef>
                <a:spcPts val="600"/>
              </a:spcBef>
              <a:buFont typeface="Arial" panose="020B0604020202020204" pitchFamily="34" charset="0"/>
              <a:buChar char="•"/>
            </a:pPr>
            <a:r>
              <a:rPr lang="pt-BR" sz="2400" u="none" dirty="0">
                <a:solidFill>
                  <a:schemeClr val="tx1"/>
                </a:solidFill>
                <a:effectLst/>
                <a:latin typeface="Arial" panose="020B0604020202020204" pitchFamily="34" charset="0"/>
                <a:cs typeface="Arial" panose="020B0604020202020204" pitchFamily="34" charset="0"/>
              </a:rPr>
              <a:t>A classificação ABC é resultante do princípio de Pareto, renomado economista italiano, também conhecido como princípio dos “poucos significativos e muitos insignificantes”. </a:t>
            </a:r>
          </a:p>
        </p:txBody>
      </p:sp>
    </p:spTree>
    <p:extLst>
      <p:ext uri="{BB962C8B-B14F-4D97-AF65-F5344CB8AC3E}">
        <p14:creationId xmlns:p14="http://schemas.microsoft.com/office/powerpoint/2010/main" val="409939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07045" y="-44784"/>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0" fontAlgn="base" latinLnBrk="0" hangingPunct="0">
              <a:lnSpc>
                <a:spcPct val="100000"/>
              </a:lnSpc>
              <a:spcBef>
                <a:spcPct val="0"/>
              </a:spcBef>
              <a:spcAft>
                <a:spcPct val="0"/>
              </a:spcAft>
              <a:buClrTx/>
              <a:buSzPct val="45000"/>
              <a:buFont typeface="StarSymbol"/>
              <a:buNone/>
              <a:tabLst/>
              <a:defRPr/>
            </a:pPr>
            <a:r>
              <a:rPr lang="pt-BR" sz="31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pic>
        <p:nvPicPr>
          <p:cNvPr id="4" name="Imagem 3"/>
          <p:cNvPicPr>
            <a:picLocks noChangeAspect="1"/>
          </p:cNvPicPr>
          <p:nvPr/>
        </p:nvPicPr>
        <p:blipFill>
          <a:blip r:embed="rId2"/>
          <a:stretch>
            <a:fillRect/>
          </a:stretch>
        </p:blipFill>
        <p:spPr>
          <a:xfrm>
            <a:off x="2330079" y="625475"/>
            <a:ext cx="6179452" cy="6422631"/>
          </a:xfrm>
          <a:prstGeom prst="rect">
            <a:avLst/>
          </a:prstGeom>
        </p:spPr>
      </p:pic>
    </p:spTree>
    <p:extLst>
      <p:ext uri="{BB962C8B-B14F-4D97-AF65-F5344CB8AC3E}">
        <p14:creationId xmlns:p14="http://schemas.microsoft.com/office/powerpoint/2010/main" val="144063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07045" y="-44784"/>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914400" eaLnBrk="0" fontAlgn="base" hangingPunct="0">
              <a:spcBef>
                <a:spcPct val="0"/>
              </a:spcBef>
              <a:spcAft>
                <a:spcPct val="0"/>
              </a:spcAft>
              <a:buNone/>
              <a:defRPr/>
            </a:pPr>
            <a:r>
              <a:rPr lang="pt-BR" sz="30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8" name="Retângulo 7"/>
          <p:cNvSpPr/>
          <p:nvPr/>
        </p:nvSpPr>
        <p:spPr>
          <a:xfrm>
            <a:off x="607045" y="724956"/>
            <a:ext cx="8141419" cy="2677656"/>
          </a:xfrm>
          <a:prstGeom prst="rect">
            <a:avLst/>
          </a:prstGeom>
        </p:spPr>
        <p:txBody>
          <a:bodyPr wrap="square">
            <a:spAutoFit/>
          </a:bodyPr>
          <a:lstStyle/>
          <a:p>
            <a:pPr marL="342900" indent="-342900" algn="just">
              <a:buFont typeface="Arial" panose="020B0604020202020204" pitchFamily="34" charset="0"/>
              <a:buChar char="•"/>
            </a:pPr>
            <a:r>
              <a:rPr lang="pt-BR" sz="2400" u="none" dirty="0">
                <a:solidFill>
                  <a:schemeClr val="tx1"/>
                </a:solidFill>
                <a:effectLst/>
                <a:latin typeface="+mn-lt"/>
              </a:rPr>
              <a:t>A análise da totalidade do orçamento exigiria a avaliação de dezenas de serviços distintos, porém, a curva ABC permite a avaliação global do custo da obra com o exame de apenas uma amostra dos serviços. </a:t>
            </a:r>
            <a:endParaRPr lang="pt-BR" sz="2400" i="1" u="none" dirty="0">
              <a:solidFill>
                <a:schemeClr val="tx1"/>
              </a:solidFill>
              <a:effectLst/>
              <a:latin typeface="+mn-lt"/>
            </a:endParaRPr>
          </a:p>
          <a:p>
            <a:pPr marL="342900" indent="-342900" algn="just">
              <a:buFont typeface="Arial" panose="020B0604020202020204" pitchFamily="34" charset="0"/>
              <a:buChar char="•"/>
            </a:pPr>
            <a:r>
              <a:rPr lang="pt-BR" sz="2400" u="none" dirty="0">
                <a:solidFill>
                  <a:schemeClr val="tx1"/>
                </a:solidFill>
                <a:effectLst/>
                <a:latin typeface="+mn-lt"/>
              </a:rPr>
              <a:t>O procedimento preconizado pela OT 05/2012 de avaliação de orçamentos envolve, em regra, a análise da economicidade de no mínimo 70% dos valores contratados. </a:t>
            </a:r>
          </a:p>
        </p:txBody>
      </p:sp>
    </p:spTree>
    <p:extLst>
      <p:ext uri="{BB962C8B-B14F-4D97-AF65-F5344CB8AC3E}">
        <p14:creationId xmlns:p14="http://schemas.microsoft.com/office/powerpoint/2010/main" val="3788142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07045" y="-44784"/>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914400" eaLnBrk="0" fontAlgn="base" hangingPunct="0">
              <a:spcBef>
                <a:spcPct val="0"/>
              </a:spcBef>
              <a:spcAft>
                <a:spcPct val="0"/>
              </a:spcAft>
              <a:buNone/>
              <a:defRPr/>
            </a:pPr>
            <a:r>
              <a:rPr lang="pt-BR" sz="30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8" name="Retângulo 7"/>
          <p:cNvSpPr/>
          <p:nvPr/>
        </p:nvSpPr>
        <p:spPr>
          <a:xfrm>
            <a:off x="259183" y="720725"/>
            <a:ext cx="8625634" cy="4154984"/>
          </a:xfrm>
          <a:prstGeom prst="rect">
            <a:avLst/>
          </a:prstGeom>
        </p:spPr>
        <p:txBody>
          <a:bodyPr wrap="square">
            <a:spAutoFit/>
          </a:bodyPr>
          <a:lstStyle/>
          <a:p>
            <a:pPr marL="342900" indent="-342900" algn="just">
              <a:buFont typeface="Arial" panose="020B0604020202020204" pitchFamily="34" charset="0"/>
              <a:buChar char="•"/>
            </a:pPr>
            <a:r>
              <a:rPr lang="pt-BR" sz="2400" u="none" dirty="0">
                <a:solidFill>
                  <a:schemeClr val="tx1"/>
                </a:solidFill>
                <a:effectLst/>
                <a:latin typeface="+mn-lt"/>
              </a:rPr>
              <a:t>Há situações, contudo, em que há a inviabilidade de se ampliar a amostragem de forma a se alcançar a representatividade desejada. Em tais situações, o prejuízo a ser ressarcido poderia ser caracterizado de acordo com os elementos disponíveis, pois, entendimento contrário, acabaria por beneficiar os responsáveis pela própria torpeza. </a:t>
            </a:r>
          </a:p>
          <a:p>
            <a:pPr marL="342900" indent="-342900" algn="just">
              <a:buFont typeface="Arial" panose="020B0604020202020204" pitchFamily="34" charset="0"/>
              <a:buChar char="•"/>
            </a:pPr>
            <a:r>
              <a:rPr lang="pt-BR" sz="2400" u="none" dirty="0">
                <a:solidFill>
                  <a:schemeClr val="tx1"/>
                </a:solidFill>
                <a:effectLst/>
                <a:latin typeface="+mn-lt"/>
              </a:rPr>
              <a:t>Um exemplo é quando a amostra analisada resta reduzida em razão de falhas do projeto básico que não detalhou diversos itens contratados ou quando há dificuldades em se obter referências de preços de mercado para uma parcela significativa do objeto contratado. </a:t>
            </a:r>
            <a:endParaRPr lang="pt-BR" sz="2400" i="1" u="none" dirty="0">
              <a:solidFill>
                <a:schemeClr val="tx1"/>
              </a:solidFill>
              <a:effectLst/>
              <a:latin typeface="+mn-lt"/>
            </a:endParaRPr>
          </a:p>
        </p:txBody>
      </p:sp>
    </p:spTree>
    <p:extLst>
      <p:ext uri="{BB962C8B-B14F-4D97-AF65-F5344CB8AC3E}">
        <p14:creationId xmlns:p14="http://schemas.microsoft.com/office/powerpoint/2010/main" val="288582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07045" y="-44784"/>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0" fontAlgn="base" latinLnBrk="0" hangingPunct="0">
              <a:lnSpc>
                <a:spcPct val="100000"/>
              </a:lnSpc>
              <a:spcBef>
                <a:spcPct val="0"/>
              </a:spcBef>
              <a:spcAft>
                <a:spcPct val="0"/>
              </a:spcAft>
              <a:buClrTx/>
              <a:buSzPct val="45000"/>
              <a:buFont typeface="StarSymbol"/>
              <a:buNone/>
              <a:tabLst/>
              <a:defRPr/>
            </a:pPr>
            <a:r>
              <a:rPr lang="pt-BR" sz="30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8" name="Retângulo 7"/>
          <p:cNvSpPr/>
          <p:nvPr/>
        </p:nvSpPr>
        <p:spPr>
          <a:xfrm>
            <a:off x="0" y="532263"/>
            <a:ext cx="8892480" cy="5632311"/>
          </a:xfrm>
          <a:prstGeom prst="rect">
            <a:avLst/>
          </a:prstGeom>
        </p:spPr>
        <p:txBody>
          <a:bodyPr wrap="square">
            <a:spAutoFit/>
          </a:bodyPr>
          <a:lstStyle/>
          <a:p>
            <a:pPr marL="342900" indent="-342900" algn="just">
              <a:buFont typeface="Arial" panose="020B0604020202020204" pitchFamily="34" charset="0"/>
              <a:buChar char="•"/>
            </a:pPr>
            <a:r>
              <a:rPr lang="pt-BR" sz="2400" u="none" dirty="0">
                <a:effectLst/>
                <a:latin typeface="Arial" panose="020B0604020202020204" pitchFamily="34" charset="0"/>
                <a:cs typeface="Arial" panose="020B0604020202020204" pitchFamily="34" charset="0"/>
              </a:rPr>
              <a:t>Em situações da espécie, deve ser considerado que os itens cujos preços não puderam ser avaliados assumem o caráter de neutralidade sobre os demais. Ou seja, há a presunção de que representam os valores de mercado. </a:t>
            </a:r>
          </a:p>
          <a:p>
            <a:pPr marL="342900" indent="-342900" algn="just">
              <a:buFont typeface="Arial" panose="020B0604020202020204" pitchFamily="34" charset="0"/>
              <a:buChar char="•"/>
            </a:pPr>
            <a:r>
              <a:rPr lang="pt-BR" sz="2400" u="none" dirty="0">
                <a:effectLst/>
                <a:latin typeface="Arial" panose="020B0604020202020204" pitchFamily="34" charset="0"/>
                <a:cs typeface="Arial" panose="020B0604020202020204" pitchFamily="34" charset="0"/>
              </a:rPr>
              <a:t>A adoção de tal entendimento não prejudica os contratantes, pois é facultado a eles demonstrar que esses itens sem avaliação de preço repercutem sobre os demais preços verificados, de modo a justificar os valores globais praticados. Esse tem sido o procedimento seguido pelo TCU em casos do gênero. Por exemplo, cita-se o Acórdão 2.419/2015-Plenário.</a:t>
            </a:r>
            <a:endParaRPr lang="pt-BR" sz="2400" i="1" u="none" dirty="0">
              <a:effectLst/>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t-BR" sz="2400" u="none" dirty="0">
                <a:effectLst/>
                <a:latin typeface="Arial" panose="020B0604020202020204" pitchFamily="34" charset="0"/>
                <a:cs typeface="Arial" panose="020B0604020202020204" pitchFamily="34" charset="0"/>
              </a:rPr>
              <a:t>O passo seguinte na avaliação de um orçamento reside na comparação dos serviços mais relevantes, situados na parte “A” e “B” da curva ABC, com parâmetros referenciais de mercado.</a:t>
            </a:r>
          </a:p>
        </p:txBody>
      </p:sp>
    </p:spTree>
    <p:extLst>
      <p:ext uri="{BB962C8B-B14F-4D97-AF65-F5344CB8AC3E}">
        <p14:creationId xmlns:p14="http://schemas.microsoft.com/office/powerpoint/2010/main" val="215853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Espaço Reservado para Número de Slid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defRPr/>
            </a:pPr>
            <a:fld id="{768A9CCD-567E-499D-940E-A77C8DC781E3}" type="slidenum">
              <a:rPr lang="pt-BR" sz="1400">
                <a:solidFill>
                  <a:schemeClr val="tx1"/>
                </a:solidFill>
              </a:rPr>
              <a:pPr algn="r">
                <a:defRPr/>
              </a:pPr>
              <a:t>17</a:t>
            </a:fld>
            <a:endParaRPr lang="pt-BR" sz="1400" dirty="0">
              <a:solidFill>
                <a:schemeClr val="tx1"/>
              </a:solidFill>
            </a:endParaRPr>
          </a:p>
        </p:txBody>
      </p:sp>
      <p:sp>
        <p:nvSpPr>
          <p:cNvPr id="28675" name="Rectangle 2"/>
          <p:cNvSpPr>
            <a:spLocks noGrp="1" noChangeArrowheads="1"/>
          </p:cNvSpPr>
          <p:nvPr>
            <p:ph type="title" idx="4294967295"/>
          </p:nvPr>
        </p:nvSpPr>
        <p:spPr>
          <a:xfrm>
            <a:off x="179388" y="0"/>
            <a:ext cx="8229600" cy="584260"/>
          </a:xfrm>
        </p:spPr>
        <p:txBody>
          <a:bodyPr>
            <a:normAutofit/>
          </a:bodyPr>
          <a:lstStyle/>
          <a:p>
            <a:pPr defTabSz="914400" eaLnBrk="0" fontAlgn="base" hangingPunct="0">
              <a:spcAft>
                <a:spcPct val="0"/>
              </a:spcAft>
              <a:buSzPct val="45000"/>
              <a:defRPr/>
            </a:pPr>
            <a:r>
              <a:rPr lang="pt-BR" sz="2900" b="1" dirty="0">
                <a:solidFill>
                  <a:srgbClr val="262673"/>
                </a:solidFill>
                <a:latin typeface="Arial" charset="0"/>
                <a:ea typeface="+mn-ea"/>
                <a:cs typeface="+mn-cs"/>
              </a:rPr>
              <a:t>Validade da Curva ABC</a:t>
            </a:r>
          </a:p>
        </p:txBody>
      </p:sp>
      <p:sp>
        <p:nvSpPr>
          <p:cNvPr id="186372" name="Rectangle 4"/>
          <p:cNvSpPr>
            <a:spLocks noChangeArrowheads="1"/>
          </p:cNvSpPr>
          <p:nvPr/>
        </p:nvSpPr>
        <p:spPr bwMode="auto">
          <a:xfrm>
            <a:off x="720164" y="598587"/>
            <a:ext cx="8389937" cy="5632311"/>
          </a:xfrm>
          <a:prstGeom prst="rect">
            <a:avLst/>
          </a:prstGeom>
          <a:noFill/>
          <a:ln w="9525" algn="ctr">
            <a:noFill/>
            <a:miter lim="800000"/>
            <a:headEnd/>
            <a:tailEnd/>
          </a:ln>
          <a:effectLst/>
        </p:spPr>
        <p:txBody>
          <a:bodyPr wrap="square">
            <a:spAutoFit/>
          </a:bodyPr>
          <a:lstStyle/>
          <a:p>
            <a:pPr algn="just"/>
            <a:r>
              <a:rPr lang="pt-BR" sz="2000" b="1" dirty="0">
                <a:solidFill>
                  <a:schemeClr val="tx1"/>
                </a:solidFill>
                <a:effectLst/>
              </a:rPr>
              <a:t> </a:t>
            </a:r>
            <a:r>
              <a:rPr lang="pt-BR" sz="2400" b="1" dirty="0">
                <a:solidFill>
                  <a:schemeClr val="tx1"/>
                </a:solidFill>
                <a:effectLst/>
                <a:latin typeface="Arial" panose="020B0604020202020204" pitchFamily="34" charset="0"/>
                <a:cs typeface="Arial" panose="020B0604020202020204" pitchFamily="34" charset="0"/>
              </a:rPr>
              <a:t>Acórdão 394/2007-Plenário - </a:t>
            </a:r>
            <a:r>
              <a:rPr lang="pt-BR" sz="2400" u="sng" dirty="0">
                <a:solidFill>
                  <a:schemeClr val="tx1"/>
                </a:solidFill>
                <a:effectLst/>
                <a:latin typeface="Arial" panose="020B0604020202020204" pitchFamily="34" charset="0"/>
                <a:cs typeface="Arial" panose="020B0604020202020204" pitchFamily="34" charset="0"/>
              </a:rPr>
              <a:t>Trecho do Voto:</a:t>
            </a:r>
            <a:endParaRPr lang="pt-BR" sz="2400" b="1" dirty="0">
              <a:solidFill>
                <a:schemeClr val="tx1"/>
              </a:solidFill>
              <a:effectLst/>
              <a:latin typeface="Arial" panose="020B0604020202020204" pitchFamily="34" charset="0"/>
              <a:cs typeface="Arial" panose="020B0604020202020204" pitchFamily="34" charset="0"/>
            </a:endParaRPr>
          </a:p>
          <a:p>
            <a:pPr algn="just"/>
            <a:r>
              <a:rPr lang="pt-BR" sz="2400" u="none" dirty="0">
                <a:solidFill>
                  <a:schemeClr val="tx1"/>
                </a:solidFill>
                <a:effectLst/>
                <a:latin typeface="Arial" panose="020B0604020202020204" pitchFamily="34" charset="0"/>
                <a:cs typeface="Arial" panose="020B0604020202020204" pitchFamily="34" charset="0"/>
              </a:rPr>
              <a:t>28. A Curva ABC, como se sabe, é metodologia internacionalmente aceita que permite identificar quais itens de uma planilha orçamentária, por exemplo, merecem atenção e tratamento especiais tendo em vista sua importância relativa num determinado projeto. É uma ferramenta de grande utilidade nas áreas industrial e comercial e importante meio de se estabelecer a prioridade relativamente aos itens mais ou menos importantes em uma atividade produtiva. </a:t>
            </a:r>
          </a:p>
          <a:p>
            <a:pPr algn="just"/>
            <a:r>
              <a:rPr lang="pt-BR" sz="2400" u="none" dirty="0">
                <a:solidFill>
                  <a:schemeClr val="tx1"/>
                </a:solidFill>
                <a:effectLst/>
                <a:latin typeface="Arial" panose="020B0604020202020204" pitchFamily="34" charset="0"/>
                <a:cs typeface="Arial" panose="020B0604020202020204" pitchFamily="34" charset="0"/>
              </a:rPr>
              <a:t>29. A confecção da Curva ABC trouxe segurança, critério e testou a razoabilidade dos preços contratados, tendo havido agrupamento prévio de itens referentes a serviços semelhantes, a fim de se identificar o efetivo peso de cada serviço no total do contrato(...)</a:t>
            </a:r>
          </a:p>
        </p:txBody>
      </p:sp>
    </p:spTree>
    <p:extLst>
      <p:ext uri="{BB962C8B-B14F-4D97-AF65-F5344CB8AC3E}">
        <p14:creationId xmlns:p14="http://schemas.microsoft.com/office/powerpoint/2010/main" val="329348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Espaço Reservado para Número de Slid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defRPr/>
            </a:pPr>
            <a:fld id="{768A9CCD-567E-499D-940E-A77C8DC781E3}" type="slidenum">
              <a:rPr lang="pt-BR" sz="1400">
                <a:solidFill>
                  <a:schemeClr val="tx1"/>
                </a:solidFill>
              </a:rPr>
              <a:pPr algn="r">
                <a:defRPr/>
              </a:pPr>
              <a:t>18</a:t>
            </a:fld>
            <a:endParaRPr lang="pt-BR" sz="1400" dirty="0">
              <a:solidFill>
                <a:schemeClr val="tx1"/>
              </a:solidFill>
            </a:endParaRPr>
          </a:p>
        </p:txBody>
      </p:sp>
      <p:sp>
        <p:nvSpPr>
          <p:cNvPr id="28675" name="Rectangle 2"/>
          <p:cNvSpPr>
            <a:spLocks noGrp="1" noChangeArrowheads="1"/>
          </p:cNvSpPr>
          <p:nvPr>
            <p:ph type="title" idx="4294967295"/>
          </p:nvPr>
        </p:nvSpPr>
        <p:spPr>
          <a:xfrm>
            <a:off x="179388" y="0"/>
            <a:ext cx="8229600" cy="584260"/>
          </a:xfrm>
        </p:spPr>
        <p:txBody>
          <a:bodyPr>
            <a:normAutofit/>
          </a:bodyPr>
          <a:lstStyle/>
          <a:p>
            <a:pPr defTabSz="914400" eaLnBrk="0" fontAlgn="base" hangingPunct="0">
              <a:spcAft>
                <a:spcPct val="0"/>
              </a:spcAft>
              <a:buSzPct val="45000"/>
              <a:defRPr/>
            </a:pPr>
            <a:r>
              <a:rPr lang="pt-BR" sz="2900" b="1" dirty="0">
                <a:solidFill>
                  <a:srgbClr val="262673"/>
                </a:solidFill>
                <a:latin typeface="Arial" charset="0"/>
                <a:ea typeface="+mn-ea"/>
                <a:cs typeface="+mn-cs"/>
              </a:rPr>
              <a:t>Validade da Curva ABC</a:t>
            </a:r>
          </a:p>
        </p:txBody>
      </p:sp>
      <p:sp>
        <p:nvSpPr>
          <p:cNvPr id="186372" name="Rectangle 4"/>
          <p:cNvSpPr>
            <a:spLocks noChangeArrowheads="1"/>
          </p:cNvSpPr>
          <p:nvPr/>
        </p:nvSpPr>
        <p:spPr bwMode="auto">
          <a:xfrm>
            <a:off x="179388" y="584260"/>
            <a:ext cx="8389937" cy="2308324"/>
          </a:xfrm>
          <a:prstGeom prst="rect">
            <a:avLst/>
          </a:prstGeom>
          <a:noFill/>
          <a:ln w="9525" algn="ctr">
            <a:noFill/>
            <a:miter lim="800000"/>
            <a:headEnd/>
            <a:tailEnd/>
          </a:ln>
          <a:effectLst/>
        </p:spPr>
        <p:txBody>
          <a:bodyPr wrap="square">
            <a:spAutoFit/>
          </a:bodyPr>
          <a:lstStyle/>
          <a:p>
            <a:pPr algn="just"/>
            <a:r>
              <a:rPr lang="pt-BR" sz="2000" b="1" dirty="0">
                <a:solidFill>
                  <a:schemeClr val="tx1"/>
                </a:solidFill>
                <a:effectLst/>
              </a:rPr>
              <a:t> </a:t>
            </a:r>
            <a:r>
              <a:rPr lang="pt-BR" sz="2400" b="1" dirty="0">
                <a:solidFill>
                  <a:schemeClr val="tx1"/>
                </a:solidFill>
                <a:effectLst/>
                <a:latin typeface="Arial" panose="020B0604020202020204" pitchFamily="34" charset="0"/>
                <a:cs typeface="Arial" panose="020B0604020202020204" pitchFamily="34" charset="0"/>
              </a:rPr>
              <a:t>Acórdão 1.194/2018-Plenário (enunciado)</a:t>
            </a:r>
            <a:r>
              <a:rPr lang="pt-BR" sz="2400" u="sng" dirty="0">
                <a:solidFill>
                  <a:schemeClr val="tx1"/>
                </a:solidFill>
                <a:effectLst/>
                <a:latin typeface="Arial" panose="020B0604020202020204" pitchFamily="34" charset="0"/>
                <a:cs typeface="Arial" panose="020B0604020202020204" pitchFamily="34" charset="0"/>
              </a:rPr>
              <a:t>:</a:t>
            </a:r>
            <a:endParaRPr lang="pt-BR" sz="2400" b="1" dirty="0">
              <a:solidFill>
                <a:schemeClr val="tx1"/>
              </a:solidFill>
              <a:effectLst/>
              <a:latin typeface="Arial" panose="020B0604020202020204" pitchFamily="34" charset="0"/>
              <a:cs typeface="Arial" panose="020B0604020202020204" pitchFamily="34" charset="0"/>
            </a:endParaRPr>
          </a:p>
          <a:p>
            <a:pPr algn="just"/>
            <a:r>
              <a:rPr lang="pt-BR" sz="2400" u="none" dirty="0">
                <a:latin typeface="Arial" panose="020B0604020202020204" pitchFamily="34" charset="0"/>
                <a:cs typeface="Arial" panose="020B0604020202020204" pitchFamily="34" charset="0"/>
              </a:rPr>
              <a:t>Admite-se imputação de débito com base em superfaturamento apurado em amostra de itens do orçamento da obra. Para itens não avaliados, compete ao responsável comprovar que eventuais subpreços compensam os </a:t>
            </a:r>
            <a:r>
              <a:rPr lang="pt-BR" sz="2400" u="none" dirty="0" err="1">
                <a:latin typeface="Arial" panose="020B0604020202020204" pitchFamily="34" charset="0"/>
                <a:cs typeface="Arial" panose="020B0604020202020204" pitchFamily="34" charset="0"/>
              </a:rPr>
              <a:t>sobrepreços</a:t>
            </a:r>
            <a:r>
              <a:rPr lang="pt-BR" sz="2400" u="none" dirty="0">
                <a:latin typeface="Arial" panose="020B0604020202020204" pitchFamily="34" charset="0"/>
                <a:cs typeface="Arial" panose="020B0604020202020204" pitchFamily="34" charset="0"/>
              </a:rPr>
              <a:t> detectados na amostra.</a:t>
            </a:r>
          </a:p>
        </p:txBody>
      </p:sp>
    </p:spTree>
    <p:extLst>
      <p:ext uri="{BB962C8B-B14F-4D97-AF65-F5344CB8AC3E}">
        <p14:creationId xmlns:p14="http://schemas.microsoft.com/office/powerpoint/2010/main" val="3457039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42937" y="-136525"/>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0" fontAlgn="base" latinLnBrk="0" hangingPunct="0">
              <a:lnSpc>
                <a:spcPct val="100000"/>
              </a:lnSpc>
              <a:spcBef>
                <a:spcPct val="0"/>
              </a:spcBef>
              <a:spcAft>
                <a:spcPct val="0"/>
              </a:spcAft>
              <a:buClrTx/>
              <a:buSzPct val="45000"/>
              <a:buFont typeface="StarSymbol"/>
              <a:buNone/>
              <a:tabLst/>
              <a:defRPr/>
            </a:pPr>
            <a:r>
              <a:rPr lang="pt-BR" sz="29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8" name="Retângulo 7"/>
          <p:cNvSpPr/>
          <p:nvPr/>
        </p:nvSpPr>
        <p:spPr>
          <a:xfrm>
            <a:off x="323528" y="537243"/>
            <a:ext cx="8683994" cy="4524315"/>
          </a:xfrm>
          <a:prstGeom prst="rect">
            <a:avLst/>
          </a:prstGeom>
        </p:spPr>
        <p:txBody>
          <a:bodyPr wrap="square">
            <a:spAutoFit/>
          </a:bodyPr>
          <a:lstStyle/>
          <a:p>
            <a:pPr marL="342900" lvl="0" indent="-342900" algn="just">
              <a:buFont typeface="Arial" panose="020B0604020202020204" pitchFamily="34" charset="0"/>
              <a:buChar char="•"/>
            </a:pPr>
            <a:r>
              <a:rPr lang="pt-BR" sz="2400" u="none" dirty="0">
                <a:solidFill>
                  <a:schemeClr val="tx1"/>
                </a:solidFill>
                <a:effectLst/>
                <a:latin typeface="Arial" panose="020B0604020202020204" pitchFamily="34" charset="0"/>
                <a:cs typeface="Arial" panose="020B0604020202020204" pitchFamily="34" charset="0"/>
              </a:rPr>
              <a:t>Deve-se elaborar uma curva ABC para o orçamento-base da licitação ou para a planilha contratual, conforme o caso, com o intuito de otimizar a verificação acerca da existência de </a:t>
            </a:r>
            <a:r>
              <a:rPr lang="pt-BR" sz="2400" u="none" dirty="0" err="1">
                <a:solidFill>
                  <a:schemeClr val="tx1"/>
                </a:solidFill>
                <a:effectLst/>
                <a:latin typeface="Arial" panose="020B0604020202020204" pitchFamily="34" charset="0"/>
                <a:cs typeface="Arial" panose="020B0604020202020204" pitchFamily="34" charset="0"/>
              </a:rPr>
              <a:t>sobrepreço</a:t>
            </a:r>
            <a:r>
              <a:rPr lang="pt-BR" sz="2400" u="none" dirty="0">
                <a:solidFill>
                  <a:schemeClr val="tx1"/>
                </a:solidFill>
                <a:effectLst/>
                <a:latin typeface="Arial" panose="020B0604020202020204" pitchFamily="34" charset="0"/>
                <a:cs typeface="Arial" panose="020B0604020202020204" pitchFamily="34" charset="0"/>
              </a:rPr>
              <a:t> no orçamento e a definição do ponto de equilíbrio econômico-financeiro inicial do contrato, por exemplo.</a:t>
            </a:r>
            <a:endParaRPr lang="pt-BR" sz="2400" b="1" u="none" dirty="0">
              <a:solidFill>
                <a:schemeClr val="tx1"/>
              </a:solidFill>
              <a:effectLst/>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pt-BR" sz="2400" u="none" dirty="0">
                <a:solidFill>
                  <a:schemeClr val="tx1"/>
                </a:solidFill>
                <a:effectLst/>
                <a:latin typeface="Arial" panose="020B0604020202020204" pitchFamily="34" charset="0"/>
                <a:cs typeface="Arial" panose="020B0604020202020204" pitchFamily="34" charset="0"/>
              </a:rPr>
              <a:t>Em obras em andamento, nas quais tenha ocorrido mudança da planilha contratual original, também se deve fazer uma curva ABC para o orçamento atualizado do contrato, após eventuais aditivos, ou com as quantidades efetivamente executadas, no caso de obras acabadas sem formalização de aditivos. </a:t>
            </a:r>
          </a:p>
        </p:txBody>
      </p:sp>
    </p:spTree>
    <p:extLst>
      <p:ext uri="{BB962C8B-B14F-4D97-AF65-F5344CB8AC3E}">
        <p14:creationId xmlns:p14="http://schemas.microsoft.com/office/powerpoint/2010/main" val="99348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a:extLst>
              <a:ext uri="{FF2B5EF4-FFF2-40B4-BE49-F238E27FC236}">
                <a16:creationId xmlns:a16="http://schemas.microsoft.com/office/drawing/2014/main" id="{981E3AEA-29D1-4551-9066-F95B26280E2F}"/>
              </a:ext>
            </a:extLst>
          </p:cNvPr>
          <p:cNvSpPr>
            <a:spLocks noGrp="1" noChangeArrowheads="1"/>
          </p:cNvSpPr>
          <p:nvPr>
            <p:ph type="ctrTitle"/>
          </p:nvPr>
        </p:nvSpPr>
        <p:spPr>
          <a:xfrm>
            <a:off x="684213" y="-214313"/>
            <a:ext cx="7772400" cy="1470026"/>
          </a:xfrm>
        </p:spPr>
        <p:txBody>
          <a:bodyPr/>
          <a:lstStyle/>
          <a:p>
            <a:r>
              <a:rPr lang="pt-BR" altLang="pt-BR" dirty="0"/>
              <a:t>Objetivo </a:t>
            </a:r>
          </a:p>
        </p:txBody>
      </p:sp>
      <p:sp>
        <p:nvSpPr>
          <p:cNvPr id="6147" name="Subtítulo 2">
            <a:extLst>
              <a:ext uri="{FF2B5EF4-FFF2-40B4-BE49-F238E27FC236}">
                <a16:creationId xmlns:a16="http://schemas.microsoft.com/office/drawing/2014/main" id="{F973D8C3-7E7C-4F49-886A-185C7CFF56FD}"/>
              </a:ext>
            </a:extLst>
          </p:cNvPr>
          <p:cNvSpPr>
            <a:spLocks noGrp="1"/>
          </p:cNvSpPr>
          <p:nvPr>
            <p:ph type="subTitle" idx="1"/>
          </p:nvPr>
        </p:nvSpPr>
        <p:spPr bwMode="auto">
          <a:xfrm>
            <a:off x="434182" y="980729"/>
            <a:ext cx="8458298" cy="47522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pt-BR" sz="4000" b="1" dirty="0">
                <a:solidFill>
                  <a:schemeClr val="tx1"/>
                </a:solidFill>
                <a:latin typeface="Arial" charset="0"/>
                <a:cs typeface="Times New Roman" panose="02020603050405020304" pitchFamily="18" charset="0"/>
              </a:rPr>
              <a:t>Uniformizar o entendimento quanto a métodos e procedimentos para apuração de </a:t>
            </a:r>
            <a:r>
              <a:rPr lang="pt-BR" sz="4000" b="1" dirty="0" err="1">
                <a:solidFill>
                  <a:schemeClr val="tx1"/>
                </a:solidFill>
                <a:latin typeface="Arial" charset="0"/>
                <a:cs typeface="Times New Roman" panose="02020603050405020304" pitchFamily="18" charset="0"/>
              </a:rPr>
              <a:t>sobrepreço</a:t>
            </a:r>
            <a:r>
              <a:rPr lang="pt-BR" sz="4000" b="1" dirty="0">
                <a:solidFill>
                  <a:schemeClr val="tx1"/>
                </a:solidFill>
                <a:latin typeface="Arial" charset="0"/>
                <a:cs typeface="Times New Roman" panose="02020603050405020304" pitchFamily="18" charset="0"/>
              </a:rPr>
              <a:t> e superfaturamento em obras públicas.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42937" y="-136525"/>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0" fontAlgn="base" latinLnBrk="0" hangingPunct="0">
              <a:lnSpc>
                <a:spcPct val="100000"/>
              </a:lnSpc>
              <a:spcBef>
                <a:spcPct val="0"/>
              </a:spcBef>
              <a:spcAft>
                <a:spcPct val="0"/>
              </a:spcAft>
              <a:buClrTx/>
              <a:buSzPct val="45000"/>
              <a:buFont typeface="StarSymbol"/>
              <a:buNone/>
              <a:tabLst/>
              <a:defRPr/>
            </a:pPr>
            <a:r>
              <a:rPr lang="pt-BR" sz="29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8" name="Retângulo 7"/>
          <p:cNvSpPr/>
          <p:nvPr/>
        </p:nvSpPr>
        <p:spPr>
          <a:xfrm>
            <a:off x="-7952" y="720725"/>
            <a:ext cx="9007522" cy="2308324"/>
          </a:xfrm>
          <a:prstGeom prst="rect">
            <a:avLst/>
          </a:prstGeom>
        </p:spPr>
        <p:txBody>
          <a:bodyPr wrap="square">
            <a:spAutoFit/>
          </a:bodyPr>
          <a:lstStyle/>
          <a:p>
            <a:pPr marL="342900" lvl="0" indent="-342900" algn="just">
              <a:buFont typeface="Arial" panose="020B0604020202020204" pitchFamily="34" charset="0"/>
              <a:buChar char="•"/>
            </a:pPr>
            <a:r>
              <a:rPr lang="pt-BR" sz="2400" u="none" dirty="0">
                <a:solidFill>
                  <a:schemeClr val="tx1"/>
                </a:solidFill>
                <a:effectLst/>
                <a:latin typeface="Arial" panose="020B0604020202020204" pitchFamily="34" charset="0"/>
                <a:cs typeface="Arial" panose="020B0604020202020204" pitchFamily="34" charset="0"/>
              </a:rPr>
              <a:t>Tal curva, quando comparada à curva ABC do orçamento inicial, permite identificar a ocorrência de jogo de planilha mediante a quebra do equilíbrio econômico-financeiro do contrato em desfavor da Administração Pública. Também permite identificar o montante atualizado do </a:t>
            </a:r>
            <a:r>
              <a:rPr lang="pt-BR" sz="2400" u="none" dirty="0" err="1">
                <a:solidFill>
                  <a:schemeClr val="tx1"/>
                </a:solidFill>
                <a:effectLst/>
                <a:latin typeface="Arial" panose="020B0604020202020204" pitchFamily="34" charset="0"/>
                <a:cs typeface="Arial" panose="020B0604020202020204" pitchFamily="34" charset="0"/>
              </a:rPr>
              <a:t>sobrepreço</a:t>
            </a:r>
            <a:r>
              <a:rPr lang="pt-BR" sz="2400" u="none" dirty="0">
                <a:solidFill>
                  <a:schemeClr val="tx1"/>
                </a:solidFill>
                <a:effectLst/>
                <a:latin typeface="Arial" panose="020B0604020202020204" pitchFamily="34" charset="0"/>
                <a:cs typeface="Arial" panose="020B0604020202020204" pitchFamily="34" charset="0"/>
              </a:rPr>
              <a:t> ou superfaturamento de um contrato.</a:t>
            </a:r>
          </a:p>
        </p:txBody>
      </p:sp>
    </p:spTree>
    <p:extLst>
      <p:ext uri="{BB962C8B-B14F-4D97-AF65-F5344CB8AC3E}">
        <p14:creationId xmlns:p14="http://schemas.microsoft.com/office/powerpoint/2010/main" val="211258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539750" y="1844824"/>
            <a:ext cx="8175625" cy="4013051"/>
          </a:xfrm>
          <a:prstGeom prst="rect">
            <a:avLst/>
          </a:prstGeom>
          <a:noFill/>
          <a:ln w="9525">
            <a:noFill/>
            <a:miter lim="800000"/>
            <a:headEnd/>
            <a:tailEnd/>
          </a:ln>
        </p:spPr>
        <p:txBody>
          <a:bodyPr/>
          <a:lstStyle/>
          <a:p>
            <a:pPr algn="ctr" eaLnBrk="1" hangingPunct="1">
              <a:spcBef>
                <a:spcPct val="20000"/>
              </a:spcBef>
              <a:buClr>
                <a:srgbClr val="006633"/>
              </a:buClr>
              <a:buFont typeface="Wingdings" pitchFamily="2" charset="2"/>
              <a:buNone/>
            </a:pPr>
            <a:endParaRPr lang="pt-BR" sz="26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r>
              <a:rPr lang="pt-BR" sz="4400" b="1" u="none" dirty="0">
                <a:solidFill>
                  <a:srgbClr val="262673"/>
                </a:solidFill>
                <a:effectLst/>
                <a:latin typeface="Arial" pitchFamily="34" charset="0"/>
              </a:rPr>
              <a:t>Seleção dos Custos Paradigmas</a:t>
            </a:r>
          </a:p>
          <a:p>
            <a:pPr algn="ctr" eaLnBrk="1" hangingPunct="1">
              <a:spcBef>
                <a:spcPct val="20000"/>
              </a:spcBef>
              <a:buClr>
                <a:srgbClr val="006633"/>
              </a:buClr>
              <a:buFont typeface="Wingdings" pitchFamily="2" charset="2"/>
              <a:buNone/>
            </a:pPr>
            <a:endParaRPr lang="pt-BR" sz="36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endParaRPr lang="pt-BR" sz="36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endParaRPr lang="pt-BR" sz="22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endParaRPr lang="pt-BR" sz="2200" b="1" dirty="0">
              <a:solidFill>
                <a:srgbClr val="000044"/>
              </a:solidFill>
              <a:effectLst/>
              <a:latin typeface="Arial" pitchFamily="34" charset="0"/>
            </a:endParaRPr>
          </a:p>
          <a:p>
            <a:pPr algn="ctr" eaLnBrk="1" hangingPunct="1">
              <a:spcBef>
                <a:spcPct val="20000"/>
              </a:spcBef>
              <a:buClr>
                <a:srgbClr val="006633"/>
              </a:buClr>
              <a:buFont typeface="Wingdings" pitchFamily="2" charset="2"/>
              <a:buNone/>
            </a:pPr>
            <a:endParaRPr lang="pt-BR" sz="2000" b="1" dirty="0">
              <a:solidFill>
                <a:srgbClr val="000066"/>
              </a:solidFill>
              <a:effectLst/>
              <a:latin typeface="Arial" pitchFamily="34" charset="0"/>
            </a:endParaRPr>
          </a:p>
        </p:txBody>
      </p:sp>
    </p:spTree>
    <p:extLst>
      <p:ext uri="{BB962C8B-B14F-4D97-AF65-F5344CB8AC3E}">
        <p14:creationId xmlns:p14="http://schemas.microsoft.com/office/powerpoint/2010/main" val="2581752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1"/>
            <a:ext cx="8856662" cy="476672"/>
          </a:xfrm>
        </p:spPr>
        <p:txBody>
          <a:bodyPr/>
          <a:lstStyle/>
          <a:p>
            <a:r>
              <a:rPr lang="pt-BR" sz="2800" b="1" dirty="0">
                <a:solidFill>
                  <a:srgbClr val="262673"/>
                </a:solidFill>
                <a:latin typeface="Arial" charset="0"/>
                <a:ea typeface="+mn-ea"/>
                <a:cs typeface="Arial" charset="0"/>
              </a:rPr>
              <a:t>Fontes Oficiais</a:t>
            </a:r>
          </a:p>
        </p:txBody>
      </p:sp>
      <p:sp>
        <p:nvSpPr>
          <p:cNvPr id="40963" name="Rectangle 3"/>
          <p:cNvSpPr>
            <a:spLocks noGrp="1" noChangeArrowheads="1"/>
          </p:cNvSpPr>
          <p:nvPr>
            <p:ph idx="1"/>
          </p:nvPr>
        </p:nvSpPr>
        <p:spPr>
          <a:xfrm>
            <a:off x="287338" y="764704"/>
            <a:ext cx="8856662" cy="5750396"/>
          </a:xfrm>
        </p:spPr>
        <p:txBody>
          <a:bodyPr/>
          <a:lstStyle/>
          <a:p>
            <a:pPr algn="just"/>
            <a:r>
              <a:rPr lang="pt-BR" sz="2400" dirty="0">
                <a:solidFill>
                  <a:schemeClr val="tx1"/>
                </a:solidFill>
              </a:rPr>
              <a:t>Para a avaliação dos custos das obras públicas, adota-se prioritariamente os valores provenientes dos vários sistemas ou tabelas de custos referenciais mantidos por órgãos e entidades das esferas federal, estadual e municipal, obedecendo-se às disposições da legislação aplicável ao órgão contratante, em função da origem dos recursos públicos. </a:t>
            </a:r>
          </a:p>
          <a:p>
            <a:pPr algn="just"/>
            <a:r>
              <a:rPr lang="pt-BR" sz="2400" dirty="0">
                <a:solidFill>
                  <a:schemeClr val="tx1"/>
                </a:solidFill>
              </a:rPr>
              <a:t>Em decorrência do </a:t>
            </a:r>
            <a:r>
              <a:rPr lang="pt-BR" sz="2400" b="1" u="sng" dirty="0">
                <a:solidFill>
                  <a:schemeClr val="tx1"/>
                </a:solidFill>
              </a:rPr>
              <a:t>efeito cotação </a:t>
            </a:r>
            <a:r>
              <a:rPr lang="pt-BR" sz="2400" dirty="0">
                <a:solidFill>
                  <a:schemeClr val="tx1"/>
                </a:solidFill>
              </a:rPr>
              <a:t>sobre o custo de aquisição dos materiais, sempre que os custos paradigmas forem obtidos em composições referenciais baseadas em valores médios ou medianos de aquisição de insumos, deve-se proceder a ajuste no custo de aquisição dos materiais, recomendando-se a </a:t>
            </a:r>
            <a:r>
              <a:rPr lang="pt-BR" sz="2400" b="1" dirty="0">
                <a:solidFill>
                  <a:schemeClr val="tx1"/>
                </a:solidFill>
              </a:rPr>
              <a:t>adoção do primeiro quartil </a:t>
            </a:r>
            <a:r>
              <a:rPr lang="pt-BR" sz="2400" dirty="0">
                <a:solidFill>
                  <a:schemeClr val="tx1"/>
                </a:solidFill>
              </a:rPr>
              <a:t>ao invés da mediana. </a:t>
            </a:r>
          </a:p>
        </p:txBody>
      </p:sp>
    </p:spTree>
    <p:extLst>
      <p:ext uri="{BB962C8B-B14F-4D97-AF65-F5344CB8AC3E}">
        <p14:creationId xmlns:p14="http://schemas.microsoft.com/office/powerpoint/2010/main" val="1195183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1"/>
            <a:ext cx="8856662" cy="476672"/>
          </a:xfrm>
        </p:spPr>
        <p:txBody>
          <a:bodyPr/>
          <a:lstStyle/>
          <a:p>
            <a:r>
              <a:rPr lang="pt-BR" sz="2800" b="1" dirty="0">
                <a:solidFill>
                  <a:srgbClr val="262673"/>
                </a:solidFill>
                <a:latin typeface="Arial" charset="0"/>
                <a:ea typeface="+mn-ea"/>
                <a:cs typeface="Arial" charset="0"/>
              </a:rPr>
              <a:t>Fontes Oficiais</a:t>
            </a:r>
          </a:p>
        </p:txBody>
      </p:sp>
      <p:sp>
        <p:nvSpPr>
          <p:cNvPr id="40963" name="Rectangle 3"/>
          <p:cNvSpPr>
            <a:spLocks noGrp="1" noChangeArrowheads="1"/>
          </p:cNvSpPr>
          <p:nvPr>
            <p:ph idx="1"/>
          </p:nvPr>
        </p:nvSpPr>
        <p:spPr>
          <a:xfrm>
            <a:off x="287338" y="980728"/>
            <a:ext cx="8605142" cy="5534372"/>
          </a:xfrm>
        </p:spPr>
        <p:txBody>
          <a:bodyPr/>
          <a:lstStyle/>
          <a:p>
            <a:pPr algn="just"/>
            <a:r>
              <a:rPr lang="pt-BR" sz="2400" dirty="0">
                <a:solidFill>
                  <a:schemeClr val="tx1"/>
                </a:solidFill>
              </a:rPr>
              <a:t>Quando não for possível obter os valores do primeiro quartil das pesquisas realizadas, pode-se utilizar desconto simplificado de 5% para o adequado tratamento do efeito cotação no preço dos materiais, desde que acompanhado dos dados e estudos analíticos que suportem tal desconto. </a:t>
            </a:r>
          </a:p>
        </p:txBody>
      </p:sp>
    </p:spTree>
    <p:extLst>
      <p:ext uri="{BB962C8B-B14F-4D97-AF65-F5344CB8AC3E}">
        <p14:creationId xmlns:p14="http://schemas.microsoft.com/office/powerpoint/2010/main" val="364612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Fontes Oficiais</a:t>
            </a:r>
          </a:p>
        </p:txBody>
      </p:sp>
      <p:sp>
        <p:nvSpPr>
          <p:cNvPr id="40963" name="Rectangle 3"/>
          <p:cNvSpPr>
            <a:spLocks noGrp="1" noChangeArrowheads="1"/>
          </p:cNvSpPr>
          <p:nvPr>
            <p:ph idx="1"/>
          </p:nvPr>
        </p:nvSpPr>
        <p:spPr>
          <a:xfrm>
            <a:off x="179512" y="620688"/>
            <a:ext cx="8677150" cy="5894412"/>
          </a:xfrm>
        </p:spPr>
        <p:txBody>
          <a:bodyPr/>
          <a:lstStyle/>
          <a:p>
            <a:pPr algn="just"/>
            <a:r>
              <a:rPr lang="pt-BR" sz="2400" dirty="0">
                <a:solidFill>
                  <a:schemeClr val="tx1"/>
                </a:solidFill>
              </a:rPr>
              <a:t>Em obras de maior materialidade, pode haver consideração do </a:t>
            </a:r>
            <a:r>
              <a:rPr lang="pt-BR" sz="2400" b="1" dirty="0">
                <a:solidFill>
                  <a:schemeClr val="tx1"/>
                </a:solidFill>
              </a:rPr>
              <a:t>efeito barganha</a:t>
            </a:r>
            <a:r>
              <a:rPr lang="pt-BR" sz="2400" dirty="0">
                <a:solidFill>
                  <a:schemeClr val="tx1"/>
                </a:solidFill>
              </a:rPr>
              <a:t>, aplicando-se correções nos preços dos principais materiais com base em pesquisas concretas de mercado. </a:t>
            </a:r>
          </a:p>
          <a:p>
            <a:pPr algn="just"/>
            <a:r>
              <a:rPr lang="pt-BR" sz="2400" dirty="0">
                <a:solidFill>
                  <a:schemeClr val="tx1"/>
                </a:solidFill>
              </a:rPr>
              <a:t>Quando não for possível obter pesquisas concretas de mercado, pode-se utilizar desconto adicional de até 10% sobre o custo dos materiais para o adequado tratamento do efeito barganha no preço dos materiais, desde que acompanhado dos dados e estudos analíticos que suportem tal desconto. </a:t>
            </a:r>
          </a:p>
        </p:txBody>
      </p:sp>
    </p:spTree>
    <p:extLst>
      <p:ext uri="{BB962C8B-B14F-4D97-AF65-F5344CB8AC3E}">
        <p14:creationId xmlns:p14="http://schemas.microsoft.com/office/powerpoint/2010/main" val="2901916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Fontes Privadas</a:t>
            </a:r>
          </a:p>
        </p:txBody>
      </p:sp>
      <p:sp>
        <p:nvSpPr>
          <p:cNvPr id="40963" name="Rectangle 3"/>
          <p:cNvSpPr>
            <a:spLocks noGrp="1" noChangeArrowheads="1"/>
          </p:cNvSpPr>
          <p:nvPr>
            <p:ph idx="1"/>
          </p:nvPr>
        </p:nvSpPr>
        <p:spPr>
          <a:xfrm>
            <a:off x="179512" y="620688"/>
            <a:ext cx="8677150" cy="5894412"/>
          </a:xfrm>
        </p:spPr>
        <p:txBody>
          <a:bodyPr/>
          <a:lstStyle/>
          <a:p>
            <a:pPr algn="just"/>
            <a:r>
              <a:rPr lang="pt-BR" sz="2400" dirty="0">
                <a:solidFill>
                  <a:schemeClr val="tx1"/>
                </a:solidFill>
              </a:rPr>
              <a:t>Diante da indisponibilidade de informações obtidas a partir das fontes de seleção de preços apresentadas no tópico precedente, adotam-se preços paradigmas oriundos de publicações especializadas ou de bancos de dados de sistemas privados de orçamentação de obras. </a:t>
            </a:r>
          </a:p>
          <a:p>
            <a:pPr algn="just"/>
            <a:r>
              <a:rPr lang="pt-BR" sz="2400" dirty="0">
                <a:solidFill>
                  <a:schemeClr val="tx1"/>
                </a:solidFill>
              </a:rPr>
              <a:t>Também se deve atentar para a necessidade de proceder aos ajustes do efeito cotação e barganha sobre os custos oriundos das fontes privadas.</a:t>
            </a:r>
          </a:p>
        </p:txBody>
      </p:sp>
    </p:spTree>
    <p:extLst>
      <p:ext uri="{BB962C8B-B14F-4D97-AF65-F5344CB8AC3E}">
        <p14:creationId xmlns:p14="http://schemas.microsoft.com/office/powerpoint/2010/main" val="1212891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Fontes Privadas</a:t>
            </a:r>
          </a:p>
        </p:txBody>
      </p:sp>
      <p:sp>
        <p:nvSpPr>
          <p:cNvPr id="40963" name="Rectangle 3"/>
          <p:cNvSpPr>
            <a:spLocks noGrp="1" noChangeArrowheads="1"/>
          </p:cNvSpPr>
          <p:nvPr>
            <p:ph idx="1"/>
          </p:nvPr>
        </p:nvSpPr>
        <p:spPr>
          <a:xfrm>
            <a:off x="311394" y="685959"/>
            <a:ext cx="8676456" cy="5390356"/>
          </a:xfrm>
        </p:spPr>
        <p:txBody>
          <a:bodyPr/>
          <a:lstStyle/>
          <a:p>
            <a:pPr lvl="0"/>
            <a:r>
              <a:rPr lang="pt-BR" sz="2400" dirty="0">
                <a:solidFill>
                  <a:schemeClr val="tx1"/>
                </a:solidFill>
              </a:rPr>
              <a:t>TCPO - Tabelas de Composições de Preços para Orçamentos;</a:t>
            </a:r>
          </a:p>
          <a:p>
            <a:pPr lvl="0"/>
            <a:r>
              <a:rPr lang="pt-BR" sz="2400" dirty="0">
                <a:solidFill>
                  <a:schemeClr val="tx1"/>
                </a:solidFill>
              </a:rPr>
              <a:t>Revista Construção Mercado da Editora PINI;</a:t>
            </a:r>
          </a:p>
          <a:p>
            <a:pPr lvl="0"/>
            <a:r>
              <a:rPr lang="pt-BR" sz="2400" dirty="0">
                <a:solidFill>
                  <a:schemeClr val="tx1"/>
                </a:solidFill>
              </a:rPr>
              <a:t>Datafolha - </a:t>
            </a:r>
            <a:r>
              <a:rPr lang="pt-BR" sz="2400" dirty="0">
                <a:solidFill>
                  <a:schemeClr val="tx1"/>
                </a:solidFill>
                <a:hlinkClick r:id="rId2">
                  <a:extLst>
                    <a:ext uri="{A12FA001-AC4F-418D-AE19-62706E023703}">
                      <ahyp:hlinkClr xmlns:ahyp="http://schemas.microsoft.com/office/drawing/2018/hyperlinkcolor" val="tx"/>
                    </a:ext>
                  </a:extLst>
                </a:hlinkClick>
              </a:rPr>
              <a:t>Salários de Cargos na Construção Civi</a:t>
            </a:r>
            <a:r>
              <a:rPr lang="pt-BR" sz="2400" dirty="0">
                <a:solidFill>
                  <a:schemeClr val="tx1"/>
                </a:solidFill>
              </a:rPr>
              <a:t>l; </a:t>
            </a:r>
          </a:p>
          <a:p>
            <a:pPr lvl="0"/>
            <a:r>
              <a:rPr lang="pt-BR" sz="2400" dirty="0">
                <a:solidFill>
                  <a:schemeClr val="tx1"/>
                </a:solidFill>
                <a:hlinkClick r:id="rId3">
                  <a:extLst>
                    <a:ext uri="{A12FA001-AC4F-418D-AE19-62706E023703}">
                      <ahyp:hlinkClr xmlns:ahyp="http://schemas.microsoft.com/office/drawing/2018/hyperlinkcolor" val="tx"/>
                    </a:ext>
                  </a:extLst>
                </a:hlinkClick>
              </a:rPr>
              <a:t>CUB </a:t>
            </a:r>
            <a:r>
              <a:rPr lang="pt-BR" sz="2400" dirty="0">
                <a:solidFill>
                  <a:schemeClr val="tx1"/>
                </a:solidFill>
              </a:rPr>
              <a:t>- Site com o Custo Unitário Básico por Estado (indicador dos custos do setor da construção civil) e outras informações relevantes; </a:t>
            </a:r>
          </a:p>
          <a:p>
            <a:pPr lvl="0"/>
            <a:r>
              <a:rPr lang="pt-BR" sz="2400" dirty="0">
                <a:solidFill>
                  <a:schemeClr val="tx1"/>
                </a:solidFill>
                <a:hlinkClick r:id="rId4">
                  <a:extLst>
                    <a:ext uri="{A12FA001-AC4F-418D-AE19-62706E023703}">
                      <ahyp:hlinkClr xmlns:ahyp="http://schemas.microsoft.com/office/drawing/2018/hyperlinkcolor" val="tx"/>
                    </a:ext>
                  </a:extLst>
                </a:hlinkClick>
              </a:rPr>
              <a:t>Aetesp</a:t>
            </a:r>
            <a:r>
              <a:rPr lang="pt-BR" sz="2400" dirty="0">
                <a:solidFill>
                  <a:schemeClr val="tx1"/>
                </a:solidFill>
              </a:rPr>
              <a:t> - Tabela de Topografia - Associação de Agrimensores de São Paulo; </a:t>
            </a:r>
          </a:p>
          <a:p>
            <a:pPr lvl="0"/>
            <a:r>
              <a:rPr lang="pt-BR" sz="2400" dirty="0">
                <a:solidFill>
                  <a:schemeClr val="tx1"/>
                </a:solidFill>
              </a:rPr>
              <a:t>Catho Online – serviço na internet de oferta de emprego e mão de obra; e</a:t>
            </a:r>
          </a:p>
          <a:p>
            <a:pPr lvl="0"/>
            <a:r>
              <a:rPr lang="pt-BR" sz="2400" dirty="0">
                <a:solidFill>
                  <a:schemeClr val="tx1"/>
                </a:solidFill>
              </a:rPr>
              <a:t>Pesquisas em endereços eletrônicos na internet para cotação de preços de </a:t>
            </a:r>
            <a:r>
              <a:rPr lang="pt-BR" sz="2400" dirty="0">
                <a:solidFill>
                  <a:schemeClr val="tx1"/>
                </a:solidFill>
                <a:hlinkClick r:id="rId5">
                  <a:extLst>
                    <a:ext uri="{A12FA001-AC4F-418D-AE19-62706E023703}">
                      <ahyp:hlinkClr xmlns:ahyp="http://schemas.microsoft.com/office/drawing/2018/hyperlinkcolor" val="tx"/>
                    </a:ext>
                  </a:extLst>
                </a:hlinkClick>
              </a:rPr>
              <a:t>materiais/equipamentos diversos</a:t>
            </a:r>
            <a:r>
              <a:rPr lang="pt-BR" sz="2400" dirty="0">
                <a:solidFill>
                  <a:schemeClr val="tx1"/>
                </a:solidFill>
              </a:rPr>
              <a:t>. </a:t>
            </a:r>
          </a:p>
          <a:p>
            <a:r>
              <a:rPr lang="pt-BR" sz="2400" dirty="0">
                <a:solidFill>
                  <a:schemeClr val="tx1"/>
                </a:solidFill>
              </a:rPr>
              <a:t>Informativo SBC (http://www.informativosbc.com.br/).</a:t>
            </a:r>
          </a:p>
          <a:p>
            <a:pPr marL="0" lvl="0" indent="0">
              <a:buNone/>
            </a:pPr>
            <a:endParaRPr lang="pt-BR" sz="1800" dirty="0">
              <a:solidFill>
                <a:schemeClr val="tx1"/>
              </a:solidFill>
            </a:endParaRPr>
          </a:p>
        </p:txBody>
      </p:sp>
    </p:spTree>
    <p:extLst>
      <p:ext uri="{BB962C8B-B14F-4D97-AF65-F5344CB8AC3E}">
        <p14:creationId xmlns:p14="http://schemas.microsoft.com/office/powerpoint/2010/main" val="861160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Custos Efetivos Incorridos pelo Contratado</a:t>
            </a:r>
          </a:p>
        </p:txBody>
      </p:sp>
      <p:sp>
        <p:nvSpPr>
          <p:cNvPr id="40963" name="Rectangle 3"/>
          <p:cNvSpPr>
            <a:spLocks noGrp="1" noChangeArrowheads="1"/>
          </p:cNvSpPr>
          <p:nvPr>
            <p:ph idx="1"/>
          </p:nvPr>
        </p:nvSpPr>
        <p:spPr>
          <a:xfrm>
            <a:off x="467544" y="709583"/>
            <a:ext cx="8496944" cy="5534372"/>
          </a:xfrm>
        </p:spPr>
        <p:txBody>
          <a:bodyPr/>
          <a:lstStyle/>
          <a:p>
            <a:pPr algn="just"/>
            <a:r>
              <a:rPr lang="pt-BR" sz="2400" dirty="0">
                <a:solidFill>
                  <a:schemeClr val="tx1"/>
                </a:solidFill>
              </a:rPr>
              <a:t>Quando para apuração de eventual superfaturamento não for possível obter nenhum valor referencial de um determinado serviço avaliado, admite-se a utilização de valores obtidos em notas fiscais de fornecedores das contratadas como parâmetro de mercado (acrescido dos custos indiretos e do BDI). </a:t>
            </a:r>
          </a:p>
          <a:p>
            <a:pPr algn="just"/>
            <a:r>
              <a:rPr lang="pt-BR" sz="2400" dirty="0">
                <a:solidFill>
                  <a:schemeClr val="tx1"/>
                </a:solidFill>
              </a:rPr>
              <a:t>Embora existam precedentes do TCU que afastaram o uso dos custos incorridos pelo contratado como base para a obtenção do preço de mercado (Acórdãos 910/2014-Plenário e 2.784/2012-Plenário), em circunstâncias nas quais não existem preços nos sistemas referenciais, o valor obtido das notas fiscais constitui no único parâmetro seguro do valor de mercado do bem, podendo ser utilizados como referência.</a:t>
            </a:r>
          </a:p>
        </p:txBody>
      </p:sp>
    </p:spTree>
    <p:extLst>
      <p:ext uri="{BB962C8B-B14F-4D97-AF65-F5344CB8AC3E}">
        <p14:creationId xmlns:p14="http://schemas.microsoft.com/office/powerpoint/2010/main" val="1932829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Custos Efetivos Incorridos pelo Contratado</a:t>
            </a:r>
          </a:p>
        </p:txBody>
      </p:sp>
      <p:sp>
        <p:nvSpPr>
          <p:cNvPr id="40963" name="Rectangle 3"/>
          <p:cNvSpPr>
            <a:spLocks noGrp="1" noChangeArrowheads="1"/>
          </p:cNvSpPr>
          <p:nvPr>
            <p:ph idx="1"/>
          </p:nvPr>
        </p:nvSpPr>
        <p:spPr>
          <a:xfrm>
            <a:off x="0" y="548680"/>
            <a:ext cx="8892480" cy="5966420"/>
          </a:xfrm>
        </p:spPr>
        <p:txBody>
          <a:bodyPr/>
          <a:lstStyle/>
          <a:p>
            <a:pPr algn="just"/>
            <a:r>
              <a:rPr lang="pt-BR" sz="2000" b="1" dirty="0">
                <a:solidFill>
                  <a:schemeClr val="tx1"/>
                </a:solidFill>
              </a:rPr>
              <a:t>Para apuração de superfaturamento em contratos de obras públicas, admite-se a utilização de valores obtidos em notas fiscais de fornecedores das contratadas como parâmetro de mercado (acrescido dos custos indiretos e do BDI), quando não existirem preços registrados nos sistemas referenciais e o insumo provier de um mercado monopolístico (Acórdão 1992/2015-Plenário).</a:t>
            </a:r>
          </a:p>
          <a:p>
            <a:pPr marL="0" indent="0" algn="just">
              <a:buNone/>
            </a:pPr>
            <a:br>
              <a:rPr lang="pt-BR" sz="2000" dirty="0">
                <a:solidFill>
                  <a:schemeClr val="tx1"/>
                </a:solidFill>
              </a:rPr>
            </a:br>
            <a:r>
              <a:rPr lang="pt-BR" sz="2000" dirty="0">
                <a:solidFill>
                  <a:schemeClr val="tx1"/>
                </a:solidFill>
              </a:rPr>
              <a:t>Relatório de Inspeção realizada no </a:t>
            </a:r>
            <a:r>
              <a:rPr lang="pt-BR" sz="2000" dirty="0" err="1">
                <a:solidFill>
                  <a:schemeClr val="tx1"/>
                </a:solidFill>
              </a:rPr>
              <a:t>Dnocs</a:t>
            </a:r>
            <a:r>
              <a:rPr lang="pt-BR" sz="2000" dirty="0">
                <a:solidFill>
                  <a:schemeClr val="tx1"/>
                </a:solidFill>
              </a:rPr>
              <a:t> apontara indícios de </a:t>
            </a:r>
            <a:r>
              <a:rPr lang="pt-BR" sz="2000" dirty="0" err="1">
                <a:solidFill>
                  <a:schemeClr val="tx1"/>
                </a:solidFill>
              </a:rPr>
              <a:t>sobrepreço</a:t>
            </a:r>
            <a:r>
              <a:rPr lang="pt-BR" sz="2000" dirty="0">
                <a:solidFill>
                  <a:schemeClr val="tx1"/>
                </a:solidFill>
              </a:rPr>
              <a:t> [...] no item “tubos de ferro fundido”. Ao analisar as oitivas regimentais, o auditor instrutor contestou a metodologia utilizada pela equipe de fiscalização para apuração do </a:t>
            </a:r>
            <a:r>
              <a:rPr lang="pt-BR" sz="2000" dirty="0" err="1">
                <a:solidFill>
                  <a:schemeClr val="tx1"/>
                </a:solidFill>
              </a:rPr>
              <a:t>sobrepreço</a:t>
            </a:r>
            <a:r>
              <a:rPr lang="pt-BR" sz="2000" dirty="0">
                <a:solidFill>
                  <a:schemeClr val="tx1"/>
                </a:solidFill>
              </a:rPr>
              <a:t>, destacando que “embora a utilização das notas fiscais para verificação da compatibilidade dos preços contratados com aqueles praticados pelo mercado seja juridicamente possível, não se afigura a melhor solução, no presente caso concreto, uma vez que tal metodologia somente se mostra possível quando a diferença entre os preços do orçamento e aqueles efetivamente incorridos são </a:t>
            </a:r>
            <a:r>
              <a:rPr lang="pt-BR" sz="2000" dirty="0" err="1">
                <a:solidFill>
                  <a:schemeClr val="tx1"/>
                </a:solidFill>
              </a:rPr>
              <a:t>irrazoáveis</a:t>
            </a:r>
            <a:r>
              <a:rPr lang="pt-BR" sz="2000" dirty="0">
                <a:solidFill>
                  <a:schemeClr val="tx1"/>
                </a:solidFill>
              </a:rPr>
              <a:t>, desproporcionais ou inaceitáveis”. Nesse sentido, concluiu o auditor pela inexistência de </a:t>
            </a:r>
            <a:r>
              <a:rPr lang="pt-BR" sz="2000" dirty="0" err="1">
                <a:solidFill>
                  <a:schemeClr val="tx1"/>
                </a:solidFill>
              </a:rPr>
              <a:t>sobrepreço</a:t>
            </a:r>
            <a:r>
              <a:rPr lang="pt-BR" sz="2000" dirty="0">
                <a:solidFill>
                  <a:schemeClr val="tx1"/>
                </a:solidFill>
              </a:rPr>
              <a:t>, uma vez que a diferença a maior observada nos preços contratuais seria de apenas 1,28% do preço total do ajuste, obtida em uma amostra de apenas 49,24% do contrato. </a:t>
            </a:r>
          </a:p>
        </p:txBody>
      </p:sp>
    </p:spTree>
    <p:extLst>
      <p:ext uri="{BB962C8B-B14F-4D97-AF65-F5344CB8AC3E}">
        <p14:creationId xmlns:p14="http://schemas.microsoft.com/office/powerpoint/2010/main" val="3133836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Custos Efetivos Incorridos pelo Contratado</a:t>
            </a:r>
          </a:p>
        </p:txBody>
      </p:sp>
      <p:sp>
        <p:nvSpPr>
          <p:cNvPr id="40963" name="Rectangle 3"/>
          <p:cNvSpPr>
            <a:spLocks noGrp="1" noChangeArrowheads="1"/>
          </p:cNvSpPr>
          <p:nvPr>
            <p:ph idx="1"/>
          </p:nvPr>
        </p:nvSpPr>
        <p:spPr>
          <a:xfrm>
            <a:off x="0" y="692696"/>
            <a:ext cx="8892480" cy="5822404"/>
          </a:xfrm>
        </p:spPr>
        <p:txBody>
          <a:bodyPr/>
          <a:lstStyle/>
          <a:p>
            <a:pPr marL="0" indent="0" algn="just">
              <a:buNone/>
            </a:pPr>
            <a:r>
              <a:rPr lang="pt-BR" sz="2000" dirty="0">
                <a:solidFill>
                  <a:schemeClr val="tx1"/>
                </a:solidFill>
              </a:rPr>
              <a:t>O diretor e o titular da unidade técnica, porém, divergiram desse entendimento. Ressaltou o diretor que as diferenças observadas nos preços contratuais a partir do exame das notas fiscais (situadas entre 26% e 71%, com uma variação média ponderada de 53%), não estariam “numa faixa de variabilidade aceitável de mercado, não podendo, portanto, ser excluída [a amostra formada por tubos de ferro fundido] da análise total do </a:t>
            </a:r>
            <a:r>
              <a:rPr lang="pt-BR" sz="2000" dirty="0" err="1">
                <a:solidFill>
                  <a:schemeClr val="tx1"/>
                </a:solidFill>
              </a:rPr>
              <a:t>sobrepreço</a:t>
            </a:r>
            <a:r>
              <a:rPr lang="pt-BR" sz="2000" dirty="0">
                <a:solidFill>
                  <a:schemeClr val="tx1"/>
                </a:solidFill>
              </a:rPr>
              <a:t> realizada”. O titular da unidade técnica acrescentou que "não havia, nos sistemas de referência oficiais e subsidiários, paradigmas de preço na data-base de abril/2008”, e que a empresa que emitira as notas fiscais seria o único produtor e fornecedor de tubos de ferro fundido no Brasil, operando em um mercado monopolista, o que levou à descontinuidade da divulgação da referência de mercado pelo IBGE no âmbito do </a:t>
            </a:r>
            <a:r>
              <a:rPr lang="pt-BR" sz="2000" dirty="0" err="1">
                <a:solidFill>
                  <a:schemeClr val="tx1"/>
                </a:solidFill>
              </a:rPr>
              <a:t>Sinapi</a:t>
            </a:r>
            <a:r>
              <a:rPr lang="pt-BR" sz="2000" dirty="0">
                <a:solidFill>
                  <a:schemeClr val="tx1"/>
                </a:solidFill>
              </a:rPr>
              <a:t>”. O relator, endossando as conclusões do diretor e do titular da unidade técnica, ressaltou que, conforme os </a:t>
            </a:r>
            <a:r>
              <a:rPr lang="pt-BR" sz="2000" dirty="0">
                <a:solidFill>
                  <a:schemeClr val="tx1"/>
                </a:solidFill>
                <a:hlinkClick r:id="rId2">
                  <a:extLst>
                    <a:ext uri="{A12FA001-AC4F-418D-AE19-62706E023703}">
                      <ahyp:hlinkClr xmlns:ahyp="http://schemas.microsoft.com/office/drawing/2018/hyperlinkcolor" val="tx"/>
                    </a:ext>
                  </a:extLst>
                </a:hlinkClick>
              </a:rPr>
              <a:t>Acórdãos 157/2009-Plenário</a:t>
            </a:r>
            <a:r>
              <a:rPr lang="pt-BR" sz="2000" dirty="0">
                <a:solidFill>
                  <a:schemeClr val="tx1"/>
                </a:solidFill>
              </a:rPr>
              <a:t> e </a:t>
            </a:r>
            <a:r>
              <a:rPr lang="pt-BR" sz="2000" dirty="0">
                <a:solidFill>
                  <a:schemeClr val="tx1"/>
                </a:solidFill>
                <a:hlinkClick r:id="rId3">
                  <a:extLst>
                    <a:ext uri="{A12FA001-AC4F-418D-AE19-62706E023703}">
                      <ahyp:hlinkClr xmlns:ahyp="http://schemas.microsoft.com/office/drawing/2018/hyperlinkcolor" val="tx"/>
                    </a:ext>
                  </a:extLst>
                </a:hlinkClick>
              </a:rPr>
              <a:t>993/2009-Plenário</a:t>
            </a:r>
            <a:r>
              <a:rPr lang="pt-BR" sz="2000" dirty="0">
                <a:solidFill>
                  <a:schemeClr val="tx1"/>
                </a:solidFill>
              </a:rPr>
              <a:t>, “o uso das notas fiscais para apuração de </a:t>
            </a:r>
            <a:r>
              <a:rPr lang="pt-BR" sz="2000" dirty="0" err="1">
                <a:solidFill>
                  <a:schemeClr val="tx1"/>
                </a:solidFill>
              </a:rPr>
              <a:t>sobrepreço</a:t>
            </a:r>
            <a:r>
              <a:rPr lang="pt-BR" sz="2000" dirty="0">
                <a:solidFill>
                  <a:schemeClr val="tx1"/>
                </a:solidFill>
              </a:rPr>
              <a:t> em contratos de obras públicas se mostra possível desde que haja “incoerências grosseiras nos preços dos insumos, e nas hipóteses em que tais inconsistências sejam materialmente relevantes e capazes de propiciar um enriquecimento ilícito do contratado” . </a:t>
            </a:r>
          </a:p>
        </p:txBody>
      </p:sp>
    </p:spTree>
    <p:extLst>
      <p:ext uri="{BB962C8B-B14F-4D97-AF65-F5344CB8AC3E}">
        <p14:creationId xmlns:p14="http://schemas.microsoft.com/office/powerpoint/2010/main" val="262287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Número de Slide 5"/>
          <p:cNvSpPr>
            <a:spLocks noGrp="1"/>
          </p:cNvSpPr>
          <p:nvPr>
            <p:ph type="sldNum" sz="quarter" idx="4294967295"/>
          </p:nvPr>
        </p:nvSpPr>
        <p:spPr>
          <a:xfrm>
            <a:off x="6553200" y="6245225"/>
            <a:ext cx="2133600" cy="476250"/>
          </a:xfrm>
          <a:prstGeom prst="rect">
            <a:avLst/>
          </a:prstGeom>
        </p:spPr>
        <p:txBody>
          <a:bodyPr/>
          <a:lstStyle/>
          <a:p>
            <a:pPr algn="r">
              <a:defRPr/>
            </a:pPr>
            <a:fld id="{C6073DD2-4209-48BE-A84F-0459BDD61947}" type="slidenum">
              <a:rPr lang="pt-BR" sz="1400">
                <a:solidFill>
                  <a:schemeClr val="tx1"/>
                </a:solidFill>
              </a:rPr>
              <a:pPr algn="r">
                <a:defRPr/>
              </a:pPr>
              <a:t>3</a:t>
            </a:fld>
            <a:endParaRPr lang="pt-BR" sz="1400">
              <a:solidFill>
                <a:schemeClr val="tx1"/>
              </a:solidFill>
            </a:endParaRPr>
          </a:p>
        </p:txBody>
      </p:sp>
      <p:sp>
        <p:nvSpPr>
          <p:cNvPr id="72707" name="Rectangle 2"/>
          <p:cNvSpPr>
            <a:spLocks noGrp="1" noChangeArrowheads="1"/>
          </p:cNvSpPr>
          <p:nvPr>
            <p:ph type="title" idx="4294967295"/>
          </p:nvPr>
        </p:nvSpPr>
        <p:spPr>
          <a:xfrm>
            <a:off x="179512" y="-116884"/>
            <a:ext cx="8769350" cy="863823"/>
          </a:xfrm>
        </p:spPr>
        <p:txBody>
          <a:bodyPr/>
          <a:lstStyle/>
          <a:p>
            <a:pPr eaLnBrk="1" hangingPunct="1"/>
            <a:r>
              <a:rPr lang="pt-BR" sz="4000" dirty="0"/>
              <a:t>Conceitos e Definições</a:t>
            </a:r>
          </a:p>
        </p:txBody>
      </p:sp>
      <p:sp>
        <p:nvSpPr>
          <p:cNvPr id="72708" name="Rectangle 3"/>
          <p:cNvSpPr>
            <a:spLocks noGrp="1" noChangeArrowheads="1"/>
          </p:cNvSpPr>
          <p:nvPr>
            <p:ph type="body" idx="4294967295"/>
          </p:nvPr>
        </p:nvSpPr>
        <p:spPr>
          <a:xfrm>
            <a:off x="86698" y="620688"/>
            <a:ext cx="8600102" cy="5256584"/>
          </a:xfrm>
        </p:spPr>
        <p:txBody>
          <a:bodyPr/>
          <a:lstStyle/>
          <a:p>
            <a:pPr algn="just" eaLnBrk="1" hangingPunct="1">
              <a:buClr>
                <a:schemeClr val="accent2"/>
              </a:buClr>
            </a:pPr>
            <a:r>
              <a:rPr lang="pt-BR" sz="2400" b="1" dirty="0">
                <a:solidFill>
                  <a:schemeClr val="tx2"/>
                </a:solidFill>
              </a:rPr>
              <a:t>Preço de mercado: </a:t>
            </a:r>
            <a:r>
              <a:rPr lang="pt-BR" sz="2400" dirty="0">
                <a:solidFill>
                  <a:schemeClr val="tx2"/>
                </a:solidFill>
              </a:rPr>
              <a:t>valor de um bem ou serviço, em determinada data, local e quantidade determinada, que reflita as transações comerciais voluntárias e conscientes. </a:t>
            </a:r>
          </a:p>
          <a:p>
            <a:pPr algn="just" eaLnBrk="1" hangingPunct="1">
              <a:buClr>
                <a:schemeClr val="accent2"/>
              </a:buClr>
            </a:pPr>
            <a:r>
              <a:rPr lang="pt-BR" sz="2400" dirty="0">
                <a:solidFill>
                  <a:schemeClr val="tx2"/>
                </a:solidFill>
              </a:rPr>
              <a:t>Pode ser obtido por meio de adequadas técnicas de pesquisa, cuja amostra reflita a realidade do mercado local, contemplando dados de fontes oficiais, de preços negociados (já praticados ou contratados), ofertados, cotados, parametrizados ou publicados em meios especializados, devidamente ajustados, considerando-se as condições previstas de aquisição e fornecimento, e, quando disponíveis, as demais condições comerciais previstas. </a:t>
            </a:r>
          </a:p>
          <a:p>
            <a:pPr eaLnBrk="1" hangingPunct="1">
              <a:buFont typeface="Wingdings" pitchFamily="2" charset="2"/>
              <a:buNone/>
            </a:pPr>
            <a:endParaRPr lang="pt-BR" sz="2400"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Custos Efetivos Incorridos pelo Contratado</a:t>
            </a:r>
          </a:p>
        </p:txBody>
      </p:sp>
      <p:sp>
        <p:nvSpPr>
          <p:cNvPr id="40963" name="Rectangle 3"/>
          <p:cNvSpPr>
            <a:spLocks noGrp="1" noChangeArrowheads="1"/>
          </p:cNvSpPr>
          <p:nvPr>
            <p:ph idx="1"/>
          </p:nvPr>
        </p:nvSpPr>
        <p:spPr>
          <a:xfrm>
            <a:off x="0" y="692696"/>
            <a:ext cx="8892480" cy="5822404"/>
          </a:xfrm>
        </p:spPr>
        <p:txBody>
          <a:bodyPr/>
          <a:lstStyle/>
          <a:p>
            <a:pPr marL="0" indent="0" algn="just">
              <a:buNone/>
            </a:pPr>
            <a:r>
              <a:rPr lang="pt-BR" sz="2000" dirty="0">
                <a:solidFill>
                  <a:schemeClr val="tx1"/>
                </a:solidFill>
              </a:rPr>
              <a:t>Por fim, ao rebater novos argumentos de defesa apresentados pela contratada, a qual invocara precedentes do Tribunal que afastaram o uso dos custos incorridos pelo contratado como base para a obtenção do preço de mercado (</a:t>
            </a:r>
            <a:r>
              <a:rPr lang="pt-BR" sz="2000" dirty="0">
                <a:solidFill>
                  <a:schemeClr val="tx1"/>
                </a:solidFill>
                <a:hlinkClick r:id="rId2">
                  <a:extLst>
                    <a:ext uri="{A12FA001-AC4F-418D-AE19-62706E023703}">
                      <ahyp:hlinkClr xmlns:ahyp="http://schemas.microsoft.com/office/drawing/2018/hyperlinkcolor" val="tx"/>
                    </a:ext>
                  </a:extLst>
                </a:hlinkClick>
              </a:rPr>
              <a:t>Acórdãos 910/2014-Plenário</a:t>
            </a:r>
            <a:r>
              <a:rPr lang="pt-BR" sz="2000" dirty="0">
                <a:solidFill>
                  <a:schemeClr val="tx1"/>
                </a:solidFill>
              </a:rPr>
              <a:t> e </a:t>
            </a:r>
            <a:r>
              <a:rPr lang="pt-BR" sz="2000" dirty="0">
                <a:solidFill>
                  <a:schemeClr val="tx1"/>
                </a:solidFill>
                <a:hlinkClick r:id="rId3">
                  <a:extLst>
                    <a:ext uri="{A12FA001-AC4F-418D-AE19-62706E023703}">
                      <ahyp:hlinkClr xmlns:ahyp="http://schemas.microsoft.com/office/drawing/2018/hyperlinkcolor" val="tx"/>
                    </a:ext>
                  </a:extLst>
                </a:hlinkClick>
              </a:rPr>
              <a:t>2784/2012-Plenário</a:t>
            </a:r>
            <a:r>
              <a:rPr lang="pt-BR" sz="2000" dirty="0">
                <a:solidFill>
                  <a:schemeClr val="tx1"/>
                </a:solidFill>
              </a:rPr>
              <a:t>), o relator registrou que “não se nega que esse é o entendimento correto à luz do regime jurídico dos contratos administrativos e do próprio sistema econômico do país que prega a liberdade de iniciativa e a busca do lucro” Contudo, ressalvou, “em situações extremas como a que ora se enfrenta, em que não existem preços nos sistemas referenciais e o insumo analisado foi adquirido em um mercado monopolístico, julgo que o valor obtido das notas fiscais, acrescido de custos indiretos e BDI acima do atualmente aceito pelo TCU, constitui um parâmetro seguro do valor de mercado do bem. Tomando por base a ideia de abuso de direito e os princípios da boa-fé contratual e do não enriquecimento sem causa, entendo que os preços praticados pela contratada excedem o limite do razoável, não podendo ser considerados compatíveis com os de mercado”. </a:t>
            </a:r>
          </a:p>
        </p:txBody>
      </p:sp>
    </p:spTree>
    <p:extLst>
      <p:ext uri="{BB962C8B-B14F-4D97-AF65-F5344CB8AC3E}">
        <p14:creationId xmlns:p14="http://schemas.microsoft.com/office/powerpoint/2010/main" val="2256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1"/>
            <a:ext cx="8856662" cy="476672"/>
          </a:xfrm>
        </p:spPr>
        <p:txBody>
          <a:bodyPr/>
          <a:lstStyle/>
          <a:p>
            <a:r>
              <a:rPr lang="pt-BR" sz="2800" b="1" dirty="0">
                <a:solidFill>
                  <a:srgbClr val="262673"/>
                </a:solidFill>
                <a:latin typeface="Arial" charset="0"/>
                <a:ea typeface="+mn-ea"/>
                <a:cs typeface="Arial" charset="0"/>
              </a:rPr>
              <a:t>Notas Fiscais</a:t>
            </a:r>
          </a:p>
        </p:txBody>
      </p:sp>
      <p:sp>
        <p:nvSpPr>
          <p:cNvPr id="40963" name="Rectangle 3"/>
          <p:cNvSpPr>
            <a:spLocks noGrp="1" noChangeArrowheads="1"/>
          </p:cNvSpPr>
          <p:nvPr>
            <p:ph idx="1"/>
          </p:nvPr>
        </p:nvSpPr>
        <p:spPr>
          <a:xfrm>
            <a:off x="395536" y="476673"/>
            <a:ext cx="8461126" cy="6038427"/>
          </a:xfrm>
        </p:spPr>
        <p:txBody>
          <a:bodyPr/>
          <a:lstStyle/>
          <a:p>
            <a:pPr marL="0" indent="0" algn="just">
              <a:buNone/>
            </a:pPr>
            <a:r>
              <a:rPr lang="pt-BR" sz="2400" b="1" dirty="0">
                <a:solidFill>
                  <a:schemeClr val="tx1"/>
                </a:solidFill>
                <a:hlinkClick r:id="rId2">
                  <a:extLst>
                    <a:ext uri="{A12FA001-AC4F-418D-AE19-62706E023703}">
                      <ahyp:hlinkClr xmlns:ahyp="http://schemas.microsoft.com/office/drawing/2018/hyperlinkcolor" val="tx"/>
                    </a:ext>
                  </a:extLst>
                </a:hlinkClick>
              </a:rPr>
              <a:t>Acórdão 3032/2015-Plenário</a:t>
            </a:r>
            <a:r>
              <a:rPr lang="pt-BR" sz="2400" b="1" dirty="0">
                <a:solidFill>
                  <a:schemeClr val="tx1"/>
                </a:solidFill>
              </a:rPr>
              <a:t>: </a:t>
            </a:r>
          </a:p>
          <a:p>
            <a:pPr marL="0" indent="0" algn="just">
              <a:buNone/>
            </a:pPr>
            <a:r>
              <a:rPr lang="pt-BR" sz="2400" dirty="0">
                <a:solidFill>
                  <a:schemeClr val="tx1"/>
                </a:solidFill>
              </a:rPr>
              <a:t>Com base na teoria dos poderes implícitos, o TCU pode requisitar informações e documentos sobre custos efetivamente incorridos por empresas privadas na execução de contratos pagos com recursos federais, inclusive notas fiscais de compra e guias de importação dos insumos, quando imprescindíveis à verificação da conformidade dos preços, não sendo oponível ao seu fornecimento a alegação de sigilo fiscal ou comercial.</a:t>
            </a:r>
          </a:p>
          <a:p>
            <a:pPr marL="0" indent="0" algn="just">
              <a:buNone/>
            </a:pPr>
            <a:endParaRPr lang="pt-BR" sz="2400" dirty="0">
              <a:solidFill>
                <a:schemeClr val="tx1"/>
              </a:solidFill>
            </a:endParaRPr>
          </a:p>
          <a:p>
            <a:pPr marL="0" indent="0" algn="just">
              <a:buNone/>
            </a:pPr>
            <a:r>
              <a:rPr lang="pt-BR" sz="2400" b="1" dirty="0">
                <a:solidFill>
                  <a:schemeClr val="tx1"/>
                </a:solidFill>
                <a:hlinkClick r:id="rId2">
                  <a:extLst>
                    <a:ext uri="{A12FA001-AC4F-418D-AE19-62706E023703}">
                      <ahyp:hlinkClr xmlns:ahyp="http://schemas.microsoft.com/office/drawing/2018/hyperlinkcolor" val="tx"/>
                    </a:ext>
                  </a:extLst>
                </a:hlinkClick>
              </a:rPr>
              <a:t>Acórdão 2109/2016-Plenário</a:t>
            </a:r>
            <a:r>
              <a:rPr lang="pt-BR" sz="2400" b="1" dirty="0">
                <a:solidFill>
                  <a:schemeClr val="tx1"/>
                </a:solidFill>
              </a:rPr>
              <a:t>: </a:t>
            </a:r>
          </a:p>
          <a:p>
            <a:pPr marL="0" indent="0" algn="just">
              <a:buNone/>
            </a:pPr>
            <a:r>
              <a:rPr lang="pt-BR" sz="2400" dirty="0">
                <a:solidFill>
                  <a:schemeClr val="tx1"/>
                </a:solidFill>
              </a:rPr>
              <a:t>Quando não for possível obter nenhum valor referencial de um determinado serviço para apuração de eventual superfaturamento, admite-se a utilização de valores constantes de notas fiscais de fornecedores das contratadas como parâmetro de mercado (acrescido de eventuais custos indiretos e do BDI) .</a:t>
            </a:r>
          </a:p>
        </p:txBody>
      </p:sp>
    </p:spTree>
    <p:extLst>
      <p:ext uri="{BB962C8B-B14F-4D97-AF65-F5344CB8AC3E}">
        <p14:creationId xmlns:p14="http://schemas.microsoft.com/office/powerpoint/2010/main" val="17584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Subcontratos</a:t>
            </a:r>
          </a:p>
        </p:txBody>
      </p:sp>
      <p:sp>
        <p:nvSpPr>
          <p:cNvPr id="40963" name="Rectangle 3"/>
          <p:cNvSpPr>
            <a:spLocks noGrp="1" noChangeArrowheads="1"/>
          </p:cNvSpPr>
          <p:nvPr>
            <p:ph idx="1"/>
          </p:nvPr>
        </p:nvSpPr>
        <p:spPr>
          <a:xfrm>
            <a:off x="0" y="692696"/>
            <a:ext cx="8892480" cy="5822404"/>
          </a:xfrm>
        </p:spPr>
        <p:txBody>
          <a:bodyPr/>
          <a:lstStyle/>
          <a:p>
            <a:pPr marL="0" indent="0" algn="just">
              <a:buNone/>
            </a:pPr>
            <a:r>
              <a:rPr lang="pt-BR" sz="2000" b="1" dirty="0">
                <a:solidFill>
                  <a:schemeClr val="tx1"/>
                </a:solidFill>
                <a:hlinkClick r:id="rId2">
                  <a:extLst>
                    <a:ext uri="{A12FA001-AC4F-418D-AE19-62706E023703}">
                      <ahyp:hlinkClr xmlns:ahyp="http://schemas.microsoft.com/office/drawing/2018/hyperlinkcolor" val="tx"/>
                    </a:ext>
                  </a:extLst>
                </a:hlinkClick>
              </a:rPr>
              <a:t>Acórdão 1551/2008-Plenário</a:t>
            </a:r>
            <a:r>
              <a:rPr lang="pt-BR" sz="2000" b="1" dirty="0">
                <a:solidFill>
                  <a:schemeClr val="tx1"/>
                </a:solidFill>
              </a:rPr>
              <a:t>: </a:t>
            </a:r>
          </a:p>
          <a:p>
            <a:pPr marL="0" indent="0" algn="just">
              <a:buNone/>
            </a:pPr>
            <a:r>
              <a:rPr lang="pt-BR" sz="2000" dirty="0">
                <a:solidFill>
                  <a:schemeClr val="tx1"/>
                </a:solidFill>
              </a:rPr>
              <a:t>7. É válida a utilização, como meio probatório, dos custos efetivamente enfrentados pelas contratadas, como os dados financeiros relativos a subcontratação de serviços contratuais, principalmente se essas informações revelam diferenças acima de qualquer razoabilidade, tomando-se, no entanto, os devidos cuidados no uso de dados sobre custos provenientes de contratos de natureza privada, em que prevalecem maior distribuição de encargos entre as partes e menor assimetria de informações com respeito aos custos.</a:t>
            </a:r>
          </a:p>
        </p:txBody>
      </p:sp>
    </p:spTree>
    <p:extLst>
      <p:ext uri="{BB962C8B-B14F-4D97-AF65-F5344CB8AC3E}">
        <p14:creationId xmlns:p14="http://schemas.microsoft.com/office/powerpoint/2010/main" val="2767119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1285875"/>
            <a:ext cx="8143875" cy="1292225"/>
          </a:xfrm>
          <a:prstGeom prst="rect">
            <a:avLst/>
          </a:prstGeom>
          <a:noFill/>
        </p:spPr>
        <p:txBody>
          <a:bodyPr>
            <a:spAutoFit/>
          </a:bodyPr>
          <a:lstStyle/>
          <a:p>
            <a:pPr>
              <a:defRPr/>
            </a:pPr>
            <a:r>
              <a:rPr lang="pt-BR" sz="1000" dirty="0">
                <a:solidFill>
                  <a:schemeClr val="accent2">
                    <a:lumMod val="75000"/>
                  </a:schemeClr>
                </a:solidFill>
                <a:latin typeface="Arial" charset="0"/>
              </a:rPr>
              <a:t>  </a:t>
            </a:r>
          </a:p>
          <a:p>
            <a:pPr algn="just">
              <a:defRPr/>
            </a:pPr>
            <a:r>
              <a:rPr lang="pt-BR" sz="2000" dirty="0">
                <a:solidFill>
                  <a:schemeClr val="accent2">
                    <a:lumMod val="75000"/>
                  </a:schemeClr>
                </a:solidFill>
                <a:latin typeface="Arial" charset="0"/>
              </a:rPr>
              <a:t> </a:t>
            </a:r>
          </a:p>
          <a:p>
            <a:pPr algn="just">
              <a:defRPr/>
            </a:pPr>
            <a:endParaRPr lang="pt-BR" sz="1600" dirty="0">
              <a:solidFill>
                <a:schemeClr val="accent2">
                  <a:lumMod val="75000"/>
                </a:schemeClr>
              </a:solidFill>
              <a:latin typeface="Arial" charset="0"/>
            </a:endParaRPr>
          </a:p>
          <a:p>
            <a:pPr>
              <a:defRPr/>
            </a:pPr>
            <a:endParaRPr lang="pt-BR" sz="1600" dirty="0">
              <a:solidFill>
                <a:schemeClr val="accent2">
                  <a:lumMod val="75000"/>
                </a:schemeClr>
              </a:solidFill>
              <a:latin typeface="Arial" charset="0"/>
            </a:endParaRPr>
          </a:p>
          <a:p>
            <a:pPr>
              <a:defRPr/>
            </a:pPr>
            <a:endParaRPr lang="pt-BR" sz="1600" dirty="0">
              <a:solidFill>
                <a:schemeClr val="accent2">
                  <a:lumMod val="75000"/>
                </a:schemeClr>
              </a:solidFill>
              <a:latin typeface="Arial" charset="0"/>
            </a:endParaRPr>
          </a:p>
        </p:txBody>
      </p:sp>
      <p:sp>
        <p:nvSpPr>
          <p:cNvPr id="7" name="CaixaDeTexto 6"/>
          <p:cNvSpPr txBox="1"/>
          <p:nvPr/>
        </p:nvSpPr>
        <p:spPr>
          <a:xfrm>
            <a:off x="1259632" y="764705"/>
            <a:ext cx="7668852" cy="5262979"/>
          </a:xfrm>
          <a:prstGeom prst="rect">
            <a:avLst/>
          </a:prstGeom>
          <a:noFill/>
        </p:spPr>
        <p:txBody>
          <a:bodyPr wrap="square">
            <a:spAutoFit/>
          </a:bodyPr>
          <a:lstStyle/>
          <a:p>
            <a:pPr marL="342900" indent="-342900" algn="just">
              <a:buFont typeface="Arial" panose="020B0604020202020204" pitchFamily="34" charset="0"/>
              <a:buChar char="•"/>
            </a:pPr>
            <a:r>
              <a:rPr lang="pt-BR" sz="2400" b="1" dirty="0"/>
              <a:t>Acórdão 3.089/2015-Plenário:</a:t>
            </a:r>
          </a:p>
          <a:p>
            <a:pPr algn="just"/>
            <a:r>
              <a:rPr lang="pt-BR" sz="2400" u="none" dirty="0"/>
              <a:t>Quando caracterizada a atuação de cartel em processos de contratação pública, o prejuízo causado à Administração poderá ser avaliado pela diferença entre o preço praticado no ambiente cartelizado e o preço que seria praticado em ambiente competitivo, estimada mediante utilização de técnicas de econometria e de análise de regressão consagradas internacionalmente. O parâmetro assim obtido pode servir de base para avaliação da legalidade e da legitimidade de acordos de leniência que venham a ser pactuados com base na Lei 12.846/13 (Lei Anticorrupção) .</a:t>
            </a:r>
          </a:p>
          <a:p>
            <a:pPr algn="just"/>
            <a:endParaRPr lang="pt-BR" sz="2400" u="none" dirty="0">
              <a:solidFill>
                <a:srgbClr val="C00000"/>
              </a:solidFill>
              <a:effectLst/>
            </a:endParaRPr>
          </a:p>
          <a:p>
            <a:pPr algn="just"/>
            <a:r>
              <a:rPr lang="pt-BR" sz="2400" b="1" u="none" dirty="0">
                <a:solidFill>
                  <a:srgbClr val="C00000"/>
                </a:solidFill>
              </a:rPr>
              <a:t>Aplicação em caso concreto: ver Acórdão 2.005/2017-Plenário</a:t>
            </a:r>
            <a:endParaRPr lang="pt-BR" sz="2000" b="1" u="none" dirty="0">
              <a:solidFill>
                <a:srgbClr val="C00000"/>
              </a:solidFill>
              <a:effectLst/>
            </a:endParaRPr>
          </a:p>
        </p:txBody>
      </p:sp>
      <p:sp>
        <p:nvSpPr>
          <p:cNvPr id="8" name="Título 1"/>
          <p:cNvSpPr txBox="1">
            <a:spLocks/>
          </p:cNvSpPr>
          <p:nvPr/>
        </p:nvSpPr>
        <p:spPr>
          <a:xfrm>
            <a:off x="-250032" y="-4152"/>
            <a:ext cx="9644063" cy="518201"/>
          </a:xfrm>
          <a:prstGeom prst="rect">
            <a:avLst/>
          </a:prstGeom>
        </p:spPr>
        <p:txBody>
          <a:bodyPr anchor="ctr"/>
          <a:lstStyle/>
          <a:p>
            <a:pPr algn="ctr" fontAlgn="auto">
              <a:spcAft>
                <a:spcPts val="0"/>
              </a:spcAft>
              <a:defRPr/>
            </a:pPr>
            <a:endParaRPr lang="pt-BR" sz="3600" b="1" dirty="0">
              <a:solidFill>
                <a:srgbClr val="006633"/>
              </a:solidFill>
              <a:effectLst>
                <a:outerShdw blurRad="38100" dist="38100" dir="2700000" algn="tl">
                  <a:srgbClr val="000000">
                    <a:alpha val="43137"/>
                  </a:srgbClr>
                </a:outerShdw>
              </a:effectLst>
              <a:cs typeface="Arial" pitchFamily="34" charset="0"/>
            </a:endParaRPr>
          </a:p>
          <a:p>
            <a:pPr algn="ctr">
              <a:defRPr/>
            </a:pPr>
            <a:r>
              <a:rPr lang="pt-BR" sz="3200" b="1" u="none" dirty="0">
                <a:solidFill>
                  <a:srgbClr val="262673"/>
                </a:solidFill>
              </a:rPr>
              <a:t>Uso de Métodos Econométricos</a:t>
            </a:r>
          </a:p>
          <a:p>
            <a:pPr algn="ctr" fontAlgn="auto">
              <a:spcAft>
                <a:spcPts val="0"/>
              </a:spcAft>
              <a:defRPr/>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val="2868654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1285875"/>
            <a:ext cx="8143875" cy="1292225"/>
          </a:xfrm>
          <a:prstGeom prst="rect">
            <a:avLst/>
          </a:prstGeom>
          <a:noFill/>
        </p:spPr>
        <p:txBody>
          <a:bodyPr>
            <a:spAutoFit/>
          </a:bodyPr>
          <a:lstStyle/>
          <a:p>
            <a:pPr>
              <a:defRPr/>
            </a:pPr>
            <a:r>
              <a:rPr lang="pt-BR" sz="1000" dirty="0">
                <a:solidFill>
                  <a:schemeClr val="accent2">
                    <a:lumMod val="75000"/>
                  </a:schemeClr>
                </a:solidFill>
                <a:latin typeface="Arial" charset="0"/>
              </a:rPr>
              <a:t>  </a:t>
            </a:r>
          </a:p>
          <a:p>
            <a:pPr algn="just">
              <a:defRPr/>
            </a:pPr>
            <a:r>
              <a:rPr lang="pt-BR" sz="2000" dirty="0">
                <a:solidFill>
                  <a:schemeClr val="accent2">
                    <a:lumMod val="75000"/>
                  </a:schemeClr>
                </a:solidFill>
                <a:latin typeface="Arial" charset="0"/>
              </a:rPr>
              <a:t> </a:t>
            </a:r>
          </a:p>
          <a:p>
            <a:pPr algn="just">
              <a:defRPr/>
            </a:pPr>
            <a:endParaRPr lang="pt-BR" sz="1600" dirty="0">
              <a:solidFill>
                <a:schemeClr val="accent2">
                  <a:lumMod val="75000"/>
                </a:schemeClr>
              </a:solidFill>
              <a:latin typeface="Arial" charset="0"/>
            </a:endParaRPr>
          </a:p>
          <a:p>
            <a:pPr>
              <a:defRPr/>
            </a:pPr>
            <a:endParaRPr lang="pt-BR" sz="1600" dirty="0">
              <a:solidFill>
                <a:schemeClr val="accent2">
                  <a:lumMod val="75000"/>
                </a:schemeClr>
              </a:solidFill>
              <a:latin typeface="Arial" charset="0"/>
            </a:endParaRPr>
          </a:p>
          <a:p>
            <a:pPr>
              <a:defRPr/>
            </a:pPr>
            <a:endParaRPr lang="pt-BR" sz="1600" dirty="0">
              <a:solidFill>
                <a:schemeClr val="accent2">
                  <a:lumMod val="75000"/>
                </a:schemeClr>
              </a:solidFill>
              <a:latin typeface="Arial" charset="0"/>
            </a:endParaRPr>
          </a:p>
        </p:txBody>
      </p:sp>
      <p:sp>
        <p:nvSpPr>
          <p:cNvPr id="7" name="CaixaDeTexto 6"/>
          <p:cNvSpPr txBox="1"/>
          <p:nvPr/>
        </p:nvSpPr>
        <p:spPr>
          <a:xfrm>
            <a:off x="1043608" y="1052736"/>
            <a:ext cx="7884876" cy="4154984"/>
          </a:xfrm>
          <a:prstGeom prst="rect">
            <a:avLst/>
          </a:prstGeom>
          <a:noFill/>
        </p:spPr>
        <p:txBody>
          <a:bodyPr wrap="square">
            <a:spAutoFit/>
          </a:bodyPr>
          <a:lstStyle/>
          <a:p>
            <a:pPr marL="342900" indent="-342900" algn="just">
              <a:buFont typeface="Arial" panose="020B0604020202020204" pitchFamily="34" charset="0"/>
              <a:buChar char="•"/>
            </a:pPr>
            <a:r>
              <a:rPr lang="pt-BR" sz="2400" b="1" dirty="0"/>
              <a:t>Acórdão 2.438/2015-Plenário:</a:t>
            </a:r>
          </a:p>
          <a:p>
            <a:pPr algn="just"/>
            <a:r>
              <a:rPr lang="pt-BR" sz="2400" u="none" dirty="0"/>
              <a:t>Diante da ausência de projeto básico com detalhamento de custos unitários ou da indisponibilidade de preços de referência para diversos itens do contrato, eventual superfaturamento poderá ser caracterizado com base nos elementos disponíveis para análise, sem necessidade de se observar a representatividade amostral usualmente adotada pelo TCU. Nessas situações, há presunção relativa de que os itens não avaliados representam os valores de mercado, facultado aos responsáveis demonstrar diferentemente, de modo a justificar o preço global contratado.</a:t>
            </a:r>
            <a:endParaRPr lang="pt-BR" sz="2000" u="none" dirty="0">
              <a:solidFill>
                <a:srgbClr val="C00000"/>
              </a:solidFill>
              <a:effectLst/>
            </a:endParaRPr>
          </a:p>
        </p:txBody>
      </p:sp>
      <p:sp>
        <p:nvSpPr>
          <p:cNvPr id="8" name="Título 1"/>
          <p:cNvSpPr txBox="1">
            <a:spLocks/>
          </p:cNvSpPr>
          <p:nvPr/>
        </p:nvSpPr>
        <p:spPr>
          <a:xfrm>
            <a:off x="-250032" y="158865"/>
            <a:ext cx="9644063" cy="518201"/>
          </a:xfrm>
          <a:prstGeom prst="rect">
            <a:avLst/>
          </a:prstGeom>
        </p:spPr>
        <p:txBody>
          <a:bodyPr anchor="ctr"/>
          <a:lstStyle/>
          <a:p>
            <a:pPr algn="ctr" fontAlgn="auto">
              <a:spcAft>
                <a:spcPts val="0"/>
              </a:spcAft>
              <a:defRPr/>
            </a:pPr>
            <a:endParaRPr lang="pt-BR" sz="3600" b="1" dirty="0">
              <a:solidFill>
                <a:srgbClr val="006633"/>
              </a:solidFill>
              <a:effectLst>
                <a:outerShdw blurRad="38100" dist="38100" dir="2700000" algn="tl">
                  <a:srgbClr val="000000">
                    <a:alpha val="43137"/>
                  </a:srgbClr>
                </a:outerShdw>
              </a:effectLst>
              <a:cs typeface="Arial" pitchFamily="34" charset="0"/>
            </a:endParaRPr>
          </a:p>
          <a:p>
            <a:pPr algn="ctr">
              <a:defRPr/>
            </a:pPr>
            <a:r>
              <a:rPr lang="pt-BR" sz="3200" b="1" u="none" dirty="0">
                <a:solidFill>
                  <a:srgbClr val="262673"/>
                </a:solidFill>
              </a:rPr>
              <a:t>Falta de detalhamentos de custos</a:t>
            </a:r>
          </a:p>
          <a:p>
            <a:pPr algn="ctr">
              <a:defRPr/>
            </a:pPr>
            <a:r>
              <a:rPr lang="pt-BR" b="1" u="none" dirty="0">
                <a:solidFill>
                  <a:srgbClr val="262673"/>
                </a:solidFill>
              </a:rPr>
              <a:t>Amostra Reduzida</a:t>
            </a:r>
            <a:endParaRPr lang="pt-BR" sz="3200" b="1" u="none" dirty="0">
              <a:solidFill>
                <a:srgbClr val="262673"/>
              </a:solidFill>
            </a:endParaRPr>
          </a:p>
          <a:p>
            <a:pPr algn="ctr" fontAlgn="auto">
              <a:spcAft>
                <a:spcPts val="0"/>
              </a:spcAft>
              <a:defRPr/>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val="2589363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899592" y="188640"/>
            <a:ext cx="7704906" cy="720725"/>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342900" indent="12700" algn="ctr" eaLnBrk="1" hangingPunct="1">
              <a:spcBef>
                <a:spcPct val="20000"/>
              </a:spcBef>
              <a:buClr>
                <a:schemeClr val="accent2"/>
              </a:buClr>
              <a:tabLst>
                <a:tab pos="177800" algn="l"/>
              </a:tabLst>
              <a:defRPr/>
            </a:pPr>
            <a:r>
              <a:rPr lang="pt-BR" sz="3200" b="1" kern="1200" dirty="0">
                <a:solidFill>
                  <a:srgbClr val="0D3B66"/>
                </a:solidFill>
                <a:latin typeface="+mn-lt"/>
              </a:rPr>
              <a:t>Preço Referencial x Preço de Mercado</a:t>
            </a:r>
          </a:p>
        </p:txBody>
      </p:sp>
      <p:sp>
        <p:nvSpPr>
          <p:cNvPr id="22531" name="Espaço Reservado para Conteúdo 2"/>
          <p:cNvSpPr>
            <a:spLocks noGrp="1"/>
          </p:cNvSpPr>
          <p:nvPr>
            <p:ph idx="1"/>
          </p:nvPr>
        </p:nvSpPr>
        <p:spPr bwMode="auto">
          <a:xfrm>
            <a:off x="395536" y="1196752"/>
            <a:ext cx="8280920" cy="4464496"/>
          </a:xfrm>
          <a:noFill/>
          <a:ln>
            <a:miter lim="800000"/>
            <a:headEnd/>
            <a:tailEnd/>
          </a:ln>
        </p:spPr>
        <p:txBody>
          <a:bodyPr vert="horz" wrap="square" lIns="91440" tIns="45720" rIns="91440" bIns="45720" numCol="1" anchor="t" anchorCtr="0" compatLnSpc="1">
            <a:prstTxWarp prst="textNoShape">
              <a:avLst/>
            </a:prstTxWarp>
            <a:normAutofit/>
          </a:bodyPr>
          <a:lstStyle/>
          <a:p>
            <a:r>
              <a:rPr lang="pt-BR" sz="2800" b="1" dirty="0">
                <a:solidFill>
                  <a:schemeClr val="tx1"/>
                </a:solidFill>
              </a:rPr>
              <a:t>Acórdão 618/2006 – Plenário:</a:t>
            </a:r>
          </a:p>
          <a:p>
            <a:pPr algn="just">
              <a:buNone/>
            </a:pPr>
            <a:r>
              <a:rPr lang="pt-BR" sz="2800" i="1" dirty="0">
                <a:solidFill>
                  <a:schemeClr val="tx1"/>
                </a:solidFill>
              </a:rPr>
              <a:t>	“...os preços medianos constantes do Sistema Nacional de Pesquisa de Custos e Índices da Construção Civil - Sinapi são indicativos dos valores praticados no mercado e, portanto, há sobrepreço quando o preço global está </a:t>
            </a:r>
            <a:r>
              <a:rPr lang="pt-BR" sz="2800" b="1" i="1" u="sng" dirty="0">
                <a:solidFill>
                  <a:schemeClr val="tx1"/>
                </a:solidFill>
              </a:rPr>
              <a:t>injustificadamente</a:t>
            </a:r>
            <a:r>
              <a:rPr lang="pt-BR" sz="2800" i="1" dirty="0">
                <a:solidFill>
                  <a:schemeClr val="tx1"/>
                </a:solidFill>
              </a:rPr>
              <a:t> acima do total previsto no Sinapi</a:t>
            </a:r>
            <a:r>
              <a:rPr lang="pt-BR" sz="2800" dirty="0">
                <a:solidFill>
                  <a:schemeClr val="tx1"/>
                </a:solidFill>
              </a:rPr>
              <a:t>.”</a:t>
            </a:r>
            <a:endParaRPr lang="pt-BR" sz="1800" b="1" dirty="0">
              <a:solidFill>
                <a:schemeClr val="tx1"/>
              </a:solidFill>
            </a:endParaRPr>
          </a:p>
          <a:p>
            <a:pPr algn="just">
              <a:buFont typeface="Wingdings" pitchFamily="2" charset="2"/>
              <a:buNone/>
            </a:pPr>
            <a:endParaRPr lang="pt-BR" sz="1800" dirty="0"/>
          </a:p>
        </p:txBody>
      </p:sp>
    </p:spTree>
    <p:extLst>
      <p:ext uri="{BB962C8B-B14F-4D97-AF65-F5344CB8AC3E}">
        <p14:creationId xmlns:p14="http://schemas.microsoft.com/office/powerpoint/2010/main" val="2374045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a:noFill/>
          <a:ln>
            <a:noFill/>
          </a:ln>
        </p:spPr>
        <p:style>
          <a:lnRef idx="2">
            <a:schemeClr val="accent1"/>
          </a:lnRef>
          <a:fillRef idx="1">
            <a:schemeClr val="lt1"/>
          </a:fillRef>
          <a:effectRef idx="0">
            <a:schemeClr val="accent1"/>
          </a:effectRef>
          <a:fontRef idx="minor">
            <a:schemeClr val="dk1"/>
          </a:fontRef>
        </p:style>
        <p:txBody>
          <a:bodyPr/>
          <a:lstStyle/>
          <a:p>
            <a:pPr algn="ctr">
              <a:defRPr/>
            </a:pPr>
            <a:r>
              <a:rPr lang="pt-BR" sz="3200" b="1" kern="1200" dirty="0">
                <a:solidFill>
                  <a:srgbClr val="0D3B66"/>
                </a:solidFill>
                <a:latin typeface="+mn-lt"/>
              </a:rPr>
              <a:t>Obtenção de Preços Referenciais</a:t>
            </a:r>
          </a:p>
        </p:txBody>
      </p:sp>
      <p:sp>
        <p:nvSpPr>
          <p:cNvPr id="36867" name="Rectangle 3"/>
          <p:cNvSpPr>
            <a:spLocks noGrp="1" noChangeArrowheads="1"/>
          </p:cNvSpPr>
          <p:nvPr>
            <p:ph idx="1"/>
          </p:nvPr>
        </p:nvSpPr>
        <p:spPr bwMode="auto">
          <a:xfrm>
            <a:off x="179512" y="836712"/>
            <a:ext cx="8784976" cy="5678388"/>
          </a:xfrm>
          <a:noFill/>
          <a:ln>
            <a:miter lim="800000"/>
            <a:headEnd/>
            <a:tailEnd/>
          </a:ln>
        </p:spPr>
        <p:txBody>
          <a:bodyPr vert="horz" wrap="square" lIns="91440" tIns="45720" rIns="91440" bIns="45720" numCol="1" anchor="t" anchorCtr="0" compatLnSpc="1">
            <a:prstTxWarp prst="textNoShape">
              <a:avLst/>
            </a:prstTxWarp>
          </a:bodyPr>
          <a:lstStyle/>
          <a:p>
            <a:pPr algn="just"/>
            <a:r>
              <a:rPr lang="pt-BR" sz="2000" b="1" dirty="0">
                <a:solidFill>
                  <a:schemeClr val="tx1"/>
                </a:solidFill>
              </a:rPr>
              <a:t>Acórdão 3.272/2011-Plenário:</a:t>
            </a:r>
          </a:p>
          <a:p>
            <a:pPr algn="just">
              <a:buFont typeface="Wingdings" pitchFamily="2" charset="2"/>
              <a:buNone/>
            </a:pPr>
            <a:r>
              <a:rPr lang="pt-BR" sz="1800" dirty="0">
                <a:solidFill>
                  <a:schemeClr val="tx1"/>
                </a:solidFill>
              </a:rPr>
              <a:t>	(...)</a:t>
            </a:r>
          </a:p>
          <a:p>
            <a:pPr algn="just">
              <a:buFont typeface="Wingdings" pitchFamily="2" charset="2"/>
              <a:buNone/>
            </a:pPr>
            <a:r>
              <a:rPr lang="pt-BR" sz="1800" dirty="0">
                <a:solidFill>
                  <a:schemeClr val="tx1"/>
                </a:solidFill>
              </a:rPr>
              <a:t>	9.1.1.9. na hipótese de inserção de serviços novos ou mudança de quantitativos não contemplados até o término desta fiscalização, </a:t>
            </a:r>
            <a:r>
              <a:rPr lang="pt-BR" sz="1800" u="sng" dirty="0">
                <a:solidFill>
                  <a:schemeClr val="tx1"/>
                </a:solidFill>
              </a:rPr>
              <a:t>adotar, nesta ordem, os seguintes critérios para avaliação dos preços referenciais máximos permitidos</a:t>
            </a:r>
            <a:r>
              <a:rPr lang="pt-BR" sz="1800" dirty="0">
                <a:solidFill>
                  <a:schemeClr val="tx1"/>
                </a:solidFill>
              </a:rPr>
              <a:t>: </a:t>
            </a:r>
          </a:p>
          <a:p>
            <a:pPr algn="just">
              <a:buFont typeface="Wingdings" pitchFamily="2" charset="2"/>
              <a:buNone/>
            </a:pPr>
            <a:r>
              <a:rPr lang="pt-BR" sz="1800" dirty="0">
                <a:solidFill>
                  <a:schemeClr val="tx1"/>
                </a:solidFill>
              </a:rPr>
              <a:t>	9.1.1.9.1. </a:t>
            </a:r>
            <a:r>
              <a:rPr lang="pt-BR" sz="1800" u="sng" dirty="0">
                <a:solidFill>
                  <a:schemeClr val="tx1"/>
                </a:solidFill>
              </a:rPr>
              <a:t>mediana dos preços do Sinapi</a:t>
            </a:r>
            <a:r>
              <a:rPr lang="pt-BR" sz="1800" dirty="0">
                <a:solidFill>
                  <a:schemeClr val="tx1"/>
                </a:solidFill>
              </a:rPr>
              <a:t>, localidade Rio Grande do Norte; </a:t>
            </a:r>
          </a:p>
          <a:p>
            <a:pPr algn="just">
              <a:buFont typeface="Wingdings" pitchFamily="2" charset="2"/>
              <a:buNone/>
            </a:pPr>
            <a:r>
              <a:rPr lang="pt-BR" sz="1800" dirty="0">
                <a:solidFill>
                  <a:schemeClr val="tx1"/>
                </a:solidFill>
              </a:rPr>
              <a:t>	9.1.1.9.2. </a:t>
            </a:r>
            <a:r>
              <a:rPr lang="pt-BR" sz="1800" u="sng" dirty="0">
                <a:solidFill>
                  <a:schemeClr val="tx1"/>
                </a:solidFill>
              </a:rPr>
              <a:t>subsidiariamente, preços do Sicro2</a:t>
            </a:r>
            <a:r>
              <a:rPr lang="pt-BR" sz="1800" dirty="0">
                <a:solidFill>
                  <a:schemeClr val="tx1"/>
                </a:solidFill>
              </a:rPr>
              <a:t>, localidade Rio Grande do Norte; </a:t>
            </a:r>
          </a:p>
          <a:p>
            <a:pPr algn="just">
              <a:buFont typeface="Wingdings" pitchFamily="2" charset="2"/>
              <a:buNone/>
            </a:pPr>
            <a:r>
              <a:rPr lang="pt-BR" sz="1800" dirty="0">
                <a:solidFill>
                  <a:schemeClr val="tx1"/>
                </a:solidFill>
              </a:rPr>
              <a:t>	9.1.1.9.3. </a:t>
            </a:r>
            <a:r>
              <a:rPr lang="pt-BR" sz="1800" u="sng" dirty="0">
                <a:solidFill>
                  <a:schemeClr val="tx1"/>
                </a:solidFill>
              </a:rPr>
              <a:t>subsidiariamente, preços de outros sistemas aprovados pela Administração Pública</a:t>
            </a:r>
            <a:r>
              <a:rPr lang="pt-BR" sz="1800" dirty="0">
                <a:solidFill>
                  <a:schemeClr val="tx1"/>
                </a:solidFill>
              </a:rPr>
              <a:t>, na hipótese de não serem encontradas referências nos sistemas anteriores, ou em caso de incompatibilidade técnica das composições desses paradigmas frente às peculiaridades do serviço, desde que demonstrada documentalmente mediante justificativa técnica; </a:t>
            </a:r>
          </a:p>
          <a:p>
            <a:pPr algn="just">
              <a:buFont typeface="Wingdings" pitchFamily="2" charset="2"/>
              <a:buNone/>
            </a:pPr>
            <a:r>
              <a:rPr lang="pt-BR" sz="1800" dirty="0">
                <a:solidFill>
                  <a:schemeClr val="tx1"/>
                </a:solidFill>
              </a:rPr>
              <a:t>	9.1.1.9.4. </a:t>
            </a:r>
            <a:r>
              <a:rPr lang="pt-BR" sz="1800" u="sng" dirty="0">
                <a:solidFill>
                  <a:schemeClr val="tx1"/>
                </a:solidFill>
              </a:rPr>
              <a:t>subsidiariamente, cotação de mercado contendo o mínimo de três cotações de empresas/fornecedores distintos</a:t>
            </a:r>
            <a:r>
              <a:rPr lang="pt-BR" sz="1800" dirty="0">
                <a:solidFill>
                  <a:schemeClr val="tx1"/>
                </a:solidFill>
              </a:rPr>
              <a:t>, fazendo constar do respectivo processo a documentação comprobatória pertinente aos levantamentos e estudos que fundamentaram o preço estimado; </a:t>
            </a:r>
          </a:p>
          <a:p>
            <a:pPr>
              <a:buFont typeface="Wingdings" pitchFamily="2" charset="2"/>
              <a:buNone/>
            </a:pPr>
            <a:endParaRPr lang="pt-BR" sz="2000" dirty="0"/>
          </a:p>
        </p:txBody>
      </p:sp>
    </p:spTree>
    <p:extLst>
      <p:ext uri="{BB962C8B-B14F-4D97-AF65-F5344CB8AC3E}">
        <p14:creationId xmlns:p14="http://schemas.microsoft.com/office/powerpoint/2010/main" val="1678153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a:noFill/>
          <a:ln>
            <a:noFill/>
          </a:ln>
        </p:spPr>
        <p:style>
          <a:lnRef idx="2">
            <a:schemeClr val="accent1"/>
          </a:lnRef>
          <a:fillRef idx="1">
            <a:schemeClr val="lt1"/>
          </a:fillRef>
          <a:effectRef idx="0">
            <a:schemeClr val="accent1"/>
          </a:effectRef>
          <a:fontRef idx="minor">
            <a:schemeClr val="dk1"/>
          </a:fontRef>
        </p:style>
        <p:txBody>
          <a:bodyPr/>
          <a:lstStyle/>
          <a:p>
            <a:pPr algn="ctr">
              <a:defRPr/>
            </a:pPr>
            <a:r>
              <a:rPr lang="pt-BR" sz="3200" b="1" kern="1200" dirty="0">
                <a:solidFill>
                  <a:srgbClr val="0D3B66"/>
                </a:solidFill>
                <a:latin typeface="+mn-lt"/>
              </a:rPr>
              <a:t>Obtenção de Preços Referenciais</a:t>
            </a:r>
          </a:p>
        </p:txBody>
      </p:sp>
      <p:sp>
        <p:nvSpPr>
          <p:cNvPr id="36867" name="Rectangle 3"/>
          <p:cNvSpPr>
            <a:spLocks noGrp="1" noChangeArrowheads="1"/>
          </p:cNvSpPr>
          <p:nvPr>
            <p:ph idx="1"/>
          </p:nvPr>
        </p:nvSpPr>
        <p:spPr bwMode="auto">
          <a:xfrm>
            <a:off x="179512" y="836712"/>
            <a:ext cx="8784976" cy="5678388"/>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algn="just"/>
            <a:r>
              <a:rPr lang="pt-BR" sz="2000" b="1" dirty="0">
                <a:solidFill>
                  <a:schemeClr val="tx1"/>
                </a:solidFill>
              </a:rPr>
              <a:t>Acórdão 3.333/2011-Plenário:</a:t>
            </a:r>
          </a:p>
          <a:p>
            <a:pPr marL="0" lvl="1" indent="0" algn="just">
              <a:buNone/>
            </a:pPr>
            <a:r>
              <a:rPr lang="pt-BR" sz="2000" dirty="0">
                <a:solidFill>
                  <a:schemeClr val="tx1"/>
                </a:solidFill>
              </a:rPr>
              <a:t>Os critérios gerais utilizados para referenciar os preços dos serviços mais relevantes da obra (curva ABC) foram os seguintes:</a:t>
            </a:r>
          </a:p>
          <a:p>
            <a:pPr marL="0" lvl="1" indent="0" algn="just">
              <a:buNone/>
            </a:pPr>
            <a:r>
              <a:rPr lang="pt-BR" sz="2000" dirty="0">
                <a:solidFill>
                  <a:schemeClr val="tx1"/>
                </a:solidFill>
              </a:rPr>
              <a:t>(...)</a:t>
            </a:r>
          </a:p>
          <a:p>
            <a:pPr marL="0" lvl="1" indent="0" algn="just">
              <a:buNone/>
            </a:pPr>
            <a:r>
              <a:rPr lang="pt-BR" sz="2000" dirty="0">
                <a:solidFill>
                  <a:schemeClr val="tx1"/>
                </a:solidFill>
              </a:rPr>
              <a:t>os custos referenciais, preferencialmente, foram os do SINAPI;</a:t>
            </a:r>
          </a:p>
          <a:p>
            <a:pPr marL="0" lvl="1" indent="0" algn="just">
              <a:buNone/>
            </a:pPr>
            <a:r>
              <a:rPr lang="pt-BR" sz="2000" dirty="0">
                <a:solidFill>
                  <a:schemeClr val="tx1"/>
                </a:solidFill>
              </a:rPr>
              <a:t>subsidiariamente, na ausência de menção explícita no sistema da CAIXA, recorreu-se a outros paradigmas oficiais de preços (EMOP, SCO-RIO, AETESP), como também às publicações da </a:t>
            </a:r>
            <a:r>
              <a:rPr lang="pt-BR" sz="2000" dirty="0" err="1">
                <a:solidFill>
                  <a:schemeClr val="tx1"/>
                </a:solidFill>
              </a:rPr>
              <a:t>Pini</a:t>
            </a:r>
            <a:r>
              <a:rPr lang="pt-BR" sz="2000" dirty="0">
                <a:solidFill>
                  <a:schemeClr val="tx1"/>
                </a:solidFill>
              </a:rPr>
              <a:t> Engenharia;</a:t>
            </a:r>
          </a:p>
          <a:p>
            <a:pPr marL="0" lvl="1" indent="0" algn="just">
              <a:buNone/>
            </a:pPr>
            <a:r>
              <a:rPr lang="pt-BR" sz="2000" dirty="0">
                <a:solidFill>
                  <a:schemeClr val="tx1"/>
                </a:solidFill>
              </a:rPr>
              <a:t>quando não disponíveis em sistemas oficiais ou tradicionais de consulta, utilizaram-se como critério pesquisas realizadas diretamente no mercado, com empresas de reconhecido </a:t>
            </a:r>
            <a:r>
              <a:rPr lang="pt-BR" sz="2000" dirty="0" err="1">
                <a:solidFill>
                  <a:schemeClr val="tx1"/>
                </a:solidFill>
              </a:rPr>
              <a:t>know</a:t>
            </a:r>
            <a:r>
              <a:rPr lang="pt-BR" sz="2000" dirty="0">
                <a:solidFill>
                  <a:schemeClr val="tx1"/>
                </a:solidFill>
              </a:rPr>
              <a:t> </a:t>
            </a:r>
            <a:r>
              <a:rPr lang="pt-BR" sz="2000" dirty="0" err="1">
                <a:solidFill>
                  <a:schemeClr val="tx1"/>
                </a:solidFill>
              </a:rPr>
              <a:t>how</a:t>
            </a:r>
            <a:r>
              <a:rPr lang="pt-BR" sz="2000" dirty="0">
                <a:solidFill>
                  <a:schemeClr val="tx1"/>
                </a:solidFill>
              </a:rPr>
              <a:t> na prestação de serviços ou no fornecimento de insumos objeto da consulta;</a:t>
            </a:r>
          </a:p>
          <a:p>
            <a:pPr marL="0" lvl="1" indent="0" algn="just">
              <a:buNone/>
            </a:pPr>
            <a:r>
              <a:rPr lang="pt-BR" sz="2000" dirty="0">
                <a:solidFill>
                  <a:schemeClr val="tx1"/>
                </a:solidFill>
              </a:rPr>
              <a:t>em outros casos, utilizaram-se como base as próprias composições apresentadas no projeto executivo, com adaptações nos coeficientes em face das condições particulares da obra;</a:t>
            </a:r>
          </a:p>
          <a:p>
            <a:pPr marL="0" lvl="1" indent="0" algn="just">
              <a:buNone/>
            </a:pPr>
            <a:r>
              <a:rPr lang="pt-BR" sz="2000" dirty="0">
                <a:solidFill>
                  <a:schemeClr val="tx1"/>
                </a:solidFill>
              </a:rPr>
              <a:t>compararam-se custos de serviços semelhantes observados em outros estádios para </a:t>
            </a:r>
            <a:r>
              <a:rPr lang="pt-BR" sz="2000" dirty="0"/>
              <a:t>a Copa;</a:t>
            </a:r>
          </a:p>
        </p:txBody>
      </p:sp>
    </p:spTree>
    <p:extLst>
      <p:ext uri="{BB962C8B-B14F-4D97-AF65-F5344CB8AC3E}">
        <p14:creationId xmlns:p14="http://schemas.microsoft.com/office/powerpoint/2010/main" val="244478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a:noFill/>
          <a:ln>
            <a:noFill/>
          </a:ln>
        </p:spPr>
        <p:style>
          <a:lnRef idx="2">
            <a:schemeClr val="accent1"/>
          </a:lnRef>
          <a:fillRef idx="1">
            <a:schemeClr val="lt1"/>
          </a:fillRef>
          <a:effectRef idx="0">
            <a:schemeClr val="accent1"/>
          </a:effectRef>
          <a:fontRef idx="minor">
            <a:schemeClr val="dk1"/>
          </a:fontRef>
        </p:style>
        <p:txBody>
          <a:bodyPr/>
          <a:lstStyle/>
          <a:p>
            <a:pPr algn="ctr">
              <a:defRPr/>
            </a:pPr>
            <a:r>
              <a:rPr lang="pt-BR" sz="3200" b="1" kern="1200" dirty="0">
                <a:solidFill>
                  <a:srgbClr val="0D3B66"/>
                </a:solidFill>
                <a:latin typeface="+mn-lt"/>
              </a:rPr>
              <a:t>Obtenção de Preços Referenciais</a:t>
            </a:r>
          </a:p>
        </p:txBody>
      </p:sp>
      <p:sp>
        <p:nvSpPr>
          <p:cNvPr id="36867" name="Rectangle 3"/>
          <p:cNvSpPr>
            <a:spLocks noGrp="1" noChangeArrowheads="1"/>
          </p:cNvSpPr>
          <p:nvPr>
            <p:ph idx="1"/>
          </p:nvPr>
        </p:nvSpPr>
        <p:spPr bwMode="auto">
          <a:xfrm>
            <a:off x="179512" y="836712"/>
            <a:ext cx="8784976" cy="432048"/>
          </a:xfrm>
          <a:noFill/>
          <a:ln>
            <a:miter lim="800000"/>
            <a:headEnd/>
            <a:tailEnd/>
          </a:ln>
        </p:spPr>
        <p:txBody>
          <a:bodyPr vert="horz" wrap="square" lIns="91440" tIns="45720" rIns="91440" bIns="45720" numCol="1" anchor="t" anchorCtr="0" compatLnSpc="1">
            <a:prstTxWarp prst="textNoShape">
              <a:avLst/>
            </a:prstTxWarp>
          </a:bodyPr>
          <a:lstStyle/>
          <a:p>
            <a:pPr algn="just"/>
            <a:r>
              <a:rPr lang="pt-BR" sz="2000" b="1" dirty="0">
                <a:solidFill>
                  <a:schemeClr val="tx1"/>
                </a:solidFill>
              </a:rPr>
              <a:t>Acórdão 3.333/2011-Plenário (Maracanã):</a:t>
            </a:r>
          </a:p>
        </p:txBody>
      </p:sp>
      <p:pic>
        <p:nvPicPr>
          <p:cNvPr id="2" name="Imagem 1"/>
          <p:cNvPicPr>
            <a:picLocks noChangeAspect="1"/>
          </p:cNvPicPr>
          <p:nvPr/>
        </p:nvPicPr>
        <p:blipFill>
          <a:blip r:embed="rId2"/>
          <a:stretch>
            <a:fillRect/>
          </a:stretch>
        </p:blipFill>
        <p:spPr>
          <a:xfrm>
            <a:off x="212892" y="1450708"/>
            <a:ext cx="8666634" cy="5126851"/>
          </a:xfrm>
          <a:prstGeom prst="rect">
            <a:avLst/>
          </a:prstGeom>
        </p:spPr>
      </p:pic>
    </p:spTree>
    <p:extLst>
      <p:ext uri="{BB962C8B-B14F-4D97-AF65-F5344CB8AC3E}">
        <p14:creationId xmlns:p14="http://schemas.microsoft.com/office/powerpoint/2010/main" val="3906075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6079" y="116632"/>
            <a:ext cx="8892480" cy="62068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Compatibilidade dos valores orçados e/ou contratados com os Preços de Mercado</a:t>
            </a:r>
          </a:p>
        </p:txBody>
      </p:sp>
      <p:sp>
        <p:nvSpPr>
          <p:cNvPr id="22531" name="Espaço Reservado para Conteúdo 2"/>
          <p:cNvSpPr>
            <a:spLocks noGrp="1"/>
          </p:cNvSpPr>
          <p:nvPr>
            <p:ph idx="1"/>
          </p:nvPr>
        </p:nvSpPr>
        <p:spPr bwMode="auto">
          <a:xfrm>
            <a:off x="179512" y="1124744"/>
            <a:ext cx="8712968" cy="5588595"/>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000" dirty="0">
                <a:solidFill>
                  <a:schemeClr val="tx1"/>
                </a:solidFill>
              </a:rPr>
              <a:t>O fato de a administração não ter cumprido seu dever de verificar a economicidade dos preços ofertados em processo de dispensa ou inexigibilidade de licitação não isenta de responsabilidade a empresa contratada por eventual </a:t>
            </a:r>
            <a:r>
              <a:rPr lang="pt-BR" sz="2000" dirty="0" err="1">
                <a:solidFill>
                  <a:schemeClr val="tx1"/>
                </a:solidFill>
              </a:rPr>
              <a:t>sobrepreço</a:t>
            </a:r>
            <a:r>
              <a:rPr lang="pt-BR" sz="2000" dirty="0">
                <a:solidFill>
                  <a:schemeClr val="tx1"/>
                </a:solidFill>
              </a:rPr>
              <a:t> constatado no contrato, uma vez que a obrigação de seguir os preços praticados no mercado se aplica tanto à Administração Pública quanto aos colaboradores privados, pois ambos são destinatários do regime jurídico-administrativo relativo às contratações públicas.</a:t>
            </a:r>
            <a:r>
              <a:rPr lang="pt-BR" sz="2000" b="1" dirty="0">
                <a:solidFill>
                  <a:schemeClr val="tx1"/>
                </a:solidFill>
              </a:rPr>
              <a:t>(Acórdão 1392/2016-Plenário).</a:t>
            </a:r>
          </a:p>
          <a:p>
            <a:pPr marL="1588" indent="20638" algn="just">
              <a:buNone/>
            </a:pPr>
            <a:endParaRPr lang="pt-BR" sz="2000" b="1" dirty="0">
              <a:solidFill>
                <a:schemeClr val="tx1"/>
              </a:solidFill>
            </a:endParaRPr>
          </a:p>
          <a:p>
            <a:pPr marL="1588" indent="20638" algn="just">
              <a:buNone/>
            </a:pPr>
            <a:r>
              <a:rPr lang="pt-BR" sz="2000" dirty="0">
                <a:solidFill>
                  <a:schemeClr val="tx1"/>
                </a:solidFill>
              </a:rPr>
              <a:t>As empresas que oferecem propostas com valores acima dos praticados pelo mercado, tirando proveito de orçamentos superestimados elaborados pelos órgãos públicos contratantes, contribuem para o superfaturamento dos serviços contratados, sujeitando-se à responsabilização solidária pelo dano evidenciado. </a:t>
            </a:r>
            <a:r>
              <a:rPr lang="pt-BR" sz="2000" b="1" dirty="0">
                <a:solidFill>
                  <a:schemeClr val="tx1"/>
                </a:solidFill>
              </a:rPr>
              <a:t>(Acórdão 2262/2015-Plenário).</a:t>
            </a:r>
          </a:p>
          <a:p>
            <a:pPr marL="1588" indent="20638" algn="just">
              <a:buNone/>
            </a:pPr>
            <a:endParaRPr lang="pt-BR" sz="2000" dirty="0">
              <a:solidFill>
                <a:schemeClr val="tx1"/>
              </a:solidFill>
            </a:endParaRPr>
          </a:p>
        </p:txBody>
      </p:sp>
    </p:spTree>
    <p:extLst>
      <p:ext uri="{BB962C8B-B14F-4D97-AF65-F5344CB8AC3E}">
        <p14:creationId xmlns:p14="http://schemas.microsoft.com/office/powerpoint/2010/main" val="1837057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Número de Slide 5"/>
          <p:cNvSpPr>
            <a:spLocks noGrp="1"/>
          </p:cNvSpPr>
          <p:nvPr>
            <p:ph type="sldNum" sz="quarter" idx="4294967295"/>
          </p:nvPr>
        </p:nvSpPr>
        <p:spPr>
          <a:xfrm>
            <a:off x="6553200" y="6245225"/>
            <a:ext cx="2133600" cy="476250"/>
          </a:xfrm>
          <a:prstGeom prst="rect">
            <a:avLst/>
          </a:prstGeom>
        </p:spPr>
        <p:txBody>
          <a:bodyPr/>
          <a:lstStyle/>
          <a:p>
            <a:pPr algn="r">
              <a:defRPr/>
            </a:pPr>
            <a:fld id="{C6073DD2-4209-48BE-A84F-0459BDD61947}" type="slidenum">
              <a:rPr lang="pt-BR" sz="1400">
                <a:solidFill>
                  <a:schemeClr val="tx1"/>
                </a:solidFill>
              </a:rPr>
              <a:pPr algn="r">
                <a:defRPr/>
              </a:pPr>
              <a:t>4</a:t>
            </a:fld>
            <a:endParaRPr lang="pt-BR" sz="1400">
              <a:solidFill>
                <a:schemeClr val="tx1"/>
              </a:solidFill>
            </a:endParaRPr>
          </a:p>
        </p:txBody>
      </p:sp>
      <p:sp>
        <p:nvSpPr>
          <p:cNvPr id="72707" name="Rectangle 2"/>
          <p:cNvSpPr>
            <a:spLocks noGrp="1" noChangeArrowheads="1"/>
          </p:cNvSpPr>
          <p:nvPr>
            <p:ph type="title" idx="4294967295"/>
          </p:nvPr>
        </p:nvSpPr>
        <p:spPr>
          <a:xfrm>
            <a:off x="179512" y="-116884"/>
            <a:ext cx="8769350" cy="863823"/>
          </a:xfrm>
        </p:spPr>
        <p:txBody>
          <a:bodyPr/>
          <a:lstStyle/>
          <a:p>
            <a:pPr eaLnBrk="1" hangingPunct="1"/>
            <a:r>
              <a:rPr lang="pt-BR" sz="4000" dirty="0"/>
              <a:t>Conceitos e Definições</a:t>
            </a:r>
          </a:p>
        </p:txBody>
      </p:sp>
      <p:sp>
        <p:nvSpPr>
          <p:cNvPr id="72708" name="Rectangle 3"/>
          <p:cNvSpPr>
            <a:spLocks noGrp="1" noChangeArrowheads="1"/>
          </p:cNvSpPr>
          <p:nvPr>
            <p:ph type="body" idx="4294967295"/>
          </p:nvPr>
        </p:nvSpPr>
        <p:spPr>
          <a:xfrm>
            <a:off x="86698" y="620688"/>
            <a:ext cx="8600102" cy="5256584"/>
          </a:xfrm>
        </p:spPr>
        <p:txBody>
          <a:bodyPr/>
          <a:lstStyle/>
          <a:p>
            <a:pPr algn="just" eaLnBrk="1" hangingPunct="1">
              <a:buClr>
                <a:schemeClr val="accent2"/>
              </a:buClr>
            </a:pPr>
            <a:r>
              <a:rPr lang="pt-BR" sz="2400" b="1" dirty="0">
                <a:solidFill>
                  <a:schemeClr val="tx2"/>
                </a:solidFill>
              </a:rPr>
              <a:t>Preço (ou custo) paradigma: </a:t>
            </a:r>
            <a:r>
              <a:rPr lang="pt-BR" sz="2400" dirty="0">
                <a:solidFill>
                  <a:schemeClr val="tx2"/>
                </a:solidFill>
              </a:rPr>
              <a:t>preço (ou custo) representativo de mercado, obtido a partir de fontes fidedignas, tomado como parâmetro para a análise de preços de um orçamento.</a:t>
            </a:r>
            <a:r>
              <a:rPr lang="pt-BR" sz="2400" b="1" dirty="0">
                <a:solidFill>
                  <a:schemeClr val="tx2"/>
                </a:solidFill>
              </a:rPr>
              <a:t> </a:t>
            </a:r>
          </a:p>
          <a:p>
            <a:pPr algn="just" eaLnBrk="1" hangingPunct="1">
              <a:buClr>
                <a:schemeClr val="accent2"/>
              </a:buClr>
            </a:pPr>
            <a:r>
              <a:rPr lang="pt-BR" sz="2400" b="1" dirty="0">
                <a:solidFill>
                  <a:schemeClr val="tx2"/>
                </a:solidFill>
              </a:rPr>
              <a:t>Preço real: </a:t>
            </a:r>
            <a:r>
              <a:rPr lang="pt-BR" sz="2400" dirty="0">
                <a:solidFill>
                  <a:schemeClr val="tx2"/>
                </a:solidFill>
              </a:rPr>
              <a:t>valor pago por serviço ou insumo utilizado na obra auditada, obtido junto aos fornecedores ou subcontratados, através de contratos, notas fiscais, folhas de pagamento ou outros documentos selecionados durante a análise. </a:t>
            </a:r>
          </a:p>
          <a:p>
            <a:pPr algn="just" eaLnBrk="1" hangingPunct="1">
              <a:buClr>
                <a:schemeClr val="accent2"/>
              </a:buClr>
            </a:pPr>
            <a:r>
              <a:rPr lang="pt-BR" sz="2400" b="1" dirty="0">
                <a:solidFill>
                  <a:schemeClr val="tx2"/>
                </a:solidFill>
              </a:rPr>
              <a:t>Preço (ou custo) referencial: </a:t>
            </a:r>
            <a:r>
              <a:rPr lang="pt-BR" sz="2400" dirty="0">
                <a:solidFill>
                  <a:schemeClr val="tx2"/>
                </a:solidFill>
              </a:rPr>
              <a:t>corresponde ao preço (ou custo) de determinado produto, serviço ou obra obtido em tabelas de custos da Administração Pública ou em catálogos e publicações especializadas. </a:t>
            </a:r>
          </a:p>
        </p:txBody>
      </p:sp>
    </p:spTree>
    <p:extLst>
      <p:ext uri="{BB962C8B-B14F-4D97-AF65-F5344CB8AC3E}">
        <p14:creationId xmlns:p14="http://schemas.microsoft.com/office/powerpoint/2010/main" val="3195177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62068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A Falácia do Ato Jurídico Perfeito</a:t>
            </a:r>
          </a:p>
        </p:txBody>
      </p:sp>
      <p:sp>
        <p:nvSpPr>
          <p:cNvPr id="22531" name="Espaço Reservado para Conteúdo 2"/>
          <p:cNvSpPr>
            <a:spLocks noGrp="1"/>
          </p:cNvSpPr>
          <p:nvPr>
            <p:ph idx="1"/>
          </p:nvPr>
        </p:nvSpPr>
        <p:spPr bwMode="auto">
          <a:xfrm>
            <a:off x="0" y="404664"/>
            <a:ext cx="9144000" cy="6308675"/>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000" b="1" dirty="0">
                <a:solidFill>
                  <a:schemeClr val="tx1"/>
                </a:solidFill>
              </a:rPr>
              <a:t>Acórdão 1637/2016-Plenário:</a:t>
            </a:r>
          </a:p>
          <a:p>
            <a:pPr marL="1588" indent="20638" algn="just">
              <a:buNone/>
            </a:pPr>
            <a:endParaRPr lang="pt-BR" sz="2000" b="1" dirty="0">
              <a:solidFill>
                <a:schemeClr val="tx1"/>
              </a:solidFill>
            </a:endParaRPr>
          </a:p>
          <a:p>
            <a:pPr marL="0" indent="0" algn="just">
              <a:spcBef>
                <a:spcPts val="0"/>
              </a:spcBef>
              <a:buNone/>
            </a:pPr>
            <a:r>
              <a:rPr lang="pt-BR" sz="1800" dirty="0">
                <a:solidFill>
                  <a:schemeClr val="tx1"/>
                </a:solidFill>
              </a:rPr>
              <a:t>108. Como relação à suposta ofensa ao instituto do ato jurídico perfeito aventada pela defendente, dispõe a Carta Magna que a lei não prejudicará o direito adquirido, o ato jurídico perfeito e a coisa julgada, o que nos leva e perquirir se realmente uma decisão condenatória do TCU poderia obrigar o particular a ressarcir o erário em vista de superfaturamento por preços excessivos observado no contrato.</a:t>
            </a:r>
          </a:p>
          <a:p>
            <a:pPr marL="0" indent="0" algn="just">
              <a:spcBef>
                <a:spcPts val="0"/>
              </a:spcBef>
              <a:buNone/>
            </a:pPr>
            <a:r>
              <a:rPr lang="pt-BR" sz="1800" dirty="0">
                <a:solidFill>
                  <a:schemeClr val="tx1"/>
                </a:solidFill>
              </a:rPr>
              <a:t>109. Ocorre que um contrato eivado por </a:t>
            </a:r>
            <a:r>
              <a:rPr lang="pt-BR" sz="1800" dirty="0" err="1">
                <a:solidFill>
                  <a:schemeClr val="tx1"/>
                </a:solidFill>
              </a:rPr>
              <a:t>sobrepreço</a:t>
            </a:r>
            <a:r>
              <a:rPr lang="pt-BR" sz="1800" dirty="0">
                <a:solidFill>
                  <a:schemeClr val="tx1"/>
                </a:solidFill>
              </a:rPr>
              <a:t> não é um ato jurídico perfeito, assim entendido como aquele já realizado, acabado segundo a lei vigente ao tempo em que se efetuou, satisfazendo todos os requisitos formais para gerar a plenitude dos seus efeitos. O mesmo raciocínio é extensivo aos termos de aditamento que introduziram acréscimos nos serviços de custo superestimado.</a:t>
            </a:r>
          </a:p>
          <a:p>
            <a:pPr marL="0" indent="0" algn="just">
              <a:spcBef>
                <a:spcPts val="0"/>
              </a:spcBef>
              <a:buNone/>
            </a:pPr>
            <a:r>
              <a:rPr lang="pt-BR" sz="1800" dirty="0">
                <a:solidFill>
                  <a:schemeClr val="tx1"/>
                </a:solidFill>
              </a:rPr>
              <a:t>110. Dentre outros causas elencadas no art. 166 do Código Civil, considera-se nulo o negócio jurídico quando for ilícito o seu objeto; o motivo determinante, comum a ambas as partes, for ilícito; não revestir a forma prescrita em lei; for preterida alguma solenidade que a lei considere essencial para a sua validade; tiver por objetivo fraudar lei imperativa; e a lei taxativamente o declarar nulo, ou proibir-lhe a prática, sem cominar sanção. O objeto do </a:t>
            </a:r>
            <a:r>
              <a:rPr lang="pt-BR" sz="1800" dirty="0" err="1">
                <a:solidFill>
                  <a:schemeClr val="tx1"/>
                </a:solidFill>
              </a:rPr>
              <a:t>négócio</a:t>
            </a:r>
            <a:r>
              <a:rPr lang="pt-BR" sz="1800" dirty="0">
                <a:solidFill>
                  <a:schemeClr val="tx1"/>
                </a:solidFill>
              </a:rPr>
              <a:t> jurídico administrativo é a contratação segundo os preceitos da Lei 8.666/1993. Por isso, o contrato com </a:t>
            </a:r>
            <a:r>
              <a:rPr lang="pt-BR" sz="1800" dirty="0" err="1">
                <a:solidFill>
                  <a:schemeClr val="tx1"/>
                </a:solidFill>
              </a:rPr>
              <a:t>sobrepreço</a:t>
            </a:r>
            <a:r>
              <a:rPr lang="pt-BR" sz="1800" dirty="0">
                <a:solidFill>
                  <a:schemeClr val="tx1"/>
                </a:solidFill>
              </a:rPr>
              <a:t> afigura-se ilícito, na medida em que não se adequa à Lei.</a:t>
            </a:r>
          </a:p>
          <a:p>
            <a:pPr marL="1588" indent="20638" algn="just">
              <a:buNone/>
            </a:pPr>
            <a:endParaRPr lang="pt-BR" sz="2000" dirty="0">
              <a:solidFill>
                <a:schemeClr val="tx1"/>
              </a:solidFill>
            </a:endParaRPr>
          </a:p>
        </p:txBody>
      </p:sp>
    </p:spTree>
    <p:extLst>
      <p:ext uri="{BB962C8B-B14F-4D97-AF65-F5344CB8AC3E}">
        <p14:creationId xmlns:p14="http://schemas.microsoft.com/office/powerpoint/2010/main" val="1345329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62068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A Falácia do Ato Jurídico Perfeito</a:t>
            </a:r>
          </a:p>
        </p:txBody>
      </p:sp>
      <p:sp>
        <p:nvSpPr>
          <p:cNvPr id="22531" name="Espaço Reservado para Conteúdo 2"/>
          <p:cNvSpPr>
            <a:spLocks noGrp="1"/>
          </p:cNvSpPr>
          <p:nvPr>
            <p:ph idx="1"/>
          </p:nvPr>
        </p:nvSpPr>
        <p:spPr bwMode="auto">
          <a:xfrm>
            <a:off x="467544" y="476672"/>
            <a:ext cx="8424936" cy="6236667"/>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000" b="1" dirty="0">
                <a:solidFill>
                  <a:schemeClr val="tx1"/>
                </a:solidFill>
              </a:rPr>
              <a:t>Acórdão 1637/2016-Plenário:</a:t>
            </a:r>
          </a:p>
          <a:p>
            <a:pPr marL="1588" indent="20638" algn="just">
              <a:buNone/>
            </a:pPr>
            <a:endParaRPr lang="pt-BR" sz="2000" b="1" dirty="0">
              <a:solidFill>
                <a:schemeClr val="tx1"/>
              </a:solidFill>
            </a:endParaRPr>
          </a:p>
          <a:p>
            <a:pPr marL="0" indent="0" algn="just">
              <a:spcBef>
                <a:spcPts val="0"/>
              </a:spcBef>
              <a:buNone/>
            </a:pPr>
            <a:r>
              <a:rPr lang="pt-BR" sz="2000" dirty="0">
                <a:solidFill>
                  <a:schemeClr val="tx1"/>
                </a:solidFill>
              </a:rPr>
              <a:t>111. Cabia à licitante cumprir a regra deduzida do art. 43, inciso IV, da Lei 8.666/1993, qual seja, ofertar preços compatíveis com os praticados pelo mercado. Nesse sentido, é oportuno colacionar diversos dispositivos legais que caracterizam como ilícita a contratação pela Administração Pública por preço superior ao de mercado, a começar pela própria lei 8.666/1993, no caso de fraude previsto no seu art. 96, inciso I.</a:t>
            </a:r>
          </a:p>
          <a:p>
            <a:pPr marL="0" indent="0" algn="just">
              <a:spcBef>
                <a:spcPts val="0"/>
              </a:spcBef>
              <a:buNone/>
            </a:pPr>
            <a:r>
              <a:rPr lang="pt-BR" sz="2000" dirty="0">
                <a:solidFill>
                  <a:schemeClr val="tx1"/>
                </a:solidFill>
              </a:rPr>
              <a:t>112. A prática do jogo de planilha também pode ser enquadrada no disposto no art. 92 da Lei de Licitações e Contratos, que tipifica o ato de admitir, possibilitar ou dar causa a qualquer modificação contratual, em favor do adjudicatário, durante a execução dos contratos celebrados com o Poder Público, sem autorização em lei, no ato convocatório da licitação ou nos respectivos instrumentos contratuais.</a:t>
            </a:r>
          </a:p>
          <a:p>
            <a:pPr marL="0" indent="0" algn="just">
              <a:spcBef>
                <a:spcPts val="0"/>
              </a:spcBef>
              <a:buNone/>
            </a:pPr>
            <a:r>
              <a:rPr lang="pt-BR" sz="2000" dirty="0">
                <a:solidFill>
                  <a:schemeClr val="tx1"/>
                </a:solidFill>
              </a:rPr>
              <a:t>113. Ademais, contratação por preço superior ao de mercado é tipificada como ato de improbidade administrativa, previsto na Lei 8.429/1992, também aplicável àquele que, mesmo não sendo agente público, induza ou concorra para a prática do ato de improbidade ou dele se beneficie sob qualquer forma direta ou indireta:</a:t>
            </a:r>
          </a:p>
          <a:p>
            <a:pPr marL="1588" indent="20638" algn="just">
              <a:buNone/>
            </a:pPr>
            <a:endParaRPr lang="pt-BR" sz="2000" dirty="0">
              <a:solidFill>
                <a:schemeClr val="tx1"/>
              </a:solidFill>
            </a:endParaRPr>
          </a:p>
        </p:txBody>
      </p:sp>
    </p:spTree>
    <p:extLst>
      <p:ext uri="{BB962C8B-B14F-4D97-AF65-F5344CB8AC3E}">
        <p14:creationId xmlns:p14="http://schemas.microsoft.com/office/powerpoint/2010/main" val="2807407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62068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A Falácia do Ato Jurídico Perfeito</a:t>
            </a:r>
          </a:p>
        </p:txBody>
      </p:sp>
      <p:sp>
        <p:nvSpPr>
          <p:cNvPr id="22531" name="Espaço Reservado para Conteúdo 2"/>
          <p:cNvSpPr>
            <a:spLocks noGrp="1"/>
          </p:cNvSpPr>
          <p:nvPr>
            <p:ph idx="1"/>
          </p:nvPr>
        </p:nvSpPr>
        <p:spPr bwMode="auto">
          <a:xfrm>
            <a:off x="323528" y="476672"/>
            <a:ext cx="8568952" cy="6236667"/>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000" b="1" dirty="0">
                <a:solidFill>
                  <a:schemeClr val="tx1"/>
                </a:solidFill>
              </a:rPr>
              <a:t>Acórdão 1637/2016-Plenário:</a:t>
            </a:r>
          </a:p>
          <a:p>
            <a:pPr marL="0" indent="0" algn="just">
              <a:buNone/>
            </a:pPr>
            <a:r>
              <a:rPr lang="pt-BR" sz="2000" i="1" dirty="0">
                <a:solidFill>
                  <a:schemeClr val="tx1"/>
                </a:solidFill>
              </a:rPr>
              <a:t>“Art. 3° As disposições desta lei são aplicáveis, no que couber, àquele que, mesmo não sendo agente público, induza ou concorra para a prática do ato de improbidade ou dele se beneficie sob qualquer forma direta ou indireta.</a:t>
            </a:r>
          </a:p>
          <a:p>
            <a:pPr marL="0" indent="0" algn="just">
              <a:buNone/>
            </a:pPr>
            <a:r>
              <a:rPr lang="pt-BR" sz="2000" i="1" dirty="0">
                <a:solidFill>
                  <a:schemeClr val="tx1"/>
                </a:solidFill>
              </a:rPr>
              <a:t>(...)</a:t>
            </a:r>
          </a:p>
          <a:p>
            <a:pPr marL="0" indent="0" algn="just">
              <a:buNone/>
            </a:pPr>
            <a:r>
              <a:rPr lang="pt-BR" sz="2000" i="1" dirty="0">
                <a:solidFill>
                  <a:schemeClr val="tx1"/>
                </a:solidFill>
              </a:rPr>
              <a:t>Art. 10. Constitui ato de improbidade administrativa que causa lesão ao erário qualquer ação ou omissão, dolosa ou culposa, que enseje perda patrimonial, desvio, apropriação, malbaratamento ou dilapidação dos bens ou haveres das entidades referidas no art. 1º desta lei, e notadamente:</a:t>
            </a:r>
          </a:p>
          <a:p>
            <a:pPr marL="0" indent="0" algn="just">
              <a:buNone/>
            </a:pPr>
            <a:r>
              <a:rPr lang="pt-BR" sz="2000" i="1" dirty="0">
                <a:solidFill>
                  <a:schemeClr val="tx1"/>
                </a:solidFill>
              </a:rPr>
              <a:t>(...)</a:t>
            </a:r>
          </a:p>
          <a:p>
            <a:pPr marL="0" indent="0" algn="just">
              <a:buNone/>
            </a:pPr>
            <a:r>
              <a:rPr lang="pt-BR" sz="2000" i="1" dirty="0">
                <a:solidFill>
                  <a:schemeClr val="tx1"/>
                </a:solidFill>
              </a:rPr>
              <a:t>V - permitir ou facilitar a aquisição, permuta ou locação de bem ou serviço por preço superior ao de mercado;”</a:t>
            </a:r>
          </a:p>
          <a:p>
            <a:pPr marL="0" indent="0" algn="just">
              <a:buNone/>
            </a:pPr>
            <a:r>
              <a:rPr lang="pt-BR" sz="2000" dirty="0">
                <a:solidFill>
                  <a:schemeClr val="tx1"/>
                </a:solidFill>
              </a:rPr>
              <a:t>114. O ressarcimento integral do dano e a perda dos bens ou valores acrescidos ilicitamente ao patrimônio é cominação prevista pela Lei de Improbidade Administrativa (art. 12, incisos I, II e III) e, agora, na nova Lei Anticorrupção (Lei 12.486/2013, </a:t>
            </a:r>
            <a:r>
              <a:rPr lang="pt-BR" sz="2000" dirty="0" err="1">
                <a:solidFill>
                  <a:schemeClr val="tx1"/>
                </a:solidFill>
              </a:rPr>
              <a:t>arts</a:t>
            </a:r>
            <a:r>
              <a:rPr lang="pt-BR" sz="2000" dirty="0">
                <a:solidFill>
                  <a:schemeClr val="tx1"/>
                </a:solidFill>
              </a:rPr>
              <a:t>. 3º, 6º, §3º, 16, §3º, 19, inciso I, 21, parágrafo único).</a:t>
            </a:r>
          </a:p>
          <a:p>
            <a:pPr marL="1588" indent="20638" algn="just">
              <a:buNone/>
            </a:pPr>
            <a:endParaRPr lang="pt-BR" sz="2000" dirty="0">
              <a:solidFill>
                <a:schemeClr val="tx1"/>
              </a:solidFill>
            </a:endParaRPr>
          </a:p>
        </p:txBody>
      </p:sp>
    </p:spTree>
    <p:extLst>
      <p:ext uri="{BB962C8B-B14F-4D97-AF65-F5344CB8AC3E}">
        <p14:creationId xmlns:p14="http://schemas.microsoft.com/office/powerpoint/2010/main" val="402975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62068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A Falácia do Ato Jurídico Perfeito</a:t>
            </a:r>
          </a:p>
        </p:txBody>
      </p:sp>
      <p:sp>
        <p:nvSpPr>
          <p:cNvPr id="22531" name="Espaço Reservado para Conteúdo 2"/>
          <p:cNvSpPr>
            <a:spLocks noGrp="1"/>
          </p:cNvSpPr>
          <p:nvPr>
            <p:ph idx="1"/>
          </p:nvPr>
        </p:nvSpPr>
        <p:spPr bwMode="auto">
          <a:xfrm>
            <a:off x="322591" y="332656"/>
            <a:ext cx="8568952" cy="6236667"/>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000" b="1" dirty="0">
                <a:solidFill>
                  <a:schemeClr val="tx1"/>
                </a:solidFill>
              </a:rPr>
              <a:t>Acórdão 1637/2016-Plenário:</a:t>
            </a:r>
          </a:p>
          <a:p>
            <a:pPr marL="0" indent="0" algn="just">
              <a:buNone/>
            </a:pPr>
            <a:r>
              <a:rPr lang="pt-BR" sz="2000" dirty="0">
                <a:solidFill>
                  <a:schemeClr val="tx1"/>
                </a:solidFill>
              </a:rPr>
              <a:t>115. A Lei Anticorrupção trouxe expressamente dentre as condutas ilícitas especificadas as seguintes (art. 5º, inciso IV), demonstrando que o aditamento de serviços com </a:t>
            </a:r>
            <a:r>
              <a:rPr lang="pt-BR" sz="2000" dirty="0" err="1">
                <a:solidFill>
                  <a:schemeClr val="tx1"/>
                </a:solidFill>
              </a:rPr>
              <a:t>sobrepreço</a:t>
            </a:r>
            <a:r>
              <a:rPr lang="pt-BR" sz="2000" dirty="0">
                <a:solidFill>
                  <a:schemeClr val="tx1"/>
                </a:solidFill>
              </a:rPr>
              <a:t> é também irregularidade passível de enquadramento naquela Lei:</a:t>
            </a:r>
          </a:p>
          <a:p>
            <a:pPr marL="0" indent="0" algn="just">
              <a:buNone/>
            </a:pPr>
            <a:r>
              <a:rPr lang="pt-BR" sz="2000" i="1" dirty="0">
                <a:solidFill>
                  <a:schemeClr val="tx1"/>
                </a:solidFill>
              </a:rPr>
              <a:t>f) obter vantagem ou benefício indevido, de modo fraudulento, de modificações ou prorrogações de contratos celebrados com a administração pública, sem autorização em lei, no ato convocatório da licitação pública ou nos respectivos instrumentos contratuais; ou</a:t>
            </a:r>
          </a:p>
          <a:p>
            <a:pPr marL="0" indent="0" algn="just">
              <a:buNone/>
            </a:pPr>
            <a:r>
              <a:rPr lang="pt-BR" sz="2000" i="1" dirty="0">
                <a:solidFill>
                  <a:schemeClr val="tx1"/>
                </a:solidFill>
              </a:rPr>
              <a:t>g) manipular ou fraudar o equilíbrio econômico-financeiro dos contratos celebrados com a administração pública;</a:t>
            </a:r>
          </a:p>
          <a:p>
            <a:pPr marL="0" indent="0" algn="just">
              <a:buNone/>
            </a:pPr>
            <a:r>
              <a:rPr lang="pt-BR" sz="2000" dirty="0">
                <a:solidFill>
                  <a:schemeClr val="tx1"/>
                </a:solidFill>
              </a:rPr>
              <a:t>116. Continuando com tal abordagem, o art. 4º da Lei 4.717/1965, que regula a ação popular, considera nulos os atos ou contratos celebrados por entes públicos, nos quais ocorre a compra de bens por preço “superior ao corrente no mercado”, ou com “desobediência a normas legais” ou “regulamentares” (inciso V, alíneas “a” e “b”). Igualmente, a referida ação pode ser interposta contra o agente privado (</a:t>
            </a:r>
            <a:r>
              <a:rPr lang="pt-BR" sz="2000" dirty="0" err="1">
                <a:solidFill>
                  <a:schemeClr val="tx1"/>
                </a:solidFill>
              </a:rPr>
              <a:t>art</a:t>
            </a:r>
            <a:r>
              <a:rPr lang="pt-BR" sz="2000" dirty="0">
                <a:solidFill>
                  <a:schemeClr val="tx1"/>
                </a:solidFill>
              </a:rPr>
              <a:t> 6º) e a sentença proferida poderá decretar a invalidade do ato impugnado, condenando ao pagamento de perdas e danos os responsáveis pela sua prática e os beneficiários dele (art. 11).</a:t>
            </a:r>
          </a:p>
          <a:p>
            <a:pPr marL="1588" indent="20638" algn="just">
              <a:buNone/>
            </a:pPr>
            <a:endParaRPr lang="pt-BR" sz="2000" dirty="0">
              <a:solidFill>
                <a:schemeClr val="tx1"/>
              </a:solidFill>
            </a:endParaRPr>
          </a:p>
        </p:txBody>
      </p:sp>
    </p:spTree>
    <p:extLst>
      <p:ext uri="{BB962C8B-B14F-4D97-AF65-F5344CB8AC3E}">
        <p14:creationId xmlns:p14="http://schemas.microsoft.com/office/powerpoint/2010/main" val="3588128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62068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A Falácia do Ato Jurídico Perfeito</a:t>
            </a:r>
          </a:p>
        </p:txBody>
      </p:sp>
      <p:sp>
        <p:nvSpPr>
          <p:cNvPr id="22531" name="Espaço Reservado para Conteúdo 2"/>
          <p:cNvSpPr>
            <a:spLocks noGrp="1"/>
          </p:cNvSpPr>
          <p:nvPr>
            <p:ph idx="1"/>
          </p:nvPr>
        </p:nvSpPr>
        <p:spPr bwMode="auto">
          <a:xfrm>
            <a:off x="322591" y="476672"/>
            <a:ext cx="8568952" cy="6092651"/>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000" b="1" dirty="0">
                <a:solidFill>
                  <a:schemeClr val="tx1"/>
                </a:solidFill>
              </a:rPr>
              <a:t>Acórdão 1637/2016-Plenário:</a:t>
            </a:r>
          </a:p>
          <a:p>
            <a:pPr marL="0" indent="0" algn="just">
              <a:buNone/>
            </a:pPr>
            <a:r>
              <a:rPr lang="pt-BR" sz="2000" dirty="0">
                <a:solidFill>
                  <a:schemeClr val="tx1"/>
                </a:solidFill>
              </a:rPr>
              <a:t>117. Diante disso, observo que as disposições da Lei Orgânica do TCU, prevendo a condenação do terceiro que contrata com a Administração ao ressarcimento do prejuízo ao erário, estão devidamente harmonizadas com os princípios da unidade e coerência do ordenamento jurídico.</a:t>
            </a:r>
          </a:p>
          <a:p>
            <a:pPr marL="0" indent="0" algn="just">
              <a:buNone/>
            </a:pPr>
            <a:r>
              <a:rPr lang="pt-BR" sz="2000" dirty="0">
                <a:solidFill>
                  <a:schemeClr val="tx1"/>
                </a:solidFill>
              </a:rPr>
              <a:t>118. Concluo também que o contrato administrativo ou seus aditamentos com preços superiores aos de mercado estão eivados de vício e não podem ser tidos como um negócio jurídico perfeito, porquanto seu objeto está em dissonância com os preceitos da Lei 8.666/1993.</a:t>
            </a:r>
          </a:p>
          <a:p>
            <a:pPr marL="1588" indent="20638" algn="just">
              <a:buNone/>
            </a:pPr>
            <a:endParaRPr lang="pt-BR" sz="2000" dirty="0">
              <a:solidFill>
                <a:schemeClr val="tx1"/>
              </a:solidFill>
            </a:endParaRPr>
          </a:p>
        </p:txBody>
      </p:sp>
    </p:spTree>
    <p:extLst>
      <p:ext uri="{BB962C8B-B14F-4D97-AF65-F5344CB8AC3E}">
        <p14:creationId xmlns:p14="http://schemas.microsoft.com/office/powerpoint/2010/main" val="4057671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836712"/>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Presunção de Veracidade dos </a:t>
            </a:r>
            <a:r>
              <a:rPr lang="pt-BR" sz="2400" b="1" kern="1200" dirty="0">
                <a:solidFill>
                  <a:srgbClr val="0D3B66"/>
                </a:solidFill>
              </a:rPr>
              <a:t>Sistemas de Referência</a:t>
            </a:r>
            <a:endParaRPr lang="pt-BR" sz="2400" b="1" kern="1200" dirty="0">
              <a:solidFill>
                <a:srgbClr val="0D3B66"/>
              </a:solidFill>
              <a:latin typeface="+mn-lt"/>
            </a:endParaRPr>
          </a:p>
        </p:txBody>
      </p:sp>
      <p:sp>
        <p:nvSpPr>
          <p:cNvPr id="22531" name="Espaço Reservado para Conteúdo 2"/>
          <p:cNvSpPr>
            <a:spLocks noGrp="1"/>
          </p:cNvSpPr>
          <p:nvPr>
            <p:ph idx="1"/>
          </p:nvPr>
        </p:nvSpPr>
        <p:spPr bwMode="auto">
          <a:xfrm>
            <a:off x="322591" y="692696"/>
            <a:ext cx="8568952" cy="5876627"/>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400" b="1" dirty="0">
                <a:solidFill>
                  <a:schemeClr val="tx1"/>
                </a:solidFill>
              </a:rPr>
              <a:t>Acórdão 2654/2015-Plenário:</a:t>
            </a:r>
          </a:p>
          <a:p>
            <a:pPr marL="0" indent="0" algn="just">
              <a:buNone/>
            </a:pPr>
            <a:r>
              <a:rPr lang="pt-BR" sz="2400" dirty="0">
                <a:solidFill>
                  <a:schemeClr val="tx1"/>
                </a:solidFill>
              </a:rPr>
              <a:t>Nos processos de fiscalização de obras, presume-se que os referenciais oficiais da Administração refletem os preços de mercado, razão pela qual podem e devem ser considerados para a análise de adequação de preços e apuração de eventual superfaturamento. Alegações em contrário devem ser comprovadas com base em elementos fáticos que permitam afastar os preços de referência utilizados pelo TCU.</a:t>
            </a:r>
            <a:endParaRPr lang="pt-BR" sz="2400" dirty="0">
              <a:solidFill>
                <a:schemeClr val="tx1"/>
              </a:solidFill>
              <a:hlinkClick r:id="rId2"/>
            </a:endParaRPr>
          </a:p>
        </p:txBody>
      </p:sp>
    </p:spTree>
    <p:extLst>
      <p:ext uri="{BB962C8B-B14F-4D97-AF65-F5344CB8AC3E}">
        <p14:creationId xmlns:p14="http://schemas.microsoft.com/office/powerpoint/2010/main" val="194335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836712"/>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Presunção de Veracidade dos </a:t>
            </a:r>
            <a:r>
              <a:rPr lang="pt-BR" sz="2400" b="1" kern="1200" dirty="0">
                <a:solidFill>
                  <a:srgbClr val="0D3B66"/>
                </a:solidFill>
              </a:rPr>
              <a:t>Sistemas de Referência</a:t>
            </a:r>
            <a:endParaRPr lang="pt-BR" sz="2400" b="1" kern="1200" dirty="0">
              <a:solidFill>
                <a:srgbClr val="0D3B66"/>
              </a:solidFill>
              <a:latin typeface="+mn-lt"/>
            </a:endParaRPr>
          </a:p>
        </p:txBody>
      </p:sp>
      <p:sp>
        <p:nvSpPr>
          <p:cNvPr id="22531" name="Espaço Reservado para Conteúdo 2"/>
          <p:cNvSpPr>
            <a:spLocks noGrp="1"/>
          </p:cNvSpPr>
          <p:nvPr>
            <p:ph idx="1"/>
          </p:nvPr>
        </p:nvSpPr>
        <p:spPr bwMode="auto">
          <a:xfrm>
            <a:off x="322591" y="692696"/>
            <a:ext cx="8568952" cy="5876627"/>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400" b="1" dirty="0">
                <a:solidFill>
                  <a:schemeClr val="tx1"/>
                </a:solidFill>
              </a:rPr>
              <a:t>Acórdão 1637/2016-Plenário:</a:t>
            </a:r>
          </a:p>
          <a:p>
            <a:pPr marL="0" indent="0" algn="just">
              <a:buNone/>
            </a:pPr>
            <a:r>
              <a:rPr lang="pt-BR" sz="2400" dirty="0">
                <a:solidFill>
                  <a:schemeClr val="tx1"/>
                </a:solidFill>
              </a:rPr>
              <a:t>69. Conforme jurisprudência do TCU, os sistemas referenciais oficiais da Administração, como todo documento público, gozam de presunção de veracidade e de legitimidade, ou seja, refletem os preços de mercado, razão pela qual podem e devem ser considerados para a análise de adequação de preços e apuração de eventual superfaturamento. Compete aos responsáveis comprovarem alegações em contrário a partir de elementos fáticos que demonstrem a inadequação ou a necessidade de adequação dos preços extraídos de sistemas de referência.</a:t>
            </a:r>
            <a:endParaRPr lang="pt-BR" sz="2400" dirty="0">
              <a:solidFill>
                <a:schemeClr val="tx1"/>
              </a:solidFill>
              <a:hlinkClick r:id="rId2"/>
            </a:endParaRPr>
          </a:p>
        </p:txBody>
      </p:sp>
    </p:spTree>
    <p:extLst>
      <p:ext uri="{BB962C8B-B14F-4D97-AF65-F5344CB8AC3E}">
        <p14:creationId xmlns:p14="http://schemas.microsoft.com/office/powerpoint/2010/main" val="2101272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357158" y="214290"/>
            <a:ext cx="8001000" cy="571500"/>
          </a:xfrm>
        </p:spPr>
        <p:txBody>
          <a:bodyPr>
            <a:normAutofit fontScale="90000"/>
          </a:bodyPr>
          <a:lstStyle/>
          <a:p>
            <a:pPr eaLnBrk="1" hangingPunct="1"/>
            <a:r>
              <a:rPr lang="pt-BR" dirty="0">
                <a:latin typeface="Arial" charset="0"/>
                <a:cs typeface="Arial" charset="0"/>
              </a:rPr>
              <a:t>Cálculo do Sobrepreço </a:t>
            </a:r>
          </a:p>
        </p:txBody>
      </p:sp>
      <p:sp>
        <p:nvSpPr>
          <p:cNvPr id="7171" name="Espaço Reservado para Conteúdo 2"/>
          <p:cNvSpPr>
            <a:spLocks noGrp="1"/>
          </p:cNvSpPr>
          <p:nvPr>
            <p:ph idx="1"/>
          </p:nvPr>
        </p:nvSpPr>
        <p:spPr>
          <a:xfrm>
            <a:off x="0" y="714356"/>
            <a:ext cx="8964488" cy="4668857"/>
          </a:xfrm>
        </p:spPr>
        <p:txBody>
          <a:bodyPr>
            <a:normAutofit/>
          </a:bodyPr>
          <a:lstStyle/>
          <a:p>
            <a:pPr algn="just">
              <a:spcBef>
                <a:spcPts val="600"/>
              </a:spcBef>
            </a:pPr>
            <a:r>
              <a:rPr lang="pt-BR" sz="1800" dirty="0">
                <a:solidFill>
                  <a:schemeClr val="tx1"/>
                </a:solidFill>
                <a:latin typeface="Arial" charset="0"/>
                <a:cs typeface="Arial" charset="0"/>
              </a:rPr>
              <a:t>A análise de preços deve se dar sempre mediante a comparação de preço contratado/orçado com o preço paradigma de mercado, da seguinte forma:</a:t>
            </a:r>
          </a:p>
          <a:p>
            <a:pPr algn="just">
              <a:spcBef>
                <a:spcPts val="600"/>
              </a:spcBef>
              <a:buFont typeface="Wingdings" pitchFamily="2" charset="2"/>
              <a:buNone/>
            </a:pPr>
            <a:r>
              <a:rPr lang="pt-BR" sz="1600" b="1" dirty="0">
                <a:solidFill>
                  <a:srgbClr val="FF0000"/>
                </a:solidFill>
                <a:latin typeface="Arial" charset="0"/>
                <a:cs typeface="Arial" charset="0"/>
              </a:rPr>
              <a:t>Preço contratado/orçado &lt;= Preço de mercado ou</a:t>
            </a:r>
          </a:p>
          <a:p>
            <a:pPr algn="just">
              <a:spcBef>
                <a:spcPts val="600"/>
              </a:spcBef>
              <a:buFont typeface="Wingdings" pitchFamily="2" charset="2"/>
              <a:buNone/>
            </a:pPr>
            <a:r>
              <a:rPr lang="pt-BR" sz="1600" b="1" dirty="0">
                <a:solidFill>
                  <a:srgbClr val="FF0000"/>
                </a:solidFill>
                <a:latin typeface="Arial" charset="0"/>
                <a:cs typeface="Arial" charset="0"/>
              </a:rPr>
              <a:t> </a:t>
            </a:r>
          </a:p>
          <a:p>
            <a:pPr algn="just">
              <a:spcBef>
                <a:spcPts val="600"/>
              </a:spcBef>
              <a:buFont typeface="Wingdings" pitchFamily="2" charset="2"/>
              <a:buNone/>
            </a:pPr>
            <a:r>
              <a:rPr lang="pt-BR" sz="1600" b="1" dirty="0">
                <a:solidFill>
                  <a:srgbClr val="FF0000"/>
                </a:solidFill>
                <a:latin typeface="Arial" charset="0"/>
                <a:cs typeface="Arial" charset="0"/>
              </a:rPr>
              <a:t>Custo contratado/orçado + BDI contratual/orçado &lt;= Custo paradigma + BDI paradigma.</a:t>
            </a:r>
          </a:p>
          <a:p>
            <a:pPr algn="just">
              <a:spcBef>
                <a:spcPts val="600"/>
              </a:spcBef>
            </a:pPr>
            <a:r>
              <a:rPr lang="pt-BR" sz="1800" b="1" dirty="0">
                <a:solidFill>
                  <a:schemeClr val="tx1"/>
                </a:solidFill>
              </a:rPr>
              <a:t>A análise isolada de apenas um dos componentes do preço (custo direto ou BDI) não é suficiente para a caracterização de sobrepreço. </a:t>
            </a:r>
            <a:r>
              <a:rPr lang="pt-BR" sz="1800" dirty="0">
                <a:solidFill>
                  <a:schemeClr val="tx1"/>
                </a:solidFill>
              </a:rPr>
              <a:t>Assim, um BDI contratual elevado pode ser compensado por um custo direto contratual abaixo do paradigma e não ensejar a imputação de sobrepreço. </a:t>
            </a:r>
          </a:p>
          <a:p>
            <a:pPr algn="just">
              <a:spcBef>
                <a:spcPts val="600"/>
              </a:spcBef>
            </a:pPr>
            <a:r>
              <a:rPr lang="pt-BR" sz="1800" dirty="0">
                <a:solidFill>
                  <a:schemeClr val="tx1"/>
                </a:solidFill>
              </a:rPr>
              <a:t>Contudo, deve-se tomar cuidado com os casos de aditivos incluindo novos serviços, cujos preços devem ser negociados entre as partes. A incidência de um BDI elevado pode tornar o preço dos novos serviços superiores aos de mercado, ocasionando um tipo peculiar de “jogo de planilha”. </a:t>
            </a:r>
          </a:p>
          <a:p>
            <a:pPr algn="just"/>
            <a:endParaRPr lang="pt-BR" sz="1800" dirty="0">
              <a:latin typeface="Arial" charset="0"/>
              <a:cs typeface="Arial" charset="0"/>
            </a:endParaRPr>
          </a:p>
          <a:p>
            <a:pPr>
              <a:buFont typeface="Wingdings" pitchFamily="2" charset="2"/>
              <a:buNone/>
            </a:pPr>
            <a:endParaRPr lang="pt-BR" sz="1800" dirty="0">
              <a:latin typeface="Arial" charset="0"/>
              <a:cs typeface="Arial" charset="0"/>
            </a:endParaRPr>
          </a:p>
        </p:txBody>
      </p:sp>
      <p:sp>
        <p:nvSpPr>
          <p:cNvPr id="7172"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ABBBD165-0B83-48A3-969D-68EA5187A7C2}" type="slidenum">
              <a:rPr lang="pt-BR" smtClean="0">
                <a:solidFill>
                  <a:schemeClr val="tx1"/>
                </a:solidFill>
                <a:effectLst/>
              </a:rPr>
              <a:pPr/>
              <a:t>47</a:t>
            </a:fld>
            <a:endParaRPr lang="pt-BR" dirty="0">
              <a:solidFill>
                <a:schemeClr val="tx1"/>
              </a:solidFill>
              <a:effectLst/>
            </a:endParaRPr>
          </a:p>
        </p:txBody>
      </p:sp>
    </p:spTree>
    <p:extLst>
      <p:ext uri="{BB962C8B-B14F-4D97-AF65-F5344CB8AC3E}">
        <p14:creationId xmlns:p14="http://schemas.microsoft.com/office/powerpoint/2010/main" val="306550647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836712"/>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800" b="1" kern="1200" dirty="0">
                <a:solidFill>
                  <a:srgbClr val="0D3B66"/>
                </a:solidFill>
                <a:latin typeface="+mn-lt"/>
              </a:rPr>
              <a:t>Cuidado com o </a:t>
            </a:r>
            <a:r>
              <a:rPr lang="pt-BR" sz="2800" b="1" kern="1200" dirty="0">
                <a:solidFill>
                  <a:srgbClr val="0D3B66"/>
                </a:solidFill>
              </a:rPr>
              <a:t>Exame apenas da Taxa de BDI</a:t>
            </a:r>
            <a:endParaRPr lang="pt-BR" sz="2800" b="1" kern="1200" dirty="0">
              <a:solidFill>
                <a:srgbClr val="0D3B66"/>
              </a:solidFill>
              <a:latin typeface="+mn-lt"/>
            </a:endParaRPr>
          </a:p>
        </p:txBody>
      </p:sp>
      <p:sp>
        <p:nvSpPr>
          <p:cNvPr id="22531" name="Espaço Reservado para Conteúdo 2"/>
          <p:cNvSpPr>
            <a:spLocks noGrp="1"/>
          </p:cNvSpPr>
          <p:nvPr>
            <p:ph idx="1"/>
          </p:nvPr>
        </p:nvSpPr>
        <p:spPr bwMode="auto">
          <a:xfrm>
            <a:off x="323528" y="692696"/>
            <a:ext cx="8568952" cy="5876627"/>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400" b="1" dirty="0">
                <a:solidFill>
                  <a:schemeClr val="tx1"/>
                </a:solidFill>
              </a:rPr>
              <a:t>Acórdão 1.511/2018-Plenário:</a:t>
            </a:r>
          </a:p>
          <a:p>
            <a:pPr marL="0" indent="0" algn="just">
              <a:buNone/>
            </a:pPr>
            <a:r>
              <a:rPr lang="pt-BR" sz="2400" dirty="0">
                <a:solidFill>
                  <a:schemeClr val="tx1"/>
                </a:solidFill>
              </a:rPr>
              <a:t>A análise isolada de apenas um dos componentes do preço, custo direto ou BDI, não é suficiente para caracterizar </a:t>
            </a:r>
            <a:r>
              <a:rPr lang="pt-BR" sz="2400" dirty="0" err="1">
                <a:solidFill>
                  <a:schemeClr val="tx1"/>
                </a:solidFill>
              </a:rPr>
              <a:t>sobrepreço</a:t>
            </a:r>
            <a:r>
              <a:rPr lang="pt-BR" sz="2400" dirty="0">
                <a:solidFill>
                  <a:schemeClr val="tx1"/>
                </a:solidFill>
              </a:rPr>
              <a:t> ou superfaturamento, pois BDI elevado pode ser compensado por custo direto subestimado, de modo que o preço do serviço contratado esteja compatível com os parâmetros de mercado. A análise deve ser feita por meio da comparação do preço contratado com o preço de referência, sendo este último composto pelo custo de referência e pelo percentual de BDI de referência.</a:t>
            </a:r>
            <a:endParaRPr lang="pt-BR" sz="2400" dirty="0">
              <a:solidFill>
                <a:schemeClr val="tx1"/>
              </a:solidFill>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500018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ço Reservado para Conteúdo 2"/>
          <p:cNvSpPr>
            <a:spLocks noGrp="1"/>
          </p:cNvSpPr>
          <p:nvPr>
            <p:ph idx="1"/>
          </p:nvPr>
        </p:nvSpPr>
        <p:spPr>
          <a:xfrm>
            <a:off x="0" y="2286000"/>
            <a:ext cx="9144000" cy="3168650"/>
          </a:xfrm>
        </p:spPr>
        <p:txBody>
          <a:bodyPr/>
          <a:lstStyle/>
          <a:p>
            <a:pPr algn="ctr">
              <a:buFont typeface="Wingdings" pitchFamily="2" charset="2"/>
              <a:buNone/>
            </a:pPr>
            <a:r>
              <a:rPr lang="pt-BR" sz="3600" dirty="0">
                <a:latin typeface="Arial" charset="0"/>
                <a:cs typeface="Arial" charset="0"/>
              </a:rPr>
              <a:t>Métodos de Cálculo de sobrepreço</a:t>
            </a:r>
          </a:p>
          <a:p>
            <a:endParaRPr lang="pt-BR" dirty="0">
              <a:latin typeface="Arial" charset="0"/>
              <a:cs typeface="Arial" charset="0"/>
            </a:endParaRPr>
          </a:p>
          <a:p>
            <a:endParaRPr lang="pt-BR" dirty="0">
              <a:latin typeface="Arial" charset="0"/>
              <a:cs typeface="Arial" charset="0"/>
            </a:endParaRPr>
          </a:p>
        </p:txBody>
      </p:sp>
      <p:sp>
        <p:nvSpPr>
          <p:cNvPr id="11267"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1BA5E21C-356C-417D-AEC7-93B9335CADAE}" type="slidenum">
              <a:rPr lang="pt-BR" smtClean="0"/>
              <a:pPr/>
              <a:t>49</a:t>
            </a:fld>
            <a:endParaRPr lang="pt-BR" dirty="0"/>
          </a:p>
        </p:txBody>
      </p:sp>
    </p:spTree>
    <p:extLst>
      <p:ext uri="{BB962C8B-B14F-4D97-AF65-F5344CB8AC3E}">
        <p14:creationId xmlns:p14="http://schemas.microsoft.com/office/powerpoint/2010/main" val="21647330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Número de Slide 5"/>
          <p:cNvSpPr>
            <a:spLocks noGrp="1"/>
          </p:cNvSpPr>
          <p:nvPr>
            <p:ph type="sldNum" sz="quarter" idx="4294967295"/>
          </p:nvPr>
        </p:nvSpPr>
        <p:spPr>
          <a:xfrm>
            <a:off x="6553200" y="6245225"/>
            <a:ext cx="2133600" cy="476250"/>
          </a:xfrm>
          <a:prstGeom prst="rect">
            <a:avLst/>
          </a:prstGeom>
        </p:spPr>
        <p:txBody>
          <a:bodyPr/>
          <a:lstStyle/>
          <a:p>
            <a:pPr algn="r">
              <a:defRPr/>
            </a:pPr>
            <a:fld id="{7F945B27-11FE-4FB8-8EBD-F2E6A7BA554B}" type="slidenum">
              <a:rPr lang="pt-BR" sz="1400">
                <a:solidFill>
                  <a:schemeClr val="tx1"/>
                </a:solidFill>
              </a:rPr>
              <a:pPr algn="r">
                <a:defRPr/>
              </a:pPr>
              <a:t>5</a:t>
            </a:fld>
            <a:endParaRPr lang="pt-BR" sz="1400" dirty="0">
              <a:solidFill>
                <a:schemeClr val="tx1"/>
              </a:solidFill>
            </a:endParaRPr>
          </a:p>
        </p:txBody>
      </p:sp>
      <p:sp>
        <p:nvSpPr>
          <p:cNvPr id="22531" name="Rectangle 2"/>
          <p:cNvSpPr>
            <a:spLocks noGrp="1" noChangeArrowheads="1"/>
          </p:cNvSpPr>
          <p:nvPr>
            <p:ph type="title" idx="4294967295"/>
          </p:nvPr>
        </p:nvSpPr>
        <p:spPr>
          <a:xfrm>
            <a:off x="179388" y="0"/>
            <a:ext cx="8229600" cy="764704"/>
          </a:xfrm>
        </p:spPr>
        <p:txBody>
          <a:bodyPr/>
          <a:lstStyle/>
          <a:p>
            <a:pPr eaLnBrk="1" hangingPunct="1"/>
            <a:r>
              <a:rPr lang="pt-BR" sz="4000" dirty="0"/>
              <a:t>Conceitos e Definições</a:t>
            </a:r>
          </a:p>
        </p:txBody>
      </p:sp>
      <p:sp>
        <p:nvSpPr>
          <p:cNvPr id="22532" name="Rectangle 3"/>
          <p:cNvSpPr>
            <a:spLocks noGrp="1" noChangeArrowheads="1"/>
          </p:cNvSpPr>
          <p:nvPr>
            <p:ph type="body" idx="4294967295"/>
          </p:nvPr>
        </p:nvSpPr>
        <p:spPr>
          <a:xfrm>
            <a:off x="179388" y="692697"/>
            <a:ext cx="8641084" cy="5822404"/>
          </a:xfrm>
        </p:spPr>
        <p:txBody>
          <a:bodyPr>
            <a:normAutofit/>
          </a:bodyPr>
          <a:lstStyle/>
          <a:p>
            <a:pPr algn="just" eaLnBrk="1" hangingPunct="1">
              <a:lnSpc>
                <a:spcPct val="80000"/>
              </a:lnSpc>
              <a:buClr>
                <a:schemeClr val="accent2"/>
              </a:buClr>
            </a:pPr>
            <a:r>
              <a:rPr lang="pt-BR" sz="2400" b="1" dirty="0">
                <a:solidFill>
                  <a:schemeClr val="tx2"/>
                </a:solidFill>
              </a:rPr>
              <a:t>Ponto de equilíbrio econômico-financeiro</a:t>
            </a:r>
            <a:r>
              <a:rPr lang="pt-BR" sz="2400" dirty="0">
                <a:solidFill>
                  <a:schemeClr val="tx2"/>
                </a:solidFill>
              </a:rPr>
              <a:t>: percentual, positivo ou negativo, calculado pela razão entre o </a:t>
            </a:r>
            <a:r>
              <a:rPr lang="pt-BR" sz="2400" dirty="0" err="1">
                <a:solidFill>
                  <a:schemeClr val="tx2"/>
                </a:solidFill>
              </a:rPr>
              <a:t>sobrepreço</a:t>
            </a:r>
            <a:r>
              <a:rPr lang="pt-BR" sz="2400" dirty="0">
                <a:solidFill>
                  <a:schemeClr val="tx2"/>
                </a:solidFill>
              </a:rPr>
              <a:t>/subpreço global inicial e o valor paradigma do contrato. Quando negativo, é também chamado de desconto original. </a:t>
            </a:r>
          </a:p>
          <a:p>
            <a:pPr algn="just" eaLnBrk="1" hangingPunct="1">
              <a:lnSpc>
                <a:spcPct val="80000"/>
              </a:lnSpc>
              <a:buClr>
                <a:schemeClr val="accent2"/>
              </a:buClr>
            </a:pPr>
            <a:r>
              <a:rPr lang="pt-BR" sz="2400" b="1" dirty="0" err="1">
                <a:solidFill>
                  <a:schemeClr val="tx2"/>
                </a:solidFill>
              </a:rPr>
              <a:t>Sobrepreço</a:t>
            </a:r>
            <a:r>
              <a:rPr lang="pt-BR" sz="2400" b="1" dirty="0">
                <a:solidFill>
                  <a:schemeClr val="tx2"/>
                </a:solidFill>
              </a:rPr>
              <a:t>:</a:t>
            </a:r>
            <a:r>
              <a:rPr lang="pt-BR" sz="2400" dirty="0">
                <a:solidFill>
                  <a:schemeClr val="tx2"/>
                </a:solidFill>
              </a:rPr>
              <a:t> valor representativo da diferença positiva entre o orçamento contratado ou orçamento base e o orçamento paradigma, podendo se referir a um valor unitário de um item de serviço ou a um valor global do objeto licitado ou contratado, dado pela equação: </a:t>
            </a:r>
          </a:p>
        </p:txBody>
      </p:sp>
      <p:graphicFrame>
        <p:nvGraphicFramePr>
          <p:cNvPr id="5" name="Object 1">
            <a:extLst>
              <a:ext uri="{FF2B5EF4-FFF2-40B4-BE49-F238E27FC236}">
                <a16:creationId xmlns:a16="http://schemas.microsoft.com/office/drawing/2014/main" id="{06F36A61-57BB-4F72-A54C-072306C9FB27}"/>
              </a:ext>
            </a:extLst>
          </p:cNvPr>
          <p:cNvGraphicFramePr>
            <a:graphicFrameLocks noChangeAspect="1"/>
          </p:cNvGraphicFramePr>
          <p:nvPr>
            <p:extLst>
              <p:ext uri="{D42A27DB-BD31-4B8C-83A1-F6EECF244321}">
                <p14:modId xmlns:p14="http://schemas.microsoft.com/office/powerpoint/2010/main" val="4159936557"/>
              </p:ext>
            </p:extLst>
          </p:nvPr>
        </p:nvGraphicFramePr>
        <p:xfrm>
          <a:off x="3821435" y="3445768"/>
          <a:ext cx="4587553" cy="1008881"/>
        </p:xfrm>
        <a:graphic>
          <a:graphicData uri="http://schemas.openxmlformats.org/presentationml/2006/ole">
            <mc:AlternateContent xmlns:mc="http://schemas.openxmlformats.org/markup-compatibility/2006">
              <mc:Choice xmlns:v="urn:schemas-microsoft-com:vml" Requires="v">
                <p:oleObj spid="_x0000_s21548" name="Equação" r:id="rId3" imgW="2286000" imgH="508000" progId="Equation.3">
                  <p:embed/>
                </p:oleObj>
              </mc:Choice>
              <mc:Fallback>
                <p:oleObj name="Equação" r:id="rId3" imgW="2286000" imgH="508000" progId="Equation.3">
                  <p:embed/>
                  <p:pic>
                    <p:nvPicPr>
                      <p:cNvPr id="51201"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435" y="3445768"/>
                        <a:ext cx="4587553" cy="1008881"/>
                      </a:xfrm>
                      <a:prstGeom prst="rect">
                        <a:avLst/>
                      </a:prstGeom>
                      <a:solidFill>
                        <a:srgbClr val="FFFFFF"/>
                      </a:solidFill>
                    </p:spPr>
                  </p:pic>
                </p:oleObj>
              </mc:Fallback>
            </mc:AlternateContent>
          </a:graphicData>
        </a:graphic>
      </p:graphicFrame>
      <p:graphicFrame>
        <p:nvGraphicFramePr>
          <p:cNvPr id="6" name="Object 3">
            <a:extLst>
              <a:ext uri="{FF2B5EF4-FFF2-40B4-BE49-F238E27FC236}">
                <a16:creationId xmlns:a16="http://schemas.microsoft.com/office/drawing/2014/main" id="{128FA734-FA20-4B73-A0F2-9711600F8960}"/>
              </a:ext>
            </a:extLst>
          </p:cNvPr>
          <p:cNvGraphicFramePr>
            <a:graphicFrameLocks noChangeAspect="1"/>
          </p:cNvGraphicFramePr>
          <p:nvPr>
            <p:extLst>
              <p:ext uri="{D42A27DB-BD31-4B8C-83A1-F6EECF244321}">
                <p14:modId xmlns:p14="http://schemas.microsoft.com/office/powerpoint/2010/main" val="2568250170"/>
              </p:ext>
            </p:extLst>
          </p:nvPr>
        </p:nvGraphicFramePr>
        <p:xfrm>
          <a:off x="3749427" y="5317976"/>
          <a:ext cx="4637157" cy="951731"/>
        </p:xfrm>
        <a:graphic>
          <a:graphicData uri="http://schemas.openxmlformats.org/presentationml/2006/ole">
            <mc:AlternateContent xmlns:mc="http://schemas.openxmlformats.org/markup-compatibility/2006">
              <mc:Choice xmlns:v="urn:schemas-microsoft-com:vml" Requires="v">
                <p:oleObj spid="_x0000_s21549" name="Equação" r:id="rId5" imgW="2184400" imgH="444500" progId="Equation.3">
                  <p:embed/>
                </p:oleObj>
              </mc:Choice>
              <mc:Fallback>
                <p:oleObj name="Equação" r:id="rId5" imgW="2184400" imgH="444500" progId="Equation.3">
                  <p:embed/>
                  <p:pic>
                    <p:nvPicPr>
                      <p:cNvPr id="5120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9427" y="5317976"/>
                        <a:ext cx="4637157" cy="951731"/>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1216007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0"/>
          <p:cNvSpPr txBox="1">
            <a:spLocks noChangeArrowheads="1"/>
          </p:cNvSpPr>
          <p:nvPr/>
        </p:nvSpPr>
        <p:spPr bwMode="auto">
          <a:xfrm>
            <a:off x="232012" y="1313915"/>
            <a:ext cx="8557146" cy="492443"/>
          </a:xfrm>
          <a:prstGeom prst="rect">
            <a:avLst/>
          </a:prstGeom>
          <a:solidFill>
            <a:schemeClr val="bg1"/>
          </a:solidFill>
          <a:ln w="9525">
            <a:noFill/>
            <a:miter lim="800000"/>
            <a:headEnd/>
            <a:tailEnd/>
          </a:ln>
        </p:spPr>
        <p:txBody>
          <a:bodyPr wrap="square">
            <a:spAutoFit/>
          </a:bodyPr>
          <a:lstStyle/>
          <a:p>
            <a:pPr algn="just">
              <a:spcBef>
                <a:spcPts val="1200"/>
              </a:spcBef>
            </a:pPr>
            <a:r>
              <a:rPr lang="pt-BR" sz="2600" dirty="0">
                <a:solidFill>
                  <a:schemeClr val="tx1"/>
                </a:solidFill>
                <a:effectLst/>
                <a:latin typeface="+mn-lt"/>
              </a:rPr>
              <a:t> </a:t>
            </a:r>
            <a:endParaRPr lang="pt-BR" dirty="0">
              <a:solidFill>
                <a:schemeClr val="tx1"/>
              </a:solidFill>
              <a:effectLst/>
              <a:latin typeface="+mn-lt"/>
            </a:endParaRPr>
          </a:p>
        </p:txBody>
      </p:sp>
      <p:sp>
        <p:nvSpPr>
          <p:cNvPr id="6" name="Retângulo 2"/>
          <p:cNvSpPr>
            <a:spLocks noChangeArrowheads="1"/>
          </p:cNvSpPr>
          <p:nvPr/>
        </p:nvSpPr>
        <p:spPr bwMode="auto">
          <a:xfrm>
            <a:off x="1239481" y="0"/>
            <a:ext cx="6708824" cy="939488"/>
          </a:xfrm>
          <a:prstGeom prst="rect">
            <a:avLst/>
          </a:prstGeom>
          <a:noFill/>
          <a:ln w="9525">
            <a:noFill/>
            <a:miter lim="800000"/>
            <a:headEnd/>
            <a:tailEnd/>
          </a:ln>
        </p:spPr>
        <p:txBody>
          <a:bodyPr wrap="none">
            <a:spAutoFit/>
          </a:bodyPr>
          <a:lstStyle/>
          <a:p>
            <a:pPr algn="ctr" eaLnBrk="0" hangingPunct="0">
              <a:lnSpc>
                <a:spcPts val="3360"/>
              </a:lnSpc>
              <a:buSzPct val="45000"/>
              <a:defRPr/>
            </a:pPr>
            <a:r>
              <a:rPr lang="pt-BR" sz="2800" b="1" u="none" dirty="0">
                <a:solidFill>
                  <a:schemeClr val="accent2"/>
                </a:solidFill>
                <a:effectLst/>
                <a:latin typeface="+mn-lt"/>
              </a:rPr>
              <a:t>Sobrepreço e Superfaturamento</a:t>
            </a:r>
          </a:p>
          <a:p>
            <a:pPr algn="ctr" eaLnBrk="0" hangingPunct="0">
              <a:lnSpc>
                <a:spcPts val="3360"/>
              </a:lnSpc>
              <a:buSzPct val="45000"/>
              <a:defRPr/>
            </a:pPr>
            <a:r>
              <a:rPr lang="pt-BR" sz="2800" b="1" u="none" dirty="0">
                <a:solidFill>
                  <a:schemeClr val="accent2"/>
                </a:solidFill>
                <a:effectLst/>
                <a:latin typeface="+mn-lt"/>
              </a:rPr>
              <a:t>Método da Limitação dos Preços Unitários</a:t>
            </a:r>
          </a:p>
        </p:txBody>
      </p:sp>
      <p:sp>
        <p:nvSpPr>
          <p:cNvPr id="7" name="Fluxograma: Processo alternativo 6"/>
          <p:cNvSpPr/>
          <p:nvPr/>
        </p:nvSpPr>
        <p:spPr bwMode="auto">
          <a:xfrm>
            <a:off x="603682" y="4705165"/>
            <a:ext cx="7838982" cy="1634490"/>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r>
              <a:rPr kumimoji="0" lang="pt-BR" sz="2000" b="0" i="0" u="none" strike="noStrike" cap="none" normalizeH="0" baseline="0" dirty="0">
                <a:ln>
                  <a:noFill/>
                </a:ln>
                <a:solidFill>
                  <a:schemeClr val="tx1"/>
                </a:solidFill>
                <a:effectLst/>
                <a:latin typeface="Calibri" pitchFamily="34" charset="0"/>
              </a:rPr>
              <a:t> O preço unitário de nenhum serviço</a:t>
            </a:r>
            <a:r>
              <a:rPr kumimoji="0" lang="pt-BR" sz="2000" b="0" i="0" u="none" strike="noStrike" cap="none" normalizeH="0" dirty="0">
                <a:ln>
                  <a:noFill/>
                </a:ln>
                <a:solidFill>
                  <a:schemeClr val="tx1"/>
                </a:solidFill>
                <a:effectLst/>
                <a:latin typeface="Calibri" pitchFamily="34" charset="0"/>
              </a:rPr>
              <a:t> pode ser injustificadamente superior ao paradigma</a:t>
            </a:r>
          </a:p>
          <a:p>
            <a:pPr marL="0" marR="0" indent="0" algn="l" defTabSz="914400" rtl="0" eaLnBrk="0" fontAlgn="base" latinLnBrk="0" hangingPunct="0">
              <a:lnSpc>
                <a:spcPct val="100000"/>
              </a:lnSpc>
              <a:spcBef>
                <a:spcPct val="50000"/>
              </a:spcBef>
              <a:spcAft>
                <a:spcPct val="0"/>
              </a:spcAft>
              <a:buClrTx/>
              <a:buSzTx/>
              <a:buFontTx/>
              <a:buChar char="-"/>
              <a:tabLst/>
            </a:pPr>
            <a:r>
              <a:rPr lang="pt-BR" sz="2000" dirty="0">
                <a:solidFill>
                  <a:schemeClr val="tx1"/>
                </a:solidFill>
                <a:effectLst/>
                <a:latin typeface="Calibri" pitchFamily="34" charset="0"/>
              </a:rPr>
              <a:t> O preço para acréscimo de serviço deve ser o menor entre o preço paradigma e o contratado</a:t>
            </a:r>
            <a:endParaRPr kumimoji="0" lang="pt-BR" sz="2400" b="0" i="0" u="none" strike="noStrike" cap="none" normalizeH="0" baseline="0" dirty="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pitchFamily="18" charset="0"/>
            </a:endParaRPr>
          </a:p>
        </p:txBody>
      </p:sp>
      <p:pic>
        <p:nvPicPr>
          <p:cNvPr id="2" name="Imagem 1">
            <a:extLst>
              <a:ext uri="{FF2B5EF4-FFF2-40B4-BE49-F238E27FC236}">
                <a16:creationId xmlns:a16="http://schemas.microsoft.com/office/drawing/2014/main" id="{3D384D33-D0BB-4775-B4BF-47E43606E8F6}"/>
              </a:ext>
            </a:extLst>
          </p:cNvPr>
          <p:cNvPicPr>
            <a:picLocks noChangeAspect="1"/>
          </p:cNvPicPr>
          <p:nvPr/>
        </p:nvPicPr>
        <p:blipFill>
          <a:blip r:embed="rId3"/>
          <a:stretch>
            <a:fillRect/>
          </a:stretch>
        </p:blipFill>
        <p:spPr>
          <a:xfrm>
            <a:off x="165606" y="964367"/>
            <a:ext cx="8689958" cy="3687868"/>
          </a:xfrm>
          <a:prstGeom prst="rect">
            <a:avLst/>
          </a:prstGeom>
        </p:spPr>
      </p:pic>
    </p:spTree>
    <p:extLst>
      <p:ext uri="{BB962C8B-B14F-4D97-AF65-F5344CB8AC3E}">
        <p14:creationId xmlns:p14="http://schemas.microsoft.com/office/powerpoint/2010/main" val="690172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0"/>
          <p:cNvSpPr txBox="1">
            <a:spLocks noChangeArrowheads="1"/>
          </p:cNvSpPr>
          <p:nvPr/>
        </p:nvSpPr>
        <p:spPr bwMode="auto">
          <a:xfrm>
            <a:off x="232012" y="1313915"/>
            <a:ext cx="8557146" cy="492443"/>
          </a:xfrm>
          <a:prstGeom prst="rect">
            <a:avLst/>
          </a:prstGeom>
          <a:solidFill>
            <a:schemeClr val="bg1"/>
          </a:solidFill>
          <a:ln w="9525">
            <a:noFill/>
            <a:miter lim="800000"/>
            <a:headEnd/>
            <a:tailEnd/>
          </a:ln>
        </p:spPr>
        <p:txBody>
          <a:bodyPr wrap="square">
            <a:spAutoFit/>
          </a:bodyPr>
          <a:lstStyle/>
          <a:p>
            <a:pPr algn="just">
              <a:spcBef>
                <a:spcPts val="1200"/>
              </a:spcBef>
            </a:pPr>
            <a:r>
              <a:rPr lang="pt-BR" sz="2600" dirty="0">
                <a:solidFill>
                  <a:schemeClr val="tx1"/>
                </a:solidFill>
                <a:effectLst/>
                <a:latin typeface="+mn-lt"/>
              </a:rPr>
              <a:t> </a:t>
            </a:r>
            <a:endParaRPr lang="pt-BR" dirty="0">
              <a:solidFill>
                <a:schemeClr val="tx1"/>
              </a:solidFill>
              <a:effectLst/>
              <a:latin typeface="+mn-lt"/>
            </a:endParaRPr>
          </a:p>
        </p:txBody>
      </p:sp>
      <p:sp>
        <p:nvSpPr>
          <p:cNvPr id="6" name="Retângulo 2"/>
          <p:cNvSpPr>
            <a:spLocks noChangeArrowheads="1"/>
          </p:cNvSpPr>
          <p:nvPr/>
        </p:nvSpPr>
        <p:spPr bwMode="auto">
          <a:xfrm>
            <a:off x="1578517" y="0"/>
            <a:ext cx="6030754" cy="939488"/>
          </a:xfrm>
          <a:prstGeom prst="rect">
            <a:avLst/>
          </a:prstGeom>
          <a:noFill/>
          <a:ln w="9525">
            <a:noFill/>
            <a:miter lim="800000"/>
            <a:headEnd/>
            <a:tailEnd/>
          </a:ln>
        </p:spPr>
        <p:txBody>
          <a:bodyPr wrap="none">
            <a:spAutoFit/>
          </a:bodyPr>
          <a:lstStyle/>
          <a:p>
            <a:pPr algn="ctr" eaLnBrk="0" hangingPunct="0">
              <a:lnSpc>
                <a:spcPts val="3360"/>
              </a:lnSpc>
              <a:buSzPct val="45000"/>
              <a:defRPr/>
            </a:pPr>
            <a:r>
              <a:rPr lang="pt-BR" sz="2800" b="1" u="none" dirty="0">
                <a:solidFill>
                  <a:schemeClr val="accent2"/>
                </a:solidFill>
                <a:effectLst/>
                <a:latin typeface="+mn-lt"/>
              </a:rPr>
              <a:t>Sobrepreço e Superfaturamento</a:t>
            </a:r>
          </a:p>
          <a:p>
            <a:pPr algn="ctr" eaLnBrk="0" hangingPunct="0">
              <a:lnSpc>
                <a:spcPts val="3360"/>
              </a:lnSpc>
              <a:buSzPct val="45000"/>
              <a:defRPr/>
            </a:pPr>
            <a:r>
              <a:rPr lang="pt-BR" sz="2800" b="1" u="none" dirty="0">
                <a:solidFill>
                  <a:schemeClr val="accent2"/>
                </a:solidFill>
                <a:effectLst/>
                <a:latin typeface="+mn-lt"/>
              </a:rPr>
              <a:t>Método da Limitação do Preço Global</a:t>
            </a:r>
          </a:p>
        </p:txBody>
      </p:sp>
      <p:graphicFrame>
        <p:nvGraphicFramePr>
          <p:cNvPr id="10" name="Diagrama 9"/>
          <p:cNvGraphicFramePr/>
          <p:nvPr>
            <p:extLst>
              <p:ext uri="{D42A27DB-BD31-4B8C-83A1-F6EECF244321}">
                <p14:modId xmlns:p14="http://schemas.microsoft.com/office/powerpoint/2010/main" val="1955081086"/>
              </p:ext>
            </p:extLst>
          </p:nvPr>
        </p:nvGraphicFramePr>
        <p:xfrm>
          <a:off x="0" y="836712"/>
          <a:ext cx="8862493" cy="464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m 1">
            <a:extLst>
              <a:ext uri="{FF2B5EF4-FFF2-40B4-BE49-F238E27FC236}">
                <a16:creationId xmlns:a16="http://schemas.microsoft.com/office/drawing/2014/main" id="{0670CFA4-B2A2-45FB-8224-F4247BD7FB83}"/>
              </a:ext>
            </a:extLst>
          </p:cNvPr>
          <p:cNvPicPr>
            <a:picLocks noChangeAspect="1"/>
          </p:cNvPicPr>
          <p:nvPr/>
        </p:nvPicPr>
        <p:blipFill>
          <a:blip r:embed="rId8"/>
          <a:stretch>
            <a:fillRect/>
          </a:stretch>
        </p:blipFill>
        <p:spPr>
          <a:xfrm>
            <a:off x="934447" y="3454896"/>
            <a:ext cx="7928046" cy="3429001"/>
          </a:xfrm>
          <a:prstGeom prst="rect">
            <a:avLst/>
          </a:prstGeom>
        </p:spPr>
      </p:pic>
    </p:spTree>
    <p:extLst>
      <p:ext uri="{BB962C8B-B14F-4D97-AF65-F5344CB8AC3E}">
        <p14:creationId xmlns:p14="http://schemas.microsoft.com/office/powerpoint/2010/main" val="906726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0"/>
          <p:cNvSpPr txBox="1">
            <a:spLocks noChangeArrowheads="1"/>
          </p:cNvSpPr>
          <p:nvPr/>
        </p:nvSpPr>
        <p:spPr bwMode="auto">
          <a:xfrm>
            <a:off x="232012" y="1313915"/>
            <a:ext cx="8557146" cy="492443"/>
          </a:xfrm>
          <a:prstGeom prst="rect">
            <a:avLst/>
          </a:prstGeom>
          <a:solidFill>
            <a:schemeClr val="bg1"/>
          </a:solidFill>
          <a:ln w="9525">
            <a:noFill/>
            <a:miter lim="800000"/>
            <a:headEnd/>
            <a:tailEnd/>
          </a:ln>
        </p:spPr>
        <p:txBody>
          <a:bodyPr wrap="square">
            <a:spAutoFit/>
          </a:bodyPr>
          <a:lstStyle/>
          <a:p>
            <a:pPr algn="just">
              <a:spcBef>
                <a:spcPts val="1200"/>
              </a:spcBef>
            </a:pPr>
            <a:r>
              <a:rPr lang="pt-BR" sz="2600" dirty="0">
                <a:solidFill>
                  <a:schemeClr val="tx1"/>
                </a:solidFill>
                <a:effectLst/>
                <a:latin typeface="+mn-lt"/>
              </a:rPr>
              <a:t> </a:t>
            </a:r>
            <a:endParaRPr lang="pt-BR" dirty="0">
              <a:solidFill>
                <a:schemeClr val="tx1"/>
              </a:solidFill>
              <a:effectLst/>
              <a:latin typeface="+mn-lt"/>
            </a:endParaRPr>
          </a:p>
        </p:txBody>
      </p:sp>
      <p:sp>
        <p:nvSpPr>
          <p:cNvPr id="6" name="Retângulo 2"/>
          <p:cNvSpPr>
            <a:spLocks noChangeArrowheads="1"/>
          </p:cNvSpPr>
          <p:nvPr/>
        </p:nvSpPr>
        <p:spPr bwMode="auto">
          <a:xfrm>
            <a:off x="232012" y="0"/>
            <a:ext cx="8499090" cy="939488"/>
          </a:xfrm>
          <a:prstGeom prst="rect">
            <a:avLst/>
          </a:prstGeom>
          <a:noFill/>
          <a:ln w="9525">
            <a:noFill/>
            <a:miter lim="800000"/>
            <a:headEnd/>
            <a:tailEnd/>
          </a:ln>
        </p:spPr>
        <p:txBody>
          <a:bodyPr wrap="square">
            <a:spAutoFit/>
          </a:bodyPr>
          <a:lstStyle/>
          <a:p>
            <a:pPr algn="ctr" eaLnBrk="0" hangingPunct="0">
              <a:lnSpc>
                <a:spcPts val="3360"/>
              </a:lnSpc>
              <a:buSzPct val="45000"/>
              <a:defRPr/>
            </a:pPr>
            <a:r>
              <a:rPr lang="pt-BR" sz="2800" b="1" u="none" dirty="0">
                <a:solidFill>
                  <a:schemeClr val="accent2"/>
                </a:solidFill>
                <a:effectLst/>
                <a:latin typeface="+mn-lt"/>
              </a:rPr>
              <a:t>Método da Limitação do Preço Global com Faixa de Tolerância</a:t>
            </a:r>
          </a:p>
        </p:txBody>
      </p:sp>
      <p:pic>
        <p:nvPicPr>
          <p:cNvPr id="3" name="Imagem 2">
            <a:extLst>
              <a:ext uri="{FF2B5EF4-FFF2-40B4-BE49-F238E27FC236}">
                <a16:creationId xmlns:a16="http://schemas.microsoft.com/office/drawing/2014/main" id="{98EDF9E6-9CD5-4B91-B8C4-5BE9E535AB65}"/>
              </a:ext>
            </a:extLst>
          </p:cNvPr>
          <p:cNvPicPr>
            <a:picLocks noChangeAspect="1"/>
          </p:cNvPicPr>
          <p:nvPr/>
        </p:nvPicPr>
        <p:blipFill>
          <a:blip r:embed="rId3"/>
          <a:stretch>
            <a:fillRect/>
          </a:stretch>
        </p:blipFill>
        <p:spPr>
          <a:xfrm>
            <a:off x="456696" y="1124744"/>
            <a:ext cx="8274406" cy="3577090"/>
          </a:xfrm>
          <a:prstGeom prst="rect">
            <a:avLst/>
          </a:prstGeom>
        </p:spPr>
      </p:pic>
    </p:spTree>
    <p:extLst>
      <p:ext uri="{BB962C8B-B14F-4D97-AF65-F5344CB8AC3E}">
        <p14:creationId xmlns:p14="http://schemas.microsoft.com/office/powerpoint/2010/main" val="2995658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3999" cy="404664"/>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Método de Cálculo do </a:t>
            </a:r>
            <a:r>
              <a:rPr lang="pt-BR" altLang="pt-BR" sz="3200" b="1" kern="1200" dirty="0" err="1">
                <a:solidFill>
                  <a:srgbClr val="0D3B66"/>
                </a:solidFill>
                <a:latin typeface="+mn-lt"/>
                <a:ea typeface="+mj-ea"/>
                <a:cs typeface="+mj-cs"/>
              </a:rPr>
              <a:t>Sobrepreço</a:t>
            </a:r>
            <a:endParaRPr lang="pt-BR" altLang="pt-BR" sz="3200" b="1" kern="1200" dirty="0">
              <a:solidFill>
                <a:srgbClr val="0D3B66"/>
              </a:solidFill>
              <a:latin typeface="+mn-lt"/>
              <a:ea typeface="+mj-ea"/>
              <a:cs typeface="+mj-cs"/>
            </a:endParaRPr>
          </a:p>
        </p:txBody>
      </p:sp>
      <p:sp>
        <p:nvSpPr>
          <p:cNvPr id="3" name="Espaço Reservado para Conteúdo 2"/>
          <p:cNvSpPr>
            <a:spLocks noGrp="1"/>
          </p:cNvSpPr>
          <p:nvPr>
            <p:ph idx="1"/>
          </p:nvPr>
        </p:nvSpPr>
        <p:spPr>
          <a:xfrm>
            <a:off x="173605" y="764704"/>
            <a:ext cx="8286827" cy="5401270"/>
          </a:xfrm>
        </p:spPr>
        <p:txBody>
          <a:bodyPr/>
          <a:lstStyle/>
          <a:p>
            <a:pPr marL="0" indent="0" algn="just" eaLnBrk="1" hangingPunct="1">
              <a:buNone/>
              <a:defRPr/>
            </a:pPr>
            <a:r>
              <a:rPr lang="pt-BR" sz="2400" dirty="0">
                <a:solidFill>
                  <a:schemeClr val="tx1"/>
                </a:solidFill>
              </a:rPr>
              <a:t>Para apuração de </a:t>
            </a:r>
            <a:r>
              <a:rPr lang="pt-BR" sz="2400" dirty="0" err="1">
                <a:solidFill>
                  <a:schemeClr val="tx1"/>
                </a:solidFill>
              </a:rPr>
              <a:t>sobrepreço</a:t>
            </a:r>
            <a:r>
              <a:rPr lang="pt-BR" sz="2400" dirty="0">
                <a:solidFill>
                  <a:schemeClr val="tx1"/>
                </a:solidFill>
              </a:rPr>
              <a:t> em obras públicas, aplica-se preferencialmente o método da limitação dos preços unitários ajustado (MLPUA) na análise de editais e o método da limitação do preço global (MLPG) no caso de obra já contratada. </a:t>
            </a:r>
            <a:r>
              <a:rPr lang="pt-BR" sz="2400" b="1" dirty="0">
                <a:solidFill>
                  <a:schemeClr val="tx1"/>
                </a:solidFill>
              </a:rPr>
              <a:t>(Acórdão 2.510/2016-Plenário)</a:t>
            </a:r>
            <a:r>
              <a:rPr lang="pt-BR" sz="2400" dirty="0">
                <a:solidFill>
                  <a:schemeClr val="tx1"/>
                </a:solidFill>
              </a:rPr>
              <a:t>.</a:t>
            </a:r>
          </a:p>
        </p:txBody>
      </p:sp>
    </p:spTree>
    <p:extLst>
      <p:ext uri="{BB962C8B-B14F-4D97-AF65-F5344CB8AC3E}">
        <p14:creationId xmlns:p14="http://schemas.microsoft.com/office/powerpoint/2010/main" val="68485950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3999" cy="404664"/>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Método de Cálculo do </a:t>
            </a:r>
            <a:r>
              <a:rPr lang="pt-BR" altLang="pt-BR" sz="3200" b="1" kern="1200" dirty="0" err="1">
                <a:solidFill>
                  <a:srgbClr val="0D3B66"/>
                </a:solidFill>
                <a:latin typeface="+mn-lt"/>
                <a:ea typeface="+mj-ea"/>
                <a:cs typeface="+mj-cs"/>
              </a:rPr>
              <a:t>Sobrepreço</a:t>
            </a:r>
            <a:endParaRPr lang="pt-BR" altLang="pt-BR" sz="3200" b="1" kern="1200" dirty="0">
              <a:solidFill>
                <a:srgbClr val="0D3B66"/>
              </a:solidFill>
              <a:latin typeface="+mn-lt"/>
              <a:ea typeface="+mj-ea"/>
              <a:cs typeface="+mj-cs"/>
            </a:endParaRPr>
          </a:p>
        </p:txBody>
      </p:sp>
      <p:sp>
        <p:nvSpPr>
          <p:cNvPr id="3" name="Espaço Reservado para Conteúdo 2"/>
          <p:cNvSpPr>
            <a:spLocks noGrp="1"/>
          </p:cNvSpPr>
          <p:nvPr>
            <p:ph idx="1"/>
          </p:nvPr>
        </p:nvSpPr>
        <p:spPr>
          <a:xfrm>
            <a:off x="755576" y="764704"/>
            <a:ext cx="7704856" cy="5401270"/>
          </a:xfrm>
        </p:spPr>
        <p:txBody>
          <a:bodyPr/>
          <a:lstStyle/>
          <a:p>
            <a:pPr marL="0" indent="0" algn="just" eaLnBrk="1" hangingPunct="1">
              <a:buNone/>
              <a:defRPr/>
            </a:pPr>
            <a:r>
              <a:rPr lang="pt-BR" sz="2400" dirty="0">
                <a:solidFill>
                  <a:schemeClr val="tx1"/>
                </a:solidFill>
              </a:rPr>
              <a:t>Para a apuração de </a:t>
            </a:r>
            <a:r>
              <a:rPr lang="pt-BR" sz="2400" dirty="0" err="1">
                <a:solidFill>
                  <a:schemeClr val="tx1"/>
                </a:solidFill>
              </a:rPr>
              <a:t>sobrepreço</a:t>
            </a:r>
            <a:r>
              <a:rPr lang="pt-BR" sz="2400" dirty="0">
                <a:solidFill>
                  <a:schemeClr val="tx1"/>
                </a:solidFill>
              </a:rPr>
              <a:t> em obras já contratadas, o método adequado é o da limitação do preço global (MLPG) , que prevê a compensação entre os preços superavaliados e os subavaliados, só havendo </a:t>
            </a:r>
            <a:r>
              <a:rPr lang="pt-BR" sz="2400" dirty="0" err="1">
                <a:solidFill>
                  <a:schemeClr val="tx1"/>
                </a:solidFill>
              </a:rPr>
              <a:t>sobrepreço</a:t>
            </a:r>
            <a:r>
              <a:rPr lang="pt-BR" sz="2400" dirty="0">
                <a:solidFill>
                  <a:schemeClr val="tx1"/>
                </a:solidFill>
              </a:rPr>
              <a:t> ou superfaturamento se a soma dos valores superavaliados superar os subavaliados, imputando-se o </a:t>
            </a:r>
            <a:r>
              <a:rPr lang="pt-BR" sz="2400" dirty="0" err="1">
                <a:solidFill>
                  <a:schemeClr val="tx1"/>
                </a:solidFill>
              </a:rPr>
              <a:t>sobrepreço</a:t>
            </a:r>
            <a:r>
              <a:rPr lang="pt-BR" sz="2400" dirty="0">
                <a:solidFill>
                  <a:schemeClr val="tx1"/>
                </a:solidFill>
              </a:rPr>
              <a:t> pela diferença global. Para serviços incluídos mediante termo de aditamento contratual, a avaliação de superfaturamento é mais indicada pelo método da limitação dos preços unitários (MLPU) , que considera apenas os serviços com preço unitário acima do referencial, sem compensação com itens subavaliados.</a:t>
            </a:r>
            <a:r>
              <a:rPr lang="pt-BR" sz="2400" b="1" dirty="0">
                <a:solidFill>
                  <a:schemeClr val="tx1"/>
                </a:solidFill>
              </a:rPr>
              <a:t>(Acórdão 1.727/2018-1ª Câmara)</a:t>
            </a:r>
            <a:r>
              <a:rPr lang="pt-BR" sz="2400" dirty="0">
                <a:solidFill>
                  <a:schemeClr val="tx1"/>
                </a:solidFill>
              </a:rPr>
              <a:t>.</a:t>
            </a:r>
          </a:p>
        </p:txBody>
      </p:sp>
    </p:spTree>
    <p:extLst>
      <p:ext uri="{BB962C8B-B14F-4D97-AF65-F5344CB8AC3E}">
        <p14:creationId xmlns:p14="http://schemas.microsoft.com/office/powerpoint/2010/main" val="9934360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3999" cy="188639"/>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Método de Cálculo do </a:t>
            </a:r>
            <a:r>
              <a:rPr lang="pt-BR" altLang="pt-BR" sz="3200" b="1" kern="1200" dirty="0" err="1">
                <a:solidFill>
                  <a:srgbClr val="0D3B66"/>
                </a:solidFill>
                <a:latin typeface="+mn-lt"/>
                <a:ea typeface="+mj-ea"/>
                <a:cs typeface="+mj-cs"/>
              </a:rPr>
              <a:t>Sobrepreço</a:t>
            </a:r>
            <a:endParaRPr lang="pt-BR" altLang="pt-BR" sz="3200" b="1" kern="1200" dirty="0">
              <a:solidFill>
                <a:srgbClr val="0D3B66"/>
              </a:solidFill>
              <a:latin typeface="+mn-lt"/>
              <a:ea typeface="+mj-ea"/>
              <a:cs typeface="+mj-cs"/>
            </a:endParaRPr>
          </a:p>
        </p:txBody>
      </p:sp>
      <p:sp>
        <p:nvSpPr>
          <p:cNvPr id="3" name="Espaço Reservado para Conteúdo 2"/>
          <p:cNvSpPr>
            <a:spLocks noGrp="1"/>
          </p:cNvSpPr>
          <p:nvPr>
            <p:ph idx="1"/>
          </p:nvPr>
        </p:nvSpPr>
        <p:spPr>
          <a:xfrm>
            <a:off x="179512" y="620688"/>
            <a:ext cx="8784976" cy="5545286"/>
          </a:xfrm>
        </p:spPr>
        <p:txBody>
          <a:bodyPr/>
          <a:lstStyle/>
          <a:p>
            <a:pPr marL="0" indent="0" algn="just" eaLnBrk="1" hangingPunct="1">
              <a:buNone/>
              <a:defRPr/>
            </a:pPr>
            <a:r>
              <a:rPr lang="pt-BR" sz="2000" b="1" dirty="0">
                <a:solidFill>
                  <a:schemeClr val="tx1"/>
                </a:solidFill>
              </a:rPr>
              <a:t>Acórdão 1.220/2018-Plenário (voto):</a:t>
            </a:r>
          </a:p>
          <a:p>
            <a:pPr marL="0" indent="0" algn="just" eaLnBrk="1" hangingPunct="1">
              <a:buNone/>
              <a:defRPr/>
            </a:pPr>
            <a:r>
              <a:rPr lang="pt-BR" sz="2000" dirty="0">
                <a:solidFill>
                  <a:schemeClr val="tx1"/>
                </a:solidFill>
              </a:rPr>
              <a:t>12. Para a efetiva apuração dos preços praticados com aqueles de mercado e eventual imputação de débito, a maciça jurisprudência desta Corte de Contas é no sentido de que deve ser utilizado o Método da Limitação do Preço Global, o qual permite a garantia da justa remuneração pela obra, uma vez que a administração não pagará pelo objeto mais do que seu valor de mercado e evita que uma consideração parcial dos itens contratados (somente aqueles com </a:t>
            </a:r>
            <a:r>
              <a:rPr lang="pt-BR" sz="2000" dirty="0" err="1">
                <a:solidFill>
                  <a:schemeClr val="tx1"/>
                </a:solidFill>
              </a:rPr>
              <a:t>sobrepreço</a:t>
            </a:r>
            <a:r>
              <a:rPr lang="pt-BR" sz="2000" dirty="0">
                <a:solidFill>
                  <a:schemeClr val="tx1"/>
                </a:solidFill>
              </a:rPr>
              <a:t>) provoque o enriquecimento sem causa da administração.</a:t>
            </a:r>
          </a:p>
          <a:p>
            <a:pPr marL="0" indent="0" algn="just" eaLnBrk="1" hangingPunct="1">
              <a:buNone/>
              <a:defRPr/>
            </a:pPr>
            <a:r>
              <a:rPr lang="pt-BR" sz="2000" dirty="0">
                <a:solidFill>
                  <a:schemeClr val="tx1"/>
                </a:solidFill>
              </a:rPr>
              <a:t>13. Entretanto, a unidade técnica entende, como exceção, que, no caso concreto, foi correta a utilização da metodologia adotada no acórdão recorrido (adoção de preços unitários com </a:t>
            </a:r>
            <a:r>
              <a:rPr lang="pt-BR" sz="2000" dirty="0" err="1">
                <a:solidFill>
                  <a:schemeClr val="tx1"/>
                </a:solidFill>
              </a:rPr>
              <a:t>sobrepreço</a:t>
            </a:r>
            <a:r>
              <a:rPr lang="pt-BR" sz="2000" dirty="0">
                <a:solidFill>
                  <a:schemeClr val="tx1"/>
                </a:solidFill>
              </a:rPr>
              <a:t> sem considerar aqueles com subpreço, – sempre comparando-se os valores contratados com os de referência) ao argumento de que as atividades de controle externo se iniciaram ainda na fase de licitação e que, depois de iniciadas essas ações de controle, foi conferido um ritmo anormal ao procedimento licitatório para possibilitar uma rápida contratação e, possivelmente, “desidratar de efetividade toda ação de controle preventiva”....</a:t>
            </a:r>
          </a:p>
        </p:txBody>
      </p:sp>
    </p:spTree>
    <p:extLst>
      <p:ext uri="{BB962C8B-B14F-4D97-AF65-F5344CB8AC3E}">
        <p14:creationId xmlns:p14="http://schemas.microsoft.com/office/powerpoint/2010/main" val="228484986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3999" cy="188639"/>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Método de Cálculo do </a:t>
            </a:r>
            <a:r>
              <a:rPr lang="pt-BR" altLang="pt-BR" sz="3200" b="1" kern="1200" dirty="0" err="1">
                <a:solidFill>
                  <a:srgbClr val="0D3B66"/>
                </a:solidFill>
                <a:latin typeface="+mn-lt"/>
                <a:ea typeface="+mj-ea"/>
                <a:cs typeface="+mj-cs"/>
              </a:rPr>
              <a:t>Sobrepreço</a:t>
            </a:r>
            <a:endParaRPr lang="pt-BR" altLang="pt-BR" sz="3200" b="1" kern="1200" dirty="0">
              <a:solidFill>
                <a:srgbClr val="0D3B66"/>
              </a:solidFill>
              <a:latin typeface="+mn-lt"/>
              <a:ea typeface="+mj-ea"/>
              <a:cs typeface="+mj-cs"/>
            </a:endParaRPr>
          </a:p>
        </p:txBody>
      </p:sp>
      <p:sp>
        <p:nvSpPr>
          <p:cNvPr id="3" name="Espaço Reservado para Conteúdo 2"/>
          <p:cNvSpPr>
            <a:spLocks noGrp="1"/>
          </p:cNvSpPr>
          <p:nvPr>
            <p:ph idx="1"/>
          </p:nvPr>
        </p:nvSpPr>
        <p:spPr>
          <a:xfrm>
            <a:off x="179512" y="620688"/>
            <a:ext cx="8784976" cy="5545286"/>
          </a:xfrm>
        </p:spPr>
        <p:txBody>
          <a:bodyPr/>
          <a:lstStyle/>
          <a:p>
            <a:pPr marL="0" indent="0" algn="just" eaLnBrk="1" hangingPunct="1">
              <a:buNone/>
              <a:defRPr/>
            </a:pPr>
            <a:r>
              <a:rPr lang="pt-BR" sz="2000" b="1" dirty="0">
                <a:solidFill>
                  <a:schemeClr val="tx1"/>
                </a:solidFill>
              </a:rPr>
              <a:t>Acórdão 1.220/2018-Plenário (voto):</a:t>
            </a:r>
          </a:p>
          <a:p>
            <a:pPr marL="0" indent="0" algn="just">
              <a:buNone/>
            </a:pPr>
            <a:r>
              <a:rPr lang="pt-BR" sz="2000" dirty="0">
                <a:solidFill>
                  <a:schemeClr val="tx1"/>
                </a:solidFill>
              </a:rPr>
              <a:t>(...) 19. Chama também atenção a celeridade incomum que ocorreram os trâmites da licitação, pois da abertura das propostas das licitantes (24/5/2010) até a assinatura do contrato (2/6/2010) , passaram-se apenas seis dias úteis. Outrossim, o contrato foi assinado na mesma data em que o TCU comunicou sua decisão de para que fossem evitadas a homologação e a adjudicação do certame (peça 1, p. 20) . Embora não tenha havido descumprimento de determinação desta Corte, pois a comunicação ocorreu depois da assinatura do contrato, é fato que este foi iniciado quando já se sabia dos questionamentos do órgão de controle sobre os preços praticados.</a:t>
            </a:r>
          </a:p>
          <a:p>
            <a:pPr marL="0" indent="0" algn="just">
              <a:buNone/>
            </a:pPr>
            <a:r>
              <a:rPr lang="pt-BR" sz="2000" dirty="0">
                <a:solidFill>
                  <a:schemeClr val="tx1"/>
                </a:solidFill>
              </a:rPr>
              <a:t>20. Feitas essas considerações, é de todo coerente o entendimento constante do acórdão impugnado no sentido de que esse deve ser o parâmetro para a avaliação dos preços praticados, de forma a impedir que a contratada seja beneficiária da própria torpeza. Veja-se a respeito o seguinte trecho do voto condutor desse acórdão:</a:t>
            </a:r>
          </a:p>
          <a:p>
            <a:pPr marL="0" indent="0" algn="just">
              <a:buNone/>
            </a:pPr>
            <a:r>
              <a:rPr lang="pt-BR" sz="2000" dirty="0">
                <a:solidFill>
                  <a:schemeClr val="tx1"/>
                </a:solidFill>
              </a:rPr>
              <a:t>“Do contrário, criaríamos a seguinte estrutura de incentivos: identificado </a:t>
            </a:r>
            <a:r>
              <a:rPr lang="pt-BR" sz="2000" dirty="0" err="1">
                <a:solidFill>
                  <a:schemeClr val="tx1"/>
                </a:solidFill>
              </a:rPr>
              <a:t>sobrepreço</a:t>
            </a:r>
            <a:r>
              <a:rPr lang="pt-BR" sz="2000" dirty="0">
                <a:solidFill>
                  <a:schemeClr val="tx1"/>
                </a:solidFill>
              </a:rPr>
              <a:t> em edital, seria interessante para as empresas assinar estrategicamente o contrato, a despeito do posicionamento do Tribunal, a fim de garantir critério mais apropriado a seus interesses mais imediatos.”</a:t>
            </a:r>
          </a:p>
        </p:txBody>
      </p:sp>
    </p:spTree>
    <p:extLst>
      <p:ext uri="{BB962C8B-B14F-4D97-AF65-F5344CB8AC3E}">
        <p14:creationId xmlns:p14="http://schemas.microsoft.com/office/powerpoint/2010/main" val="288571312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3999" cy="188639"/>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Data-Base dos Custos Paradigmas</a:t>
            </a:r>
          </a:p>
        </p:txBody>
      </p:sp>
      <p:sp>
        <p:nvSpPr>
          <p:cNvPr id="3" name="Espaço Reservado para Conteúdo 2"/>
          <p:cNvSpPr>
            <a:spLocks noGrp="1"/>
          </p:cNvSpPr>
          <p:nvPr>
            <p:ph idx="1"/>
          </p:nvPr>
        </p:nvSpPr>
        <p:spPr>
          <a:xfrm>
            <a:off x="179512" y="476672"/>
            <a:ext cx="8784976" cy="5689302"/>
          </a:xfrm>
        </p:spPr>
        <p:txBody>
          <a:bodyPr/>
          <a:lstStyle/>
          <a:p>
            <a:pPr marL="0" indent="0" algn="just">
              <a:buNone/>
              <a:defRPr/>
            </a:pPr>
            <a:r>
              <a:rPr lang="pt-BR" sz="2000" dirty="0">
                <a:solidFill>
                  <a:schemeClr val="tx1"/>
                </a:solidFill>
              </a:rPr>
              <a:t>A seleção da data-base dos custos paradigmas pode ocorrer de duas formas, com resultados distintos para análise de preços: </a:t>
            </a:r>
          </a:p>
          <a:p>
            <a:pPr marL="457200" indent="-457200" algn="just">
              <a:buAutoNum type="alphaLcParenR"/>
              <a:defRPr/>
            </a:pPr>
            <a:r>
              <a:rPr lang="pt-BR" sz="2000" dirty="0">
                <a:solidFill>
                  <a:schemeClr val="tx1"/>
                </a:solidFill>
              </a:rPr>
              <a:t>Data-base da proposta de preços ou do contrato; e </a:t>
            </a:r>
          </a:p>
          <a:p>
            <a:pPr marL="457200" indent="-457200" algn="just">
              <a:buAutoNum type="alphaLcParenR"/>
              <a:defRPr/>
            </a:pPr>
            <a:r>
              <a:rPr lang="pt-BR" sz="2000" dirty="0">
                <a:solidFill>
                  <a:schemeClr val="tx1"/>
                </a:solidFill>
              </a:rPr>
              <a:t>Datas-bases de pagamento. </a:t>
            </a:r>
          </a:p>
          <a:p>
            <a:pPr marL="0" indent="0" algn="just">
              <a:buNone/>
              <a:defRPr/>
            </a:pPr>
            <a:r>
              <a:rPr lang="pt-BR" sz="2000" dirty="0">
                <a:solidFill>
                  <a:schemeClr val="tx1"/>
                </a:solidFill>
              </a:rPr>
              <a:t>Em regra geral, adota-se a data-base da proposta ou do contrato como procedimento padrão. No entanto, em contratos com períodos prolongados de execução, os percentuais aplicáveis de reajuste podem representar pagamentos tão ou mais relevantes do que os pagamentos oriundos dos preços originais do contrato. </a:t>
            </a:r>
          </a:p>
          <a:p>
            <a:pPr marL="0" indent="0" algn="just">
              <a:buNone/>
              <a:defRPr/>
            </a:pPr>
            <a:r>
              <a:rPr lang="pt-BR" sz="2000" dirty="0">
                <a:solidFill>
                  <a:schemeClr val="tx1"/>
                </a:solidFill>
              </a:rPr>
              <a:t>Nesses casos, pode ser recomendável obter os preços paradigmas nas datas correspondentes aos pagamentos efetuados ao contratado e compará-los com os preços atualizados do contrato. </a:t>
            </a:r>
          </a:p>
          <a:p>
            <a:pPr marL="0" indent="0" algn="just">
              <a:buNone/>
              <a:defRPr/>
            </a:pPr>
            <a:r>
              <a:rPr lang="pt-BR" sz="2000" dirty="0">
                <a:solidFill>
                  <a:schemeClr val="tx1"/>
                </a:solidFill>
              </a:rPr>
              <a:t>No caso de inexistência de preços paradigmas para a data-base adotada como referência, recomenda-se adotar, por conservadorismo, as datas mais próximas posteriores à da data-base para evitar contestações. Todavia, se a data dos preços paradigmas estiver muito distante da data-base adotada como referência (mais de seis meses), cabe retroagir os preços paradigmas, de acordo com o índice de reajuste aplicável. </a:t>
            </a:r>
          </a:p>
        </p:txBody>
      </p:sp>
    </p:spTree>
    <p:extLst>
      <p:ext uri="{BB962C8B-B14F-4D97-AF65-F5344CB8AC3E}">
        <p14:creationId xmlns:p14="http://schemas.microsoft.com/office/powerpoint/2010/main" val="381673997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3999" cy="188639"/>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Data-Base dos Custos Paradigmas</a:t>
            </a:r>
          </a:p>
        </p:txBody>
      </p:sp>
      <p:sp>
        <p:nvSpPr>
          <p:cNvPr id="3" name="Espaço Reservado para Conteúdo 2"/>
          <p:cNvSpPr>
            <a:spLocks noGrp="1"/>
          </p:cNvSpPr>
          <p:nvPr>
            <p:ph idx="1"/>
          </p:nvPr>
        </p:nvSpPr>
        <p:spPr>
          <a:xfrm>
            <a:off x="179512" y="476672"/>
            <a:ext cx="8784976" cy="5689302"/>
          </a:xfrm>
        </p:spPr>
        <p:txBody>
          <a:bodyPr/>
          <a:lstStyle/>
          <a:p>
            <a:pPr marL="0" indent="0" algn="just" eaLnBrk="1" hangingPunct="1">
              <a:buNone/>
              <a:defRPr/>
            </a:pPr>
            <a:r>
              <a:rPr lang="pt-BR" sz="2400" b="1" dirty="0">
                <a:solidFill>
                  <a:schemeClr val="tx1"/>
                </a:solidFill>
              </a:rPr>
              <a:t>Acórdão 854/2016-Plenário:</a:t>
            </a:r>
          </a:p>
          <a:p>
            <a:pPr marL="0" indent="0" algn="just" eaLnBrk="1" hangingPunct="1">
              <a:buNone/>
              <a:defRPr/>
            </a:pPr>
            <a:r>
              <a:rPr lang="pt-BR" sz="2400" dirty="0">
                <a:solidFill>
                  <a:schemeClr val="tx1"/>
                </a:solidFill>
              </a:rPr>
              <a:t>A correção ou a retroação de referenciais de preços, como o </a:t>
            </a:r>
            <a:r>
              <a:rPr lang="pt-BR" sz="2400" dirty="0" err="1">
                <a:solidFill>
                  <a:schemeClr val="tx1"/>
                </a:solidFill>
              </a:rPr>
              <a:t>Sicro</a:t>
            </a:r>
            <a:r>
              <a:rPr lang="pt-BR" sz="2400" dirty="0">
                <a:solidFill>
                  <a:schemeClr val="tx1"/>
                </a:solidFill>
              </a:rPr>
              <a:t>, por longos períodos não se presta para a verificação da compatibilidade dos valores contratados com os praticados no mercado à época do ajuste, uma vez que correções monetárias por períodos demasiadamente longos geram distorções.</a:t>
            </a:r>
          </a:p>
        </p:txBody>
      </p:sp>
    </p:spTree>
    <p:extLst>
      <p:ext uri="{BB962C8B-B14F-4D97-AF65-F5344CB8AC3E}">
        <p14:creationId xmlns:p14="http://schemas.microsoft.com/office/powerpoint/2010/main" val="114123038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3999" cy="188639"/>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Data-Base dos Custos Paradigmas</a:t>
            </a:r>
          </a:p>
        </p:txBody>
      </p:sp>
      <p:sp>
        <p:nvSpPr>
          <p:cNvPr id="3" name="Espaço Reservado para Conteúdo 2"/>
          <p:cNvSpPr>
            <a:spLocks noGrp="1"/>
          </p:cNvSpPr>
          <p:nvPr>
            <p:ph idx="1"/>
          </p:nvPr>
        </p:nvSpPr>
        <p:spPr>
          <a:xfrm>
            <a:off x="179512" y="476672"/>
            <a:ext cx="8784976" cy="5689302"/>
          </a:xfrm>
        </p:spPr>
        <p:txBody>
          <a:bodyPr/>
          <a:lstStyle/>
          <a:p>
            <a:pPr marL="0" indent="0" algn="just" eaLnBrk="1" hangingPunct="1">
              <a:buNone/>
              <a:defRPr/>
            </a:pPr>
            <a:r>
              <a:rPr lang="pt-BR" sz="2400" b="1" dirty="0">
                <a:solidFill>
                  <a:schemeClr val="tx1"/>
                </a:solidFill>
              </a:rPr>
              <a:t>Acórdão 1624/2018-Plenário (voto):</a:t>
            </a:r>
          </a:p>
          <a:p>
            <a:pPr marL="0" indent="0" algn="just">
              <a:buNone/>
            </a:pPr>
            <a:r>
              <a:rPr lang="pt-BR" sz="2000" dirty="0">
                <a:solidFill>
                  <a:schemeClr val="tx1"/>
                </a:solidFill>
              </a:rPr>
              <a:t>22. Prosseguindo, para que haja a manutenção do equilíbrio, faz-se necessário analisar o momento da celebração do negócio jurídico, não do termo aditivo, como quer o consórcio recorrente. Foi naquele cenário – e não neste – que as licitantes tiveram oportunidade de apresentar suas propostas comerciais, levando em consideração as normas e os manuais existentes à época para a formação de custos. Dito de outro modo, é importante analisar a realidade e o contexto da origem da avença para que assim não haja distorções e pagamentos em duplicidade. No mesmo sentido, Marçal </a:t>
            </a:r>
            <a:r>
              <a:rPr lang="pt-BR" sz="2000" dirty="0" err="1">
                <a:solidFill>
                  <a:schemeClr val="tx1"/>
                </a:solidFill>
              </a:rPr>
              <a:t>Justen</a:t>
            </a:r>
            <a:r>
              <a:rPr lang="pt-BR" sz="2000" dirty="0">
                <a:solidFill>
                  <a:schemeClr val="tx1"/>
                </a:solidFill>
              </a:rPr>
              <a:t> Filho, em seu Comentários à lei de Licitações e Contratos Administrativos, 11ª edição, sustenta que:</a:t>
            </a:r>
          </a:p>
          <a:p>
            <a:pPr marL="0" indent="0" algn="just">
              <a:buNone/>
            </a:pPr>
            <a:r>
              <a:rPr lang="pt-BR" sz="2000" dirty="0">
                <a:solidFill>
                  <a:schemeClr val="tx1"/>
                </a:solidFill>
              </a:rPr>
              <a:t>“A equação econômico-financeira delineia-se a partir da elaboração do ato convocatório. Porém, a equação se firma no instante em que a proposta é apresentada. Aceita a proposta pela Administração, está consagrada a equação econômico-financeira dela constante. A partir de então essa equação está protegida e assegurada pelo Direito”.</a:t>
            </a:r>
          </a:p>
        </p:txBody>
      </p:sp>
    </p:spTree>
    <p:extLst>
      <p:ext uri="{BB962C8B-B14F-4D97-AF65-F5344CB8AC3E}">
        <p14:creationId xmlns:p14="http://schemas.microsoft.com/office/powerpoint/2010/main" val="35274609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3999" cy="688975"/>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Forma de Cálculo do </a:t>
            </a:r>
            <a:r>
              <a:rPr lang="pt-BR" altLang="pt-BR" sz="3200" b="1" kern="1200" dirty="0" err="1">
                <a:solidFill>
                  <a:srgbClr val="0D3B66"/>
                </a:solidFill>
                <a:latin typeface="+mn-lt"/>
                <a:ea typeface="+mj-ea"/>
                <a:cs typeface="+mj-cs"/>
              </a:rPr>
              <a:t>Sobrepreço</a:t>
            </a:r>
            <a:endParaRPr lang="pt-BR" altLang="pt-BR" sz="3200" b="1" kern="1200" dirty="0">
              <a:solidFill>
                <a:srgbClr val="0D3B66"/>
              </a:solidFill>
              <a:latin typeface="+mn-lt"/>
              <a:ea typeface="+mj-ea"/>
              <a:cs typeface="+mj-cs"/>
            </a:endParaRPr>
          </a:p>
        </p:txBody>
      </p:sp>
      <p:sp>
        <p:nvSpPr>
          <p:cNvPr id="3" name="Espaço Reservado para Conteúdo 2"/>
          <p:cNvSpPr>
            <a:spLocks noGrp="1"/>
          </p:cNvSpPr>
          <p:nvPr>
            <p:ph idx="1"/>
          </p:nvPr>
        </p:nvSpPr>
        <p:spPr>
          <a:xfrm>
            <a:off x="179512" y="836712"/>
            <a:ext cx="8640960" cy="5113238"/>
          </a:xfrm>
        </p:spPr>
        <p:txBody>
          <a:bodyPr>
            <a:normAutofit/>
          </a:bodyPr>
          <a:lstStyle/>
          <a:p>
            <a:pPr marL="0" indent="0" algn="just" eaLnBrk="1" hangingPunct="1">
              <a:buNone/>
              <a:defRPr/>
            </a:pPr>
            <a:r>
              <a:rPr lang="pt-BR" sz="2000" dirty="0">
                <a:solidFill>
                  <a:schemeClr val="tx1"/>
                </a:solidFill>
              </a:rPr>
              <a:t>O cálculo do percentual de superfaturamento apurado a partir de amostra de itens de contrato deve ter como referência o preço total da amostra, considerados os preços unitários de mercado (valor apurado de superfaturamento/valor total de referência da amostra), e não o preço global do contrato (valor apurado de superfaturamento/valor total do contrato). (</a:t>
            </a:r>
            <a:r>
              <a:rPr lang="pt-BR" sz="2000" b="1" dirty="0">
                <a:solidFill>
                  <a:schemeClr val="tx1"/>
                </a:solidFill>
              </a:rPr>
              <a:t>Acórdão nº 1721/2016-Plenário)</a:t>
            </a:r>
            <a:r>
              <a:rPr lang="pt-BR" sz="2000" dirty="0">
                <a:solidFill>
                  <a:schemeClr val="tx1"/>
                </a:solidFill>
              </a:rPr>
              <a:t>.</a:t>
            </a:r>
          </a:p>
          <a:p>
            <a:pPr marL="0" indent="0" algn="just" eaLnBrk="1" hangingPunct="1">
              <a:buNone/>
              <a:defRPr/>
            </a:pPr>
            <a:r>
              <a:rPr lang="pt-BR" sz="2000" b="1" u="sng" dirty="0">
                <a:solidFill>
                  <a:schemeClr val="tx1"/>
                </a:solidFill>
              </a:rPr>
              <a:t>Voto:</a:t>
            </a:r>
          </a:p>
          <a:p>
            <a:pPr marL="0" indent="0" algn="just">
              <a:buNone/>
            </a:pPr>
            <a:r>
              <a:rPr lang="pt-BR" sz="2000" dirty="0">
                <a:solidFill>
                  <a:schemeClr val="tx1"/>
                </a:solidFill>
              </a:rPr>
              <a:t>17. Com relação ao Contrato 58/2009, a manifestação apresentada pelos responsáveis não logrou afastar os indícios de </a:t>
            </a:r>
            <a:r>
              <a:rPr lang="pt-BR" sz="2000" dirty="0" err="1">
                <a:solidFill>
                  <a:schemeClr val="tx1"/>
                </a:solidFill>
              </a:rPr>
              <a:t>sobrepreço</a:t>
            </a:r>
            <a:r>
              <a:rPr lang="pt-BR" sz="2000" dirty="0">
                <a:solidFill>
                  <a:schemeClr val="tx1"/>
                </a:solidFill>
              </a:rPr>
              <a:t>. Como os serviços já foram integralmente medidos, a ocorrência de </a:t>
            </a:r>
            <a:r>
              <a:rPr lang="pt-BR" sz="2000" dirty="0" err="1">
                <a:solidFill>
                  <a:schemeClr val="tx1"/>
                </a:solidFill>
              </a:rPr>
              <a:t>sobrepreço</a:t>
            </a:r>
            <a:r>
              <a:rPr lang="pt-BR" sz="2000" dirty="0">
                <a:solidFill>
                  <a:schemeClr val="tx1"/>
                </a:solidFill>
              </a:rPr>
              <a:t> já se encontra materializada em superfaturamento. Assim, a unidade instrutiva elaborou uma nova curva ABC para o contrato 58/2009 (peça 99) empregando os quantitativos acumulados expressos na medição final do contrato (peça 100). Com base em uma amostra de 88% do contrato, em que foi efetivamente analisado o percentual de 80% do valor do contrato, apurou-se a existência de superfaturamento no montante R$ 28.586.237,27 (data base de </a:t>
            </a:r>
            <a:r>
              <a:rPr lang="pt-BR" sz="2000" dirty="0" err="1">
                <a:solidFill>
                  <a:schemeClr val="tx1"/>
                </a:solidFill>
              </a:rPr>
              <a:t>nov</a:t>
            </a:r>
            <a:r>
              <a:rPr lang="pt-BR" sz="2000" dirty="0">
                <a:solidFill>
                  <a:schemeClr val="tx1"/>
                </a:solidFill>
              </a:rPr>
              <a:t>/2004), que alcança o percentual de 33,51% na amostra de serviços avaliados.</a:t>
            </a:r>
          </a:p>
        </p:txBody>
      </p:sp>
    </p:spTree>
    <p:extLst>
      <p:ext uri="{BB962C8B-B14F-4D97-AF65-F5344CB8AC3E}">
        <p14:creationId xmlns:p14="http://schemas.microsoft.com/office/powerpoint/2010/main" val="161945793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3999" cy="188639"/>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Data-Base dos Custos Paradigmas</a:t>
            </a:r>
          </a:p>
        </p:txBody>
      </p:sp>
      <p:sp>
        <p:nvSpPr>
          <p:cNvPr id="3" name="Espaço Reservado para Conteúdo 2"/>
          <p:cNvSpPr>
            <a:spLocks noGrp="1"/>
          </p:cNvSpPr>
          <p:nvPr>
            <p:ph idx="1"/>
          </p:nvPr>
        </p:nvSpPr>
        <p:spPr>
          <a:xfrm>
            <a:off x="179512" y="476672"/>
            <a:ext cx="8784976" cy="5689302"/>
          </a:xfrm>
        </p:spPr>
        <p:txBody>
          <a:bodyPr/>
          <a:lstStyle/>
          <a:p>
            <a:pPr marL="0" indent="0" algn="just" eaLnBrk="1" hangingPunct="1">
              <a:buNone/>
              <a:defRPr/>
            </a:pPr>
            <a:r>
              <a:rPr lang="pt-BR" sz="2400" b="1" dirty="0">
                <a:solidFill>
                  <a:schemeClr val="tx1"/>
                </a:solidFill>
              </a:rPr>
              <a:t>Acórdão 1624/2018-Plenário (voto):</a:t>
            </a:r>
          </a:p>
          <a:p>
            <a:pPr marL="0" indent="0" algn="just">
              <a:buNone/>
            </a:pPr>
            <a:r>
              <a:rPr lang="pt-BR" sz="2000" dirty="0">
                <a:solidFill>
                  <a:schemeClr val="tx1"/>
                </a:solidFill>
              </a:rPr>
              <a:t>(...) 24. As bases contratuais, incluindo a metodologia de orçamentação e o patamar de BDI, foram fixadas no momento da assinatura da avença. Não pode o consórcio pretender que o item novo, inserido via aditivo contratual, contemple o melhor de cada um dos cenários: considere o adicional de mão de obra da época do aditivo e o BDI da época do contrato original. Em relação a esses dois momentos temporais, as premissas são distintas. Do contrário, a contratada seria remunerada em duplicidade, pois haveria um custo direto e sobre ele incidiria uma alíquota de BDI também destinada a remunerar o mesmo item.</a:t>
            </a:r>
          </a:p>
          <a:p>
            <a:pPr marL="0" indent="0" algn="just" eaLnBrk="1" hangingPunct="1">
              <a:buNone/>
              <a:defRPr/>
            </a:pPr>
            <a:r>
              <a:rPr lang="pt-BR" sz="2000" dirty="0">
                <a:solidFill>
                  <a:schemeClr val="tx1"/>
                </a:solidFill>
              </a:rPr>
              <a:t>25. O consórcio menciona alguns precedentes (Acórdãos 1.752/2007, 950/2008, 3.229/2010, todos do Plenário) em que o preço paradigma baseou-se nos parâmetros de mercado (</a:t>
            </a:r>
            <a:r>
              <a:rPr lang="pt-BR" sz="2000" dirty="0" err="1">
                <a:solidFill>
                  <a:schemeClr val="tx1"/>
                </a:solidFill>
              </a:rPr>
              <a:t>Sicro</a:t>
            </a:r>
            <a:r>
              <a:rPr lang="pt-BR" sz="2000" dirty="0">
                <a:solidFill>
                  <a:schemeClr val="tx1"/>
                </a:solidFill>
              </a:rPr>
              <a:t>, </a:t>
            </a:r>
            <a:r>
              <a:rPr lang="pt-BR" sz="2000" dirty="0" err="1">
                <a:solidFill>
                  <a:schemeClr val="tx1"/>
                </a:solidFill>
              </a:rPr>
              <a:t>Sinapi</a:t>
            </a:r>
            <a:r>
              <a:rPr lang="pt-BR" sz="2000" dirty="0">
                <a:solidFill>
                  <a:schemeClr val="tx1"/>
                </a:solidFill>
              </a:rPr>
              <a:t>, dentre outros) da época em que foram assinados os aditivos, retroagidos para a data do contrato. A regra a ser aplicada depende do caso concreto. Em regra, deve-se utilizar o preço da data-base do orçamento, mas em situações excepcionais, como naquela em que se identifica algum vício na formação de custos original do contrato (caso dos precedentes listados) , admite-se a utilização da data-base em que o aditivo é celebrado. No caso em exame, para evitar as distorções já mencionadas, deve-se optar pela regra geral, qual seja, a utilização dos preços de janeiro de 2006.</a:t>
            </a:r>
          </a:p>
        </p:txBody>
      </p:sp>
    </p:spTree>
    <p:extLst>
      <p:ext uri="{BB962C8B-B14F-4D97-AF65-F5344CB8AC3E}">
        <p14:creationId xmlns:p14="http://schemas.microsoft.com/office/powerpoint/2010/main" val="194847806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0"/>
          <p:cNvSpPr txBox="1">
            <a:spLocks noChangeArrowheads="1"/>
          </p:cNvSpPr>
          <p:nvPr/>
        </p:nvSpPr>
        <p:spPr bwMode="auto">
          <a:xfrm>
            <a:off x="232012" y="1313915"/>
            <a:ext cx="8557146" cy="492443"/>
          </a:xfrm>
          <a:prstGeom prst="rect">
            <a:avLst/>
          </a:prstGeom>
          <a:solidFill>
            <a:schemeClr val="bg1"/>
          </a:solidFill>
          <a:ln w="9525">
            <a:noFill/>
            <a:miter lim="800000"/>
            <a:headEnd/>
            <a:tailEnd/>
          </a:ln>
        </p:spPr>
        <p:txBody>
          <a:bodyPr wrap="square">
            <a:spAutoFit/>
          </a:bodyPr>
          <a:lstStyle/>
          <a:p>
            <a:pPr algn="just">
              <a:spcBef>
                <a:spcPts val="1200"/>
              </a:spcBef>
            </a:pPr>
            <a:r>
              <a:rPr lang="pt-BR" sz="2600" dirty="0">
                <a:solidFill>
                  <a:schemeClr val="tx1"/>
                </a:solidFill>
                <a:effectLst/>
                <a:latin typeface="+mn-lt"/>
              </a:rPr>
              <a:t> </a:t>
            </a:r>
            <a:endParaRPr lang="pt-BR" dirty="0">
              <a:solidFill>
                <a:schemeClr val="tx1"/>
              </a:solidFill>
              <a:effectLst/>
              <a:latin typeface="+mn-lt"/>
            </a:endParaRPr>
          </a:p>
        </p:txBody>
      </p:sp>
      <p:sp>
        <p:nvSpPr>
          <p:cNvPr id="6" name="Retângulo 2"/>
          <p:cNvSpPr>
            <a:spLocks noChangeArrowheads="1"/>
          </p:cNvSpPr>
          <p:nvPr/>
        </p:nvSpPr>
        <p:spPr bwMode="auto">
          <a:xfrm>
            <a:off x="232012" y="-1"/>
            <a:ext cx="8557146" cy="939488"/>
          </a:xfrm>
          <a:prstGeom prst="rect">
            <a:avLst/>
          </a:prstGeom>
          <a:noFill/>
          <a:ln w="9525">
            <a:noFill/>
            <a:miter lim="800000"/>
            <a:headEnd/>
            <a:tailEnd/>
          </a:ln>
        </p:spPr>
        <p:txBody>
          <a:bodyPr wrap="square">
            <a:spAutoFit/>
          </a:bodyPr>
          <a:lstStyle/>
          <a:p>
            <a:pPr algn="ctr" eaLnBrk="0" hangingPunct="0">
              <a:lnSpc>
                <a:spcPts val="3360"/>
              </a:lnSpc>
              <a:buSzPct val="45000"/>
              <a:defRPr/>
            </a:pPr>
            <a:r>
              <a:rPr lang="pt-BR" sz="2800" b="1" u="none" dirty="0">
                <a:solidFill>
                  <a:schemeClr val="accent2"/>
                </a:solidFill>
                <a:effectLst/>
                <a:latin typeface="+mn-lt"/>
              </a:rPr>
              <a:t>Método da Manutenção do </a:t>
            </a:r>
            <a:r>
              <a:rPr lang="pt-BR" sz="2800" b="1" u="none" dirty="0">
                <a:solidFill>
                  <a:schemeClr val="accent2"/>
                </a:solidFill>
                <a:latin typeface="+mn-lt"/>
              </a:rPr>
              <a:t>Equilíbrio Econômico-Financeiro (</a:t>
            </a:r>
            <a:r>
              <a:rPr lang="pt-BR" sz="2800" b="1" u="none" dirty="0">
                <a:solidFill>
                  <a:schemeClr val="accent2"/>
                </a:solidFill>
                <a:effectLst/>
                <a:latin typeface="+mn-lt"/>
              </a:rPr>
              <a:t>Método do Desconto)</a:t>
            </a:r>
          </a:p>
        </p:txBody>
      </p:sp>
      <p:pic>
        <p:nvPicPr>
          <p:cNvPr id="3" name="Imagem 2">
            <a:extLst>
              <a:ext uri="{FF2B5EF4-FFF2-40B4-BE49-F238E27FC236}">
                <a16:creationId xmlns:a16="http://schemas.microsoft.com/office/drawing/2014/main" id="{1E8CDADB-B4B2-468A-9E4F-64809B4B5261}"/>
              </a:ext>
            </a:extLst>
          </p:cNvPr>
          <p:cNvPicPr>
            <a:picLocks noChangeAspect="1"/>
          </p:cNvPicPr>
          <p:nvPr/>
        </p:nvPicPr>
        <p:blipFill>
          <a:blip r:embed="rId3"/>
          <a:stretch>
            <a:fillRect/>
          </a:stretch>
        </p:blipFill>
        <p:spPr>
          <a:xfrm>
            <a:off x="38877" y="1398885"/>
            <a:ext cx="8943415" cy="5459115"/>
          </a:xfrm>
          <a:prstGeom prst="rect">
            <a:avLst/>
          </a:prstGeom>
        </p:spPr>
      </p:pic>
    </p:spTree>
    <p:extLst>
      <p:ext uri="{BB962C8B-B14F-4D97-AF65-F5344CB8AC3E}">
        <p14:creationId xmlns:p14="http://schemas.microsoft.com/office/powerpoint/2010/main" val="3874566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0"/>
          <p:cNvSpPr txBox="1">
            <a:spLocks noChangeArrowheads="1"/>
          </p:cNvSpPr>
          <p:nvPr/>
        </p:nvSpPr>
        <p:spPr bwMode="auto">
          <a:xfrm>
            <a:off x="232012" y="1313915"/>
            <a:ext cx="8557146" cy="492443"/>
          </a:xfrm>
          <a:prstGeom prst="rect">
            <a:avLst/>
          </a:prstGeom>
          <a:solidFill>
            <a:schemeClr val="bg1"/>
          </a:solidFill>
          <a:ln w="9525">
            <a:noFill/>
            <a:miter lim="800000"/>
            <a:headEnd/>
            <a:tailEnd/>
          </a:ln>
        </p:spPr>
        <p:txBody>
          <a:bodyPr wrap="square">
            <a:spAutoFit/>
          </a:bodyPr>
          <a:lstStyle/>
          <a:p>
            <a:pPr algn="just">
              <a:spcBef>
                <a:spcPts val="1200"/>
              </a:spcBef>
            </a:pPr>
            <a:r>
              <a:rPr lang="pt-BR" sz="2600" dirty="0">
                <a:solidFill>
                  <a:schemeClr val="tx1"/>
                </a:solidFill>
                <a:effectLst/>
                <a:latin typeface="+mn-lt"/>
              </a:rPr>
              <a:t> </a:t>
            </a:r>
            <a:endParaRPr lang="pt-BR" dirty="0">
              <a:solidFill>
                <a:schemeClr val="tx1"/>
              </a:solidFill>
              <a:effectLst/>
              <a:latin typeface="+mn-lt"/>
            </a:endParaRPr>
          </a:p>
        </p:txBody>
      </p:sp>
      <p:sp>
        <p:nvSpPr>
          <p:cNvPr id="6" name="Retângulo 2"/>
          <p:cNvSpPr>
            <a:spLocks noChangeArrowheads="1"/>
          </p:cNvSpPr>
          <p:nvPr/>
        </p:nvSpPr>
        <p:spPr bwMode="auto">
          <a:xfrm>
            <a:off x="2044221" y="0"/>
            <a:ext cx="5099345" cy="939488"/>
          </a:xfrm>
          <a:prstGeom prst="rect">
            <a:avLst/>
          </a:prstGeom>
          <a:noFill/>
          <a:ln w="9525">
            <a:noFill/>
            <a:miter lim="800000"/>
            <a:headEnd/>
            <a:tailEnd/>
          </a:ln>
        </p:spPr>
        <p:txBody>
          <a:bodyPr wrap="none">
            <a:spAutoFit/>
          </a:bodyPr>
          <a:lstStyle/>
          <a:p>
            <a:pPr algn="ctr" eaLnBrk="0" hangingPunct="0">
              <a:lnSpc>
                <a:spcPts val="3360"/>
              </a:lnSpc>
              <a:buSzPct val="45000"/>
              <a:defRPr/>
            </a:pPr>
            <a:r>
              <a:rPr lang="pt-BR" sz="2800" b="1" u="none" dirty="0">
                <a:solidFill>
                  <a:schemeClr val="accent2"/>
                </a:solidFill>
                <a:effectLst/>
                <a:latin typeface="+mn-lt"/>
              </a:rPr>
              <a:t>Sobrepreço e Superfaturamento</a:t>
            </a:r>
          </a:p>
          <a:p>
            <a:pPr algn="ctr" eaLnBrk="0" hangingPunct="0">
              <a:lnSpc>
                <a:spcPts val="3360"/>
              </a:lnSpc>
              <a:buSzPct val="45000"/>
              <a:defRPr/>
            </a:pPr>
            <a:r>
              <a:rPr lang="pt-BR" sz="2800" b="1" u="none" dirty="0">
                <a:solidFill>
                  <a:schemeClr val="accent2"/>
                </a:solidFill>
                <a:effectLst/>
                <a:latin typeface="+mn-lt"/>
              </a:rPr>
              <a:t>Método do Balanço</a:t>
            </a:r>
          </a:p>
        </p:txBody>
      </p:sp>
      <p:pic>
        <p:nvPicPr>
          <p:cNvPr id="2" name="Imagem 1">
            <a:extLst>
              <a:ext uri="{FF2B5EF4-FFF2-40B4-BE49-F238E27FC236}">
                <a16:creationId xmlns:a16="http://schemas.microsoft.com/office/drawing/2014/main" id="{41A5F9EA-E623-4741-9E33-55CA66CE6867}"/>
              </a:ext>
            </a:extLst>
          </p:cNvPr>
          <p:cNvPicPr>
            <a:picLocks noChangeAspect="1"/>
          </p:cNvPicPr>
          <p:nvPr/>
        </p:nvPicPr>
        <p:blipFill>
          <a:blip r:embed="rId3"/>
          <a:stretch>
            <a:fillRect/>
          </a:stretch>
        </p:blipFill>
        <p:spPr>
          <a:xfrm>
            <a:off x="29828" y="1313915"/>
            <a:ext cx="8979551" cy="2588493"/>
          </a:xfrm>
          <a:prstGeom prst="rect">
            <a:avLst/>
          </a:prstGeom>
        </p:spPr>
      </p:pic>
    </p:spTree>
    <p:extLst>
      <p:ext uri="{BB962C8B-B14F-4D97-AF65-F5344CB8AC3E}">
        <p14:creationId xmlns:p14="http://schemas.microsoft.com/office/powerpoint/2010/main" val="35165225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upo 3"/>
          <p:cNvGrpSpPr/>
          <p:nvPr/>
        </p:nvGrpSpPr>
        <p:grpSpPr>
          <a:xfrm>
            <a:off x="485800" y="94320"/>
            <a:ext cx="8172399" cy="6669356"/>
            <a:chOff x="1027249" y="264629"/>
            <a:chExt cx="7553631" cy="6360925"/>
          </a:xfrm>
        </p:grpSpPr>
        <p:sp>
          <p:nvSpPr>
            <p:cNvPr id="9" name="Forma livre 8"/>
            <p:cNvSpPr/>
            <p:nvPr/>
          </p:nvSpPr>
          <p:spPr>
            <a:xfrm>
              <a:off x="4128306" y="264629"/>
              <a:ext cx="1344587" cy="755457"/>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Qual a situação da Obra</a:t>
              </a:r>
            </a:p>
          </p:txBody>
        </p:sp>
        <p:sp>
          <p:nvSpPr>
            <p:cNvPr id="10" name="Forma livre 9"/>
            <p:cNvSpPr/>
            <p:nvPr/>
          </p:nvSpPr>
          <p:spPr>
            <a:xfrm rot="2798660">
              <a:off x="5273768" y="1334238"/>
              <a:ext cx="1737083" cy="763651"/>
            </a:xfrm>
            <a:custGeom>
              <a:avLst/>
              <a:gdLst>
                <a:gd name="connsiteX0" fmla="*/ 0 w 1737083"/>
                <a:gd name="connsiteY0" fmla="*/ 190913 h 763651"/>
                <a:gd name="connsiteX1" fmla="*/ 1355258 w 1737083"/>
                <a:gd name="connsiteY1" fmla="*/ 190913 h 763651"/>
                <a:gd name="connsiteX2" fmla="*/ 1355258 w 1737083"/>
                <a:gd name="connsiteY2" fmla="*/ 0 h 763651"/>
                <a:gd name="connsiteX3" fmla="*/ 1737083 w 1737083"/>
                <a:gd name="connsiteY3" fmla="*/ 381826 h 763651"/>
                <a:gd name="connsiteX4" fmla="*/ 1355258 w 1737083"/>
                <a:gd name="connsiteY4" fmla="*/ 763651 h 763651"/>
                <a:gd name="connsiteX5" fmla="*/ 1355258 w 1737083"/>
                <a:gd name="connsiteY5" fmla="*/ 572738 h 763651"/>
                <a:gd name="connsiteX6" fmla="*/ 0 w 1737083"/>
                <a:gd name="connsiteY6" fmla="*/ 572738 h 763651"/>
                <a:gd name="connsiteX7" fmla="*/ 0 w 1737083"/>
                <a:gd name="connsiteY7" fmla="*/ 190913 h 7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083" h="763651">
                  <a:moveTo>
                    <a:pt x="0" y="190913"/>
                  </a:moveTo>
                  <a:lnTo>
                    <a:pt x="1355258" y="190913"/>
                  </a:lnTo>
                  <a:lnTo>
                    <a:pt x="1355258" y="0"/>
                  </a:lnTo>
                  <a:lnTo>
                    <a:pt x="1737083" y="381826"/>
                  </a:lnTo>
                  <a:lnTo>
                    <a:pt x="1355258" y="763651"/>
                  </a:lnTo>
                  <a:lnTo>
                    <a:pt x="1355258" y="572738"/>
                  </a:lnTo>
                  <a:lnTo>
                    <a:pt x="0" y="572738"/>
                  </a:lnTo>
                  <a:lnTo>
                    <a:pt x="0" y="19091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229095" tIns="152729" rIns="229094" bIns="152730"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Já Contratada</a:t>
              </a:r>
            </a:p>
          </p:txBody>
        </p:sp>
        <p:sp>
          <p:nvSpPr>
            <p:cNvPr id="11" name="Forma livre 10"/>
            <p:cNvSpPr/>
            <p:nvPr/>
          </p:nvSpPr>
          <p:spPr>
            <a:xfrm>
              <a:off x="6300198" y="2462321"/>
              <a:ext cx="1344587" cy="774876"/>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Houve Aditamento Contratual?</a:t>
              </a:r>
            </a:p>
          </p:txBody>
        </p:sp>
        <p:sp>
          <p:nvSpPr>
            <p:cNvPr id="12" name="Forma livre 11"/>
            <p:cNvSpPr/>
            <p:nvPr/>
          </p:nvSpPr>
          <p:spPr>
            <a:xfrm rot="14507575">
              <a:off x="2625299" y="3827017"/>
              <a:ext cx="1552880" cy="683870"/>
            </a:xfrm>
            <a:custGeom>
              <a:avLst/>
              <a:gdLst>
                <a:gd name="connsiteX0" fmla="*/ 0 w 1552879"/>
                <a:gd name="connsiteY0" fmla="*/ 148267 h 593069"/>
                <a:gd name="connsiteX1" fmla="*/ 1256345 w 1552879"/>
                <a:gd name="connsiteY1" fmla="*/ 148267 h 593069"/>
                <a:gd name="connsiteX2" fmla="*/ 1256345 w 1552879"/>
                <a:gd name="connsiteY2" fmla="*/ 0 h 593069"/>
                <a:gd name="connsiteX3" fmla="*/ 1552879 w 1552879"/>
                <a:gd name="connsiteY3" fmla="*/ 296535 h 593069"/>
                <a:gd name="connsiteX4" fmla="*/ 1256345 w 1552879"/>
                <a:gd name="connsiteY4" fmla="*/ 593069 h 593069"/>
                <a:gd name="connsiteX5" fmla="*/ 1256345 w 1552879"/>
                <a:gd name="connsiteY5" fmla="*/ 444802 h 593069"/>
                <a:gd name="connsiteX6" fmla="*/ 0 w 1552879"/>
                <a:gd name="connsiteY6" fmla="*/ 444802 h 593069"/>
                <a:gd name="connsiteX7" fmla="*/ 0 w 1552879"/>
                <a:gd name="connsiteY7" fmla="*/ 148267 h 59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879" h="593069">
                  <a:moveTo>
                    <a:pt x="1552879" y="444802"/>
                  </a:moveTo>
                  <a:lnTo>
                    <a:pt x="296534" y="444802"/>
                  </a:lnTo>
                  <a:lnTo>
                    <a:pt x="296534" y="593068"/>
                  </a:lnTo>
                  <a:lnTo>
                    <a:pt x="0" y="296534"/>
                  </a:lnTo>
                  <a:lnTo>
                    <a:pt x="296534" y="1"/>
                  </a:lnTo>
                  <a:lnTo>
                    <a:pt x="296534" y="148267"/>
                  </a:lnTo>
                  <a:lnTo>
                    <a:pt x="1552879" y="148267"/>
                  </a:lnTo>
                  <a:lnTo>
                    <a:pt x="1552879" y="44480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8267" tIns="148267" rIns="0" bIns="148267"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Empreitada por Preço Global</a:t>
              </a:r>
            </a:p>
          </p:txBody>
        </p:sp>
        <p:sp>
          <p:nvSpPr>
            <p:cNvPr id="13" name="Forma livre 12"/>
            <p:cNvSpPr/>
            <p:nvPr/>
          </p:nvSpPr>
          <p:spPr>
            <a:xfrm>
              <a:off x="3090484" y="5072080"/>
              <a:ext cx="1344587" cy="740971"/>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Método da Limitação do Preço Global</a:t>
              </a:r>
            </a:p>
          </p:txBody>
        </p:sp>
        <p:sp>
          <p:nvSpPr>
            <p:cNvPr id="14" name="Forma livre 13"/>
            <p:cNvSpPr/>
            <p:nvPr/>
          </p:nvSpPr>
          <p:spPr>
            <a:xfrm>
              <a:off x="7236293" y="5827537"/>
              <a:ext cx="1344587" cy="798017"/>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Método do Balanço</a:t>
              </a:r>
            </a:p>
          </p:txBody>
        </p:sp>
        <p:sp>
          <p:nvSpPr>
            <p:cNvPr id="15" name="Forma livre 14"/>
            <p:cNvSpPr/>
            <p:nvPr/>
          </p:nvSpPr>
          <p:spPr>
            <a:xfrm rot="16200000">
              <a:off x="6629413" y="3208436"/>
              <a:ext cx="650439" cy="806480"/>
            </a:xfrm>
            <a:custGeom>
              <a:avLst/>
              <a:gdLst>
                <a:gd name="connsiteX0" fmla="*/ 0 w 1747713"/>
                <a:gd name="connsiteY0" fmla="*/ 149372 h 597488"/>
                <a:gd name="connsiteX1" fmla="*/ 1448969 w 1747713"/>
                <a:gd name="connsiteY1" fmla="*/ 149372 h 597488"/>
                <a:gd name="connsiteX2" fmla="*/ 1448969 w 1747713"/>
                <a:gd name="connsiteY2" fmla="*/ 0 h 597488"/>
                <a:gd name="connsiteX3" fmla="*/ 1747713 w 1747713"/>
                <a:gd name="connsiteY3" fmla="*/ 298744 h 597488"/>
                <a:gd name="connsiteX4" fmla="*/ 1448969 w 1747713"/>
                <a:gd name="connsiteY4" fmla="*/ 597488 h 597488"/>
                <a:gd name="connsiteX5" fmla="*/ 1448969 w 1747713"/>
                <a:gd name="connsiteY5" fmla="*/ 448116 h 597488"/>
                <a:gd name="connsiteX6" fmla="*/ 0 w 1747713"/>
                <a:gd name="connsiteY6" fmla="*/ 448116 h 597488"/>
                <a:gd name="connsiteX7" fmla="*/ 0 w 1747713"/>
                <a:gd name="connsiteY7" fmla="*/ 149372 h 59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7713" h="597488">
                  <a:moveTo>
                    <a:pt x="1747713" y="448116"/>
                  </a:moveTo>
                  <a:lnTo>
                    <a:pt x="298744" y="448116"/>
                  </a:lnTo>
                  <a:lnTo>
                    <a:pt x="298744" y="597487"/>
                  </a:lnTo>
                  <a:lnTo>
                    <a:pt x="0" y="298744"/>
                  </a:lnTo>
                  <a:lnTo>
                    <a:pt x="298744" y="1"/>
                  </a:lnTo>
                  <a:lnTo>
                    <a:pt x="298744" y="149372"/>
                  </a:lnTo>
                  <a:lnTo>
                    <a:pt x="1747713" y="149372"/>
                  </a:lnTo>
                  <a:lnTo>
                    <a:pt x="1747713" y="44811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79246" tIns="119497" rIns="179246" bIns="119498"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Sim</a:t>
              </a:r>
            </a:p>
          </p:txBody>
        </p:sp>
        <p:sp>
          <p:nvSpPr>
            <p:cNvPr id="16" name="Forma livre 15"/>
            <p:cNvSpPr/>
            <p:nvPr/>
          </p:nvSpPr>
          <p:spPr>
            <a:xfrm>
              <a:off x="5419942" y="5827537"/>
              <a:ext cx="1344587" cy="798017"/>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Método do Desconto</a:t>
              </a:r>
            </a:p>
          </p:txBody>
        </p:sp>
        <p:sp>
          <p:nvSpPr>
            <p:cNvPr id="17" name="Forma livre 16"/>
            <p:cNvSpPr/>
            <p:nvPr/>
          </p:nvSpPr>
          <p:spPr>
            <a:xfrm rot="19192898">
              <a:off x="3982239" y="3849602"/>
              <a:ext cx="2620994" cy="563928"/>
            </a:xfrm>
            <a:custGeom>
              <a:avLst/>
              <a:gdLst>
                <a:gd name="connsiteX0" fmla="*/ 0 w 1795962"/>
                <a:gd name="connsiteY0" fmla="*/ 193720 h 774878"/>
                <a:gd name="connsiteX1" fmla="*/ 1408523 w 1795962"/>
                <a:gd name="connsiteY1" fmla="*/ 193720 h 774878"/>
                <a:gd name="connsiteX2" fmla="*/ 1408523 w 1795962"/>
                <a:gd name="connsiteY2" fmla="*/ 0 h 774878"/>
                <a:gd name="connsiteX3" fmla="*/ 1795962 w 1795962"/>
                <a:gd name="connsiteY3" fmla="*/ 387439 h 774878"/>
                <a:gd name="connsiteX4" fmla="*/ 1408523 w 1795962"/>
                <a:gd name="connsiteY4" fmla="*/ 774878 h 774878"/>
                <a:gd name="connsiteX5" fmla="*/ 1408523 w 1795962"/>
                <a:gd name="connsiteY5" fmla="*/ 581159 h 774878"/>
                <a:gd name="connsiteX6" fmla="*/ 0 w 1795962"/>
                <a:gd name="connsiteY6" fmla="*/ 581159 h 774878"/>
                <a:gd name="connsiteX7" fmla="*/ 0 w 1795962"/>
                <a:gd name="connsiteY7" fmla="*/ 193720 h 7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962" h="774878">
                  <a:moveTo>
                    <a:pt x="1795962" y="581158"/>
                  </a:moveTo>
                  <a:lnTo>
                    <a:pt x="387439" y="581158"/>
                  </a:lnTo>
                  <a:lnTo>
                    <a:pt x="387439" y="774877"/>
                  </a:lnTo>
                  <a:lnTo>
                    <a:pt x="0" y="387439"/>
                  </a:lnTo>
                  <a:lnTo>
                    <a:pt x="387439" y="1"/>
                  </a:lnTo>
                  <a:lnTo>
                    <a:pt x="387439" y="193719"/>
                  </a:lnTo>
                  <a:lnTo>
                    <a:pt x="1795962" y="193720"/>
                  </a:lnTo>
                  <a:lnTo>
                    <a:pt x="1795962" y="5811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93718" tIns="193719" rIns="1" bIns="193720"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Não</a:t>
              </a:r>
            </a:p>
          </p:txBody>
        </p:sp>
        <p:sp>
          <p:nvSpPr>
            <p:cNvPr id="18" name="Forma livre 17"/>
            <p:cNvSpPr/>
            <p:nvPr/>
          </p:nvSpPr>
          <p:spPr>
            <a:xfrm>
              <a:off x="1027249" y="5072080"/>
              <a:ext cx="1344587" cy="749014"/>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Método da Limitação do Preço Unitário</a:t>
              </a:r>
            </a:p>
          </p:txBody>
        </p:sp>
        <p:sp>
          <p:nvSpPr>
            <p:cNvPr id="19" name="Forma livre 18"/>
            <p:cNvSpPr/>
            <p:nvPr/>
          </p:nvSpPr>
          <p:spPr>
            <a:xfrm rot="17859261">
              <a:off x="1151746" y="3880529"/>
              <a:ext cx="1572763" cy="656933"/>
            </a:xfrm>
            <a:custGeom>
              <a:avLst/>
              <a:gdLst>
                <a:gd name="connsiteX0" fmla="*/ 0 w 1572763"/>
                <a:gd name="connsiteY0" fmla="*/ 262678 h 525355"/>
                <a:gd name="connsiteX1" fmla="*/ 262678 w 1572763"/>
                <a:gd name="connsiteY1" fmla="*/ 0 h 525355"/>
                <a:gd name="connsiteX2" fmla="*/ 262678 w 1572763"/>
                <a:gd name="connsiteY2" fmla="*/ 131339 h 525355"/>
                <a:gd name="connsiteX3" fmla="*/ 1572763 w 1572763"/>
                <a:gd name="connsiteY3" fmla="*/ 131339 h 525355"/>
                <a:gd name="connsiteX4" fmla="*/ 1572763 w 1572763"/>
                <a:gd name="connsiteY4" fmla="*/ 394016 h 525355"/>
                <a:gd name="connsiteX5" fmla="*/ 262678 w 1572763"/>
                <a:gd name="connsiteY5" fmla="*/ 394016 h 525355"/>
                <a:gd name="connsiteX6" fmla="*/ 262678 w 1572763"/>
                <a:gd name="connsiteY6" fmla="*/ 525355 h 525355"/>
                <a:gd name="connsiteX7" fmla="*/ 0 w 1572763"/>
                <a:gd name="connsiteY7" fmla="*/ 262678 h 52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763" h="525355">
                  <a:moveTo>
                    <a:pt x="0" y="262678"/>
                  </a:moveTo>
                  <a:lnTo>
                    <a:pt x="262678" y="0"/>
                  </a:lnTo>
                  <a:lnTo>
                    <a:pt x="262678" y="131339"/>
                  </a:lnTo>
                  <a:lnTo>
                    <a:pt x="1572763" y="131339"/>
                  </a:lnTo>
                  <a:lnTo>
                    <a:pt x="1572763" y="394016"/>
                  </a:lnTo>
                  <a:lnTo>
                    <a:pt x="262678" y="394016"/>
                  </a:lnTo>
                  <a:lnTo>
                    <a:pt x="262678" y="525355"/>
                  </a:lnTo>
                  <a:lnTo>
                    <a:pt x="0" y="26267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1338" tIns="131338" rIns="0" bIns="131339"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Empreitada por Preço Unitário</a:t>
              </a:r>
            </a:p>
          </p:txBody>
        </p:sp>
        <p:sp>
          <p:nvSpPr>
            <p:cNvPr id="20" name="Forma livre 19"/>
            <p:cNvSpPr/>
            <p:nvPr/>
          </p:nvSpPr>
          <p:spPr>
            <a:xfrm>
              <a:off x="2034999" y="2530999"/>
              <a:ext cx="1344587" cy="778209"/>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Qual o Regime de Execução Contratual?</a:t>
              </a:r>
            </a:p>
          </p:txBody>
        </p:sp>
        <p:sp>
          <p:nvSpPr>
            <p:cNvPr id="21" name="Forma livre 20"/>
            <p:cNvSpPr/>
            <p:nvPr/>
          </p:nvSpPr>
          <p:spPr>
            <a:xfrm rot="18685512">
              <a:off x="2596015" y="1364774"/>
              <a:ext cx="1801424" cy="785785"/>
            </a:xfrm>
            <a:custGeom>
              <a:avLst/>
              <a:gdLst>
                <a:gd name="connsiteX0" fmla="*/ 0 w 1732494"/>
                <a:gd name="connsiteY0" fmla="*/ 345610 h 691220"/>
                <a:gd name="connsiteX1" fmla="*/ 345610 w 1732494"/>
                <a:gd name="connsiteY1" fmla="*/ 0 h 691220"/>
                <a:gd name="connsiteX2" fmla="*/ 345610 w 1732494"/>
                <a:gd name="connsiteY2" fmla="*/ 172805 h 691220"/>
                <a:gd name="connsiteX3" fmla="*/ 1732494 w 1732494"/>
                <a:gd name="connsiteY3" fmla="*/ 172805 h 691220"/>
                <a:gd name="connsiteX4" fmla="*/ 1732494 w 1732494"/>
                <a:gd name="connsiteY4" fmla="*/ 518415 h 691220"/>
                <a:gd name="connsiteX5" fmla="*/ 345610 w 1732494"/>
                <a:gd name="connsiteY5" fmla="*/ 518415 h 691220"/>
                <a:gd name="connsiteX6" fmla="*/ 345610 w 1732494"/>
                <a:gd name="connsiteY6" fmla="*/ 691220 h 691220"/>
                <a:gd name="connsiteX7" fmla="*/ 0 w 1732494"/>
                <a:gd name="connsiteY7" fmla="*/ 345610 h 69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494" h="691220">
                  <a:moveTo>
                    <a:pt x="0" y="345610"/>
                  </a:moveTo>
                  <a:lnTo>
                    <a:pt x="345610" y="0"/>
                  </a:lnTo>
                  <a:lnTo>
                    <a:pt x="345610" y="172805"/>
                  </a:lnTo>
                  <a:lnTo>
                    <a:pt x="1732494" y="172805"/>
                  </a:lnTo>
                  <a:lnTo>
                    <a:pt x="1732494" y="518415"/>
                  </a:lnTo>
                  <a:lnTo>
                    <a:pt x="345610" y="518415"/>
                  </a:lnTo>
                  <a:lnTo>
                    <a:pt x="345610" y="691220"/>
                  </a:lnTo>
                  <a:lnTo>
                    <a:pt x="0" y="34561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72804" tIns="172805" rIns="0" bIns="172804"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Ainda em Licitação</a:t>
              </a:r>
            </a:p>
          </p:txBody>
        </p:sp>
      </p:grpSp>
      <p:sp>
        <p:nvSpPr>
          <p:cNvPr id="5" name="Forma livre 4"/>
          <p:cNvSpPr/>
          <p:nvPr/>
        </p:nvSpPr>
        <p:spPr>
          <a:xfrm>
            <a:off x="6246440" y="3982752"/>
            <a:ext cx="1344587" cy="864096"/>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O contrato Apresentou Sobrepreço Original?</a:t>
            </a:r>
          </a:p>
        </p:txBody>
      </p:sp>
      <p:sp>
        <p:nvSpPr>
          <p:cNvPr id="7" name="Forma livre 6"/>
          <p:cNvSpPr/>
          <p:nvPr/>
        </p:nvSpPr>
        <p:spPr>
          <a:xfrm rot="14468704">
            <a:off x="7143587" y="4986202"/>
            <a:ext cx="959076" cy="806480"/>
          </a:xfrm>
          <a:custGeom>
            <a:avLst/>
            <a:gdLst>
              <a:gd name="connsiteX0" fmla="*/ 0 w 1747713"/>
              <a:gd name="connsiteY0" fmla="*/ 149372 h 597488"/>
              <a:gd name="connsiteX1" fmla="*/ 1448969 w 1747713"/>
              <a:gd name="connsiteY1" fmla="*/ 149372 h 597488"/>
              <a:gd name="connsiteX2" fmla="*/ 1448969 w 1747713"/>
              <a:gd name="connsiteY2" fmla="*/ 0 h 597488"/>
              <a:gd name="connsiteX3" fmla="*/ 1747713 w 1747713"/>
              <a:gd name="connsiteY3" fmla="*/ 298744 h 597488"/>
              <a:gd name="connsiteX4" fmla="*/ 1448969 w 1747713"/>
              <a:gd name="connsiteY4" fmla="*/ 597488 h 597488"/>
              <a:gd name="connsiteX5" fmla="*/ 1448969 w 1747713"/>
              <a:gd name="connsiteY5" fmla="*/ 448116 h 597488"/>
              <a:gd name="connsiteX6" fmla="*/ 0 w 1747713"/>
              <a:gd name="connsiteY6" fmla="*/ 448116 h 597488"/>
              <a:gd name="connsiteX7" fmla="*/ 0 w 1747713"/>
              <a:gd name="connsiteY7" fmla="*/ 149372 h 59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7713" h="597488">
                <a:moveTo>
                  <a:pt x="1747713" y="448116"/>
                </a:moveTo>
                <a:lnTo>
                  <a:pt x="298744" y="448116"/>
                </a:lnTo>
                <a:lnTo>
                  <a:pt x="298744" y="597487"/>
                </a:lnTo>
                <a:lnTo>
                  <a:pt x="0" y="298744"/>
                </a:lnTo>
                <a:lnTo>
                  <a:pt x="298744" y="1"/>
                </a:lnTo>
                <a:lnTo>
                  <a:pt x="298744" y="149372"/>
                </a:lnTo>
                <a:lnTo>
                  <a:pt x="1747713" y="149372"/>
                </a:lnTo>
                <a:lnTo>
                  <a:pt x="1747713" y="44811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93718" tIns="193719" rIns="1" bIns="193720"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33400">
              <a:lnSpc>
                <a:spcPct val="90000"/>
              </a:lnSpc>
              <a:spcBef>
                <a:spcPct val="0"/>
              </a:spcBef>
              <a:spcAft>
                <a:spcPct val="35000"/>
              </a:spcAft>
            </a:pPr>
            <a:r>
              <a:rPr lang="pt-BR" sz="1400" dirty="0">
                <a:solidFill>
                  <a:schemeClr val="tx1"/>
                </a:solidFill>
              </a:rPr>
              <a:t>Sim</a:t>
            </a:r>
          </a:p>
        </p:txBody>
      </p:sp>
      <p:sp>
        <p:nvSpPr>
          <p:cNvPr id="8" name="Forma livre 7"/>
          <p:cNvSpPr/>
          <p:nvPr/>
        </p:nvSpPr>
        <p:spPr>
          <a:xfrm rot="17620367">
            <a:off x="5797411" y="5001757"/>
            <a:ext cx="1001895" cy="774879"/>
          </a:xfrm>
          <a:custGeom>
            <a:avLst/>
            <a:gdLst>
              <a:gd name="connsiteX0" fmla="*/ 0 w 1795962"/>
              <a:gd name="connsiteY0" fmla="*/ 193720 h 774878"/>
              <a:gd name="connsiteX1" fmla="*/ 1408523 w 1795962"/>
              <a:gd name="connsiteY1" fmla="*/ 193720 h 774878"/>
              <a:gd name="connsiteX2" fmla="*/ 1408523 w 1795962"/>
              <a:gd name="connsiteY2" fmla="*/ 0 h 774878"/>
              <a:gd name="connsiteX3" fmla="*/ 1795962 w 1795962"/>
              <a:gd name="connsiteY3" fmla="*/ 387439 h 774878"/>
              <a:gd name="connsiteX4" fmla="*/ 1408523 w 1795962"/>
              <a:gd name="connsiteY4" fmla="*/ 774878 h 774878"/>
              <a:gd name="connsiteX5" fmla="*/ 1408523 w 1795962"/>
              <a:gd name="connsiteY5" fmla="*/ 581159 h 774878"/>
              <a:gd name="connsiteX6" fmla="*/ 0 w 1795962"/>
              <a:gd name="connsiteY6" fmla="*/ 581159 h 774878"/>
              <a:gd name="connsiteX7" fmla="*/ 0 w 1795962"/>
              <a:gd name="connsiteY7" fmla="*/ 193720 h 7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962" h="774878">
                <a:moveTo>
                  <a:pt x="1795962" y="581158"/>
                </a:moveTo>
                <a:lnTo>
                  <a:pt x="387439" y="581158"/>
                </a:lnTo>
                <a:lnTo>
                  <a:pt x="387439" y="774877"/>
                </a:lnTo>
                <a:lnTo>
                  <a:pt x="0" y="387439"/>
                </a:lnTo>
                <a:lnTo>
                  <a:pt x="387439" y="1"/>
                </a:lnTo>
                <a:lnTo>
                  <a:pt x="387439" y="193719"/>
                </a:lnTo>
                <a:lnTo>
                  <a:pt x="1795962" y="193720"/>
                </a:lnTo>
                <a:lnTo>
                  <a:pt x="1795962" y="5811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93718" tIns="193719" rIns="1" bIns="193720"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Não</a:t>
            </a:r>
          </a:p>
        </p:txBody>
      </p:sp>
    </p:spTree>
    <p:extLst>
      <p:ext uri="{BB962C8B-B14F-4D97-AF65-F5344CB8AC3E}">
        <p14:creationId xmlns:p14="http://schemas.microsoft.com/office/powerpoint/2010/main" val="39253380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a:xfrm>
            <a:off x="285720" y="214290"/>
            <a:ext cx="8001000" cy="571500"/>
          </a:xfrm>
        </p:spPr>
        <p:txBody>
          <a:bodyPr>
            <a:normAutofit/>
          </a:bodyPr>
          <a:lstStyle/>
          <a:p>
            <a:pPr>
              <a:lnSpc>
                <a:spcPts val="3360"/>
              </a:lnSpc>
              <a:buSzPct val="45000"/>
              <a:defRPr/>
            </a:pPr>
            <a:r>
              <a:rPr lang="pt-BR" sz="2800" b="1" kern="1200" dirty="0">
                <a:solidFill>
                  <a:schemeClr val="accent2"/>
                </a:solidFill>
                <a:latin typeface="+mn-lt"/>
                <a:ea typeface="+mn-ea"/>
                <a:cs typeface="Times New Roman" panose="02020603050405020304" pitchFamily="18" charset="0"/>
              </a:rPr>
              <a:t>Superfaturamento de Quantidade</a:t>
            </a:r>
          </a:p>
        </p:txBody>
      </p:sp>
      <p:sp>
        <p:nvSpPr>
          <p:cNvPr id="18435" name="Espaço Reservado para Conteúdo 2"/>
          <p:cNvSpPr>
            <a:spLocks noGrp="1"/>
          </p:cNvSpPr>
          <p:nvPr>
            <p:ph idx="1"/>
          </p:nvPr>
        </p:nvSpPr>
        <p:spPr>
          <a:xfrm>
            <a:off x="0" y="928670"/>
            <a:ext cx="8929688" cy="4811713"/>
          </a:xfrm>
        </p:spPr>
        <p:txBody>
          <a:bodyPr/>
          <a:lstStyle/>
          <a:p>
            <a:pPr algn="just"/>
            <a:r>
              <a:rPr lang="pt-BR" sz="1800" dirty="0">
                <a:solidFill>
                  <a:schemeClr val="tx1"/>
                </a:solidFill>
                <a:latin typeface="Arial" charset="0"/>
                <a:cs typeface="Arial" charset="0"/>
              </a:rPr>
              <a:t>Refere ao valor pago em excesso (ou a menos) devido aos quantitativos executados em menor (ou maior) quantidade do que os medidos (cobrados).</a:t>
            </a:r>
          </a:p>
          <a:p>
            <a:pPr algn="just"/>
            <a:r>
              <a:rPr lang="pt-BR" sz="1800" dirty="0">
                <a:solidFill>
                  <a:schemeClr val="tx1"/>
                </a:solidFill>
                <a:latin typeface="Arial" charset="0"/>
                <a:cs typeface="Arial" charset="0"/>
              </a:rPr>
              <a:t>Para o cálculo dessa parcela utiliza-se o somatório das diferenças entre os quantitativos medidos e os levantados documentalmente ou no exame de local multiplicados pelos preços medidos (cobrados).</a:t>
            </a:r>
          </a:p>
          <a:p>
            <a:endParaRPr lang="pt-BR" sz="1800" dirty="0">
              <a:latin typeface="Arial" charset="0"/>
              <a:cs typeface="Arial" charset="0"/>
            </a:endParaRPr>
          </a:p>
          <a:p>
            <a:pPr>
              <a:buFont typeface="Wingdings" pitchFamily="2" charset="2"/>
              <a:buNone/>
            </a:pPr>
            <a:endParaRPr lang="pt-BR" sz="1400" dirty="0">
              <a:latin typeface="Arial" charset="0"/>
              <a:cs typeface="Arial" charset="0"/>
            </a:endParaRPr>
          </a:p>
          <a:p>
            <a:pPr>
              <a:buFont typeface="Wingdings" pitchFamily="2" charset="2"/>
              <a:buNone/>
            </a:pPr>
            <a:endParaRPr lang="pt-BR" sz="1400" dirty="0">
              <a:latin typeface="Arial" charset="0"/>
              <a:cs typeface="Arial" charset="0"/>
            </a:endParaRPr>
          </a:p>
          <a:p>
            <a:pPr>
              <a:buFont typeface="Wingdings" pitchFamily="2" charset="2"/>
              <a:buNone/>
            </a:pPr>
            <a:endParaRPr lang="pt-BR" sz="1400" dirty="0">
              <a:latin typeface="Arial" charset="0"/>
              <a:cs typeface="Arial" charset="0"/>
            </a:endParaRPr>
          </a:p>
          <a:p>
            <a:pPr>
              <a:buFont typeface="Wingdings" pitchFamily="2" charset="2"/>
              <a:buNone/>
            </a:pPr>
            <a:endParaRPr lang="pt-BR" sz="1400" dirty="0">
              <a:latin typeface="Arial" charset="0"/>
              <a:cs typeface="Arial" charset="0"/>
            </a:endParaRPr>
          </a:p>
          <a:p>
            <a:pPr>
              <a:buFont typeface="Wingdings" pitchFamily="2" charset="2"/>
              <a:buNone/>
            </a:pPr>
            <a:endParaRPr lang="pt-BR" sz="1400" dirty="0">
              <a:latin typeface="Arial" charset="0"/>
              <a:cs typeface="Arial" charset="0"/>
            </a:endParaRPr>
          </a:p>
          <a:p>
            <a:pPr lvl="2">
              <a:buNone/>
            </a:pPr>
            <a:r>
              <a:rPr lang="pt-BR" sz="1600" dirty="0">
                <a:solidFill>
                  <a:schemeClr val="tx1"/>
                </a:solidFill>
                <a:latin typeface="Arial" charset="0"/>
                <a:cs typeface="Arial" charset="0"/>
              </a:rPr>
              <a:t>Onde:</a:t>
            </a:r>
          </a:p>
          <a:p>
            <a:pPr lvl="2">
              <a:buNone/>
            </a:pPr>
            <a:r>
              <a:rPr lang="pt-BR" sz="1600" dirty="0">
                <a:solidFill>
                  <a:schemeClr val="tx1"/>
                </a:solidFill>
                <a:latin typeface="Arial" charset="0"/>
                <a:cs typeface="Arial" charset="0"/>
              </a:rPr>
              <a:t>Q</a:t>
            </a:r>
            <a:r>
              <a:rPr lang="pt-BR" sz="1600" baseline="-25000" dirty="0">
                <a:solidFill>
                  <a:schemeClr val="tx1"/>
                </a:solidFill>
                <a:latin typeface="Arial" charset="0"/>
                <a:cs typeface="Arial" charset="0"/>
              </a:rPr>
              <a:t>M</a:t>
            </a:r>
            <a:r>
              <a:rPr lang="pt-BR" sz="1600" dirty="0">
                <a:solidFill>
                  <a:schemeClr val="tx1"/>
                </a:solidFill>
                <a:latin typeface="Arial" charset="0"/>
                <a:cs typeface="Arial" charset="0"/>
              </a:rPr>
              <a:t> = Quantidade de serviços medidos ou pagos</a:t>
            </a:r>
          </a:p>
          <a:p>
            <a:pPr lvl="2">
              <a:buNone/>
            </a:pPr>
            <a:r>
              <a:rPr lang="pt-BR" sz="1600" dirty="0">
                <a:solidFill>
                  <a:schemeClr val="tx1"/>
                </a:solidFill>
                <a:latin typeface="Arial" charset="0"/>
                <a:cs typeface="Arial" charset="0"/>
              </a:rPr>
              <a:t>Q</a:t>
            </a:r>
            <a:r>
              <a:rPr lang="pt-BR" sz="1600" baseline="-25000" dirty="0">
                <a:solidFill>
                  <a:schemeClr val="tx1"/>
                </a:solidFill>
                <a:latin typeface="Arial" charset="0"/>
                <a:cs typeface="Arial" charset="0"/>
              </a:rPr>
              <a:t>P</a:t>
            </a:r>
            <a:r>
              <a:rPr lang="pt-BR" sz="1600" dirty="0">
                <a:solidFill>
                  <a:schemeClr val="tx1"/>
                </a:solidFill>
                <a:latin typeface="Arial" charset="0"/>
                <a:cs typeface="Arial" charset="0"/>
              </a:rPr>
              <a:t> = Quantidade de serviços efetivamente executados</a:t>
            </a:r>
          </a:p>
          <a:p>
            <a:pPr lvl="2">
              <a:buNone/>
            </a:pPr>
            <a:r>
              <a:rPr lang="pt-BR" sz="1600" dirty="0">
                <a:solidFill>
                  <a:schemeClr val="tx1"/>
                </a:solidFill>
                <a:latin typeface="Arial" charset="0"/>
                <a:cs typeface="Arial" charset="0"/>
              </a:rPr>
              <a:t>P</a:t>
            </a:r>
            <a:r>
              <a:rPr lang="pt-BR" sz="1600" baseline="-25000" dirty="0">
                <a:solidFill>
                  <a:schemeClr val="tx1"/>
                </a:solidFill>
                <a:latin typeface="Arial" charset="0"/>
                <a:cs typeface="Arial" charset="0"/>
              </a:rPr>
              <a:t>M</a:t>
            </a:r>
            <a:r>
              <a:rPr lang="pt-BR" sz="1600" dirty="0">
                <a:solidFill>
                  <a:schemeClr val="tx1"/>
                </a:solidFill>
                <a:latin typeface="Arial" charset="0"/>
                <a:cs typeface="Arial" charset="0"/>
              </a:rPr>
              <a:t> = Preço unitário dos serviços medidos ou pagos</a:t>
            </a:r>
          </a:p>
          <a:p>
            <a:pPr lvl="2">
              <a:buNone/>
            </a:pPr>
            <a:r>
              <a:rPr lang="pt-BR" sz="1600" dirty="0">
                <a:solidFill>
                  <a:schemeClr val="tx1"/>
                </a:solidFill>
                <a:latin typeface="Arial" charset="0"/>
                <a:cs typeface="Arial" charset="0"/>
              </a:rPr>
              <a:t>SF</a:t>
            </a:r>
            <a:r>
              <a:rPr lang="pt-BR" sz="1600" baseline="-25000" dirty="0">
                <a:solidFill>
                  <a:schemeClr val="tx1"/>
                </a:solidFill>
                <a:latin typeface="Arial" charset="0"/>
                <a:cs typeface="Arial" charset="0"/>
              </a:rPr>
              <a:t>Q</a:t>
            </a:r>
            <a:r>
              <a:rPr lang="pt-BR" sz="1600" dirty="0">
                <a:solidFill>
                  <a:schemeClr val="tx1"/>
                </a:solidFill>
                <a:latin typeface="Arial" charset="0"/>
                <a:cs typeface="Arial" charset="0"/>
              </a:rPr>
              <a:t> = Superfaturamento devido à quantidade e qualidade</a:t>
            </a:r>
          </a:p>
          <a:p>
            <a:endParaRPr lang="pt-BR" dirty="0">
              <a:latin typeface="Arial" charset="0"/>
              <a:cs typeface="Arial" charset="0"/>
            </a:endParaRPr>
          </a:p>
        </p:txBody>
      </p:sp>
      <p:sp>
        <p:nvSpPr>
          <p:cNvPr id="18436"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DE3D6E83-8DAF-48A5-9120-049CD492A870}" type="slidenum">
              <a:rPr lang="pt-BR" smtClean="0"/>
              <a:pPr/>
              <a:t>64</a:t>
            </a:fld>
            <a:endParaRPr lang="pt-BR" dirty="0"/>
          </a:p>
        </p:txBody>
      </p:sp>
      <p:pic>
        <p:nvPicPr>
          <p:cNvPr id="18437" name="Picture 3"/>
          <p:cNvPicPr>
            <a:picLocks noChangeAspect="1" noChangeArrowheads="1"/>
          </p:cNvPicPr>
          <p:nvPr/>
        </p:nvPicPr>
        <p:blipFill>
          <a:blip r:embed="rId3" cstate="print"/>
          <a:srcRect/>
          <a:stretch>
            <a:fillRect/>
          </a:stretch>
        </p:blipFill>
        <p:spPr bwMode="auto">
          <a:xfrm>
            <a:off x="2500313" y="2714625"/>
            <a:ext cx="3036887" cy="500063"/>
          </a:xfrm>
          <a:prstGeom prst="rect">
            <a:avLst/>
          </a:prstGeom>
          <a:noFill/>
          <a:ln w="9525">
            <a:noFill/>
            <a:miter lim="800000"/>
            <a:headEnd type="none" w="sm" len="sm"/>
            <a:tailEnd type="none" w="sm" len="sm"/>
          </a:ln>
        </p:spPr>
      </p:pic>
    </p:spTree>
    <p:extLst>
      <p:ext uri="{BB962C8B-B14F-4D97-AF65-F5344CB8AC3E}">
        <p14:creationId xmlns:p14="http://schemas.microsoft.com/office/powerpoint/2010/main" val="288099586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357158" y="285728"/>
            <a:ext cx="8001000" cy="571500"/>
          </a:xfrm>
        </p:spPr>
        <p:txBody>
          <a:bodyPr>
            <a:normAutofit fontScale="90000"/>
          </a:bodyPr>
          <a:lstStyle/>
          <a:p>
            <a:pPr eaLnBrk="1" hangingPunct="1"/>
            <a:r>
              <a:rPr lang="pt-BR" sz="3200" dirty="0">
                <a:latin typeface="Arial" charset="0"/>
                <a:cs typeface="Arial" charset="0"/>
              </a:rPr>
              <a:t>Superfaturamento de Qualidade </a:t>
            </a:r>
          </a:p>
        </p:txBody>
      </p:sp>
      <p:sp>
        <p:nvSpPr>
          <p:cNvPr id="19459" name="Espaço Reservado para Conteúdo 2"/>
          <p:cNvSpPr>
            <a:spLocks noGrp="1"/>
          </p:cNvSpPr>
          <p:nvPr>
            <p:ph idx="1"/>
          </p:nvPr>
        </p:nvSpPr>
        <p:spPr>
          <a:xfrm>
            <a:off x="0" y="1071546"/>
            <a:ext cx="8929688" cy="4811713"/>
          </a:xfrm>
        </p:spPr>
        <p:txBody>
          <a:bodyPr>
            <a:normAutofit/>
          </a:bodyPr>
          <a:lstStyle/>
          <a:p>
            <a:pPr algn="just"/>
            <a:r>
              <a:rPr lang="pt-BR" sz="2000" dirty="0">
                <a:solidFill>
                  <a:schemeClr val="tx1"/>
                </a:solidFill>
              </a:rPr>
              <a:t>O superfaturamento de qualidade surge de pagamentos por serviços executados em desconformidade com as especificações ou normas técnicas. Também pode ser decorrente da adoção na execução do serviço, de materiais com qualidade inferior à especificada nas respectivas composições de custos unitários. O custo direto efetivamente incorrido pela contratada para a execução do serviço é menor, mas essa diferença não é contabilizada na planilha orçamentária contratual.</a:t>
            </a:r>
          </a:p>
          <a:p>
            <a:pPr algn="just"/>
            <a:r>
              <a:rPr lang="pt-BR" sz="2000" dirty="0">
                <a:solidFill>
                  <a:schemeClr val="tx1"/>
                </a:solidFill>
              </a:rPr>
              <a:t>Trata-se da modalidade de superfaturamento mais difícil de ser quantificada, pois nem sempre se consegue precificar os prejuízos advindos da execução dos serviços com qualidade deficiente. Podem-se adotar os seguintes métodos para quantificar o superfaturamento de qualidade:</a:t>
            </a:r>
          </a:p>
          <a:p>
            <a:pPr lvl="1" algn="just"/>
            <a:r>
              <a:rPr lang="pt-BR" sz="2000" dirty="0">
                <a:solidFill>
                  <a:schemeClr val="tx1"/>
                </a:solidFill>
              </a:rPr>
              <a:t>Alteração de Serviço</a:t>
            </a:r>
          </a:p>
          <a:p>
            <a:pPr lvl="1" algn="just"/>
            <a:r>
              <a:rPr lang="pt-BR" sz="2000" dirty="0">
                <a:solidFill>
                  <a:schemeClr val="tx1"/>
                </a:solidFill>
              </a:rPr>
              <a:t>Custo de reparo dos serviços defeituosos </a:t>
            </a:r>
          </a:p>
          <a:p>
            <a:pPr lvl="1" algn="just"/>
            <a:r>
              <a:rPr lang="pt-BR" sz="2000" dirty="0">
                <a:solidFill>
                  <a:schemeClr val="tx1"/>
                </a:solidFill>
              </a:rPr>
              <a:t>Perda econômica decorrente da redução da vida útil</a:t>
            </a:r>
          </a:p>
          <a:p>
            <a:pPr lvl="1" algn="just"/>
            <a:r>
              <a:rPr lang="pt-BR" sz="2000" dirty="0">
                <a:solidFill>
                  <a:schemeClr val="tx1"/>
                </a:solidFill>
              </a:rPr>
              <a:t>Valor presente líquido da perda de receita decorrente da menor qualidade</a:t>
            </a:r>
          </a:p>
          <a:p>
            <a:pPr>
              <a:buFont typeface="Wingdings" pitchFamily="2" charset="2"/>
              <a:buNone/>
            </a:pPr>
            <a:endParaRPr lang="pt-BR" dirty="0">
              <a:latin typeface="Arial" charset="0"/>
              <a:cs typeface="Arial" charset="0"/>
            </a:endParaRPr>
          </a:p>
        </p:txBody>
      </p:sp>
      <p:sp>
        <p:nvSpPr>
          <p:cNvPr id="19460"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44CE9681-4ED7-4A1E-9A5B-43A691E6CB8E}" type="slidenum">
              <a:rPr lang="pt-BR" smtClean="0"/>
              <a:pPr/>
              <a:t>65</a:t>
            </a:fld>
            <a:endParaRPr lang="pt-BR" dirty="0"/>
          </a:p>
        </p:txBody>
      </p:sp>
    </p:spTree>
    <p:extLst>
      <p:ext uri="{BB962C8B-B14F-4D97-AF65-F5344CB8AC3E}">
        <p14:creationId xmlns:p14="http://schemas.microsoft.com/office/powerpoint/2010/main" val="235823527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357188" y="0"/>
            <a:ext cx="8001000" cy="571500"/>
          </a:xfrm>
        </p:spPr>
        <p:txBody>
          <a:bodyPr>
            <a:normAutofit fontScale="90000"/>
          </a:bodyPr>
          <a:lstStyle/>
          <a:p>
            <a:pPr eaLnBrk="1" hangingPunct="1"/>
            <a:r>
              <a:rPr lang="pt-BR" sz="3200" dirty="0">
                <a:latin typeface="Arial" charset="0"/>
                <a:cs typeface="Arial" charset="0"/>
              </a:rPr>
              <a:t>Superfaturamento de Qualidade </a:t>
            </a:r>
          </a:p>
        </p:txBody>
      </p:sp>
      <p:sp>
        <p:nvSpPr>
          <p:cNvPr id="19459" name="Espaço Reservado para Conteúdo 2"/>
          <p:cNvSpPr>
            <a:spLocks noGrp="1"/>
          </p:cNvSpPr>
          <p:nvPr>
            <p:ph idx="1"/>
          </p:nvPr>
        </p:nvSpPr>
        <p:spPr>
          <a:xfrm>
            <a:off x="0" y="620688"/>
            <a:ext cx="8929688" cy="4762525"/>
          </a:xfrm>
        </p:spPr>
        <p:txBody>
          <a:bodyPr>
            <a:normAutofit fontScale="92500"/>
          </a:bodyPr>
          <a:lstStyle/>
          <a:p>
            <a:pPr lvl="1" algn="just">
              <a:buNone/>
            </a:pPr>
            <a:r>
              <a:rPr lang="pt-BR" sz="2000" b="1" dirty="0">
                <a:solidFill>
                  <a:schemeClr val="tx1"/>
                </a:solidFill>
              </a:rPr>
              <a:t>Método da Alteração de Serviço:</a:t>
            </a:r>
          </a:p>
          <a:p>
            <a:pPr algn="just"/>
            <a:r>
              <a:rPr lang="pt-BR" sz="1600" dirty="0">
                <a:solidFill>
                  <a:schemeClr val="tx1"/>
                </a:solidFill>
              </a:rPr>
              <a:t>Por esse método, converte-se o superfaturamento de qualidade em superfaturamento de quantidade. Para o cálculo desse superfaturamento, faz-se o somatório das diferenças entre os quantitativos originais dos serviços que tiveram a qualidade alterada e os quantitativos dos serviços com qualidade deficiente, efetivamente executados, multiplicadas pelos respectivos preços, conforme equação a seguir:</a:t>
            </a:r>
          </a:p>
          <a:p>
            <a:pPr algn="just"/>
            <a:endParaRPr lang="pt-BR" sz="1600" dirty="0">
              <a:solidFill>
                <a:schemeClr val="tx1"/>
              </a:solidFill>
            </a:endParaRPr>
          </a:p>
          <a:p>
            <a:pPr algn="just">
              <a:buNone/>
            </a:pPr>
            <a:endParaRPr lang="pt-BR" sz="1600" dirty="0">
              <a:solidFill>
                <a:schemeClr val="tx1"/>
              </a:solidFill>
            </a:endParaRPr>
          </a:p>
          <a:p>
            <a:pPr algn="just"/>
            <a:endParaRPr lang="pt-BR" sz="1600" dirty="0">
              <a:solidFill>
                <a:schemeClr val="tx1"/>
              </a:solidFill>
            </a:endParaRPr>
          </a:p>
          <a:p>
            <a:pPr algn="just">
              <a:buNone/>
            </a:pPr>
            <a:r>
              <a:rPr lang="pt-BR" sz="1600" dirty="0">
                <a:solidFill>
                  <a:schemeClr val="tx1"/>
                </a:solidFill>
              </a:rPr>
              <a:t>Onde: </a:t>
            </a:r>
          </a:p>
          <a:p>
            <a:pPr algn="just"/>
            <a:r>
              <a:rPr lang="pt-BR" sz="1600" dirty="0">
                <a:solidFill>
                  <a:schemeClr val="tx1"/>
                </a:solidFill>
              </a:rPr>
              <a:t>S</a:t>
            </a:r>
            <a:r>
              <a:rPr lang="pt-BR" sz="1600" baseline="-25000" dirty="0">
                <a:solidFill>
                  <a:schemeClr val="tx1"/>
                </a:solidFill>
              </a:rPr>
              <a:t>Qualidade</a:t>
            </a:r>
            <a:r>
              <a:rPr lang="pt-BR" sz="1600" dirty="0">
                <a:solidFill>
                  <a:schemeClr val="tx1"/>
                </a:solidFill>
              </a:rPr>
              <a:t> é o superfaturamento devido à execução de serviços com qualidade deficiente; </a:t>
            </a:r>
          </a:p>
          <a:p>
            <a:pPr algn="just"/>
            <a:r>
              <a:rPr lang="pt-BR" sz="1600" dirty="0">
                <a:solidFill>
                  <a:schemeClr val="tx1"/>
                </a:solidFill>
              </a:rPr>
              <a:t>q</a:t>
            </a:r>
            <a:r>
              <a:rPr lang="pt-BR" sz="1600" baseline="30000" dirty="0">
                <a:solidFill>
                  <a:schemeClr val="tx1"/>
                </a:solidFill>
              </a:rPr>
              <a:t>i</a:t>
            </a:r>
            <a:r>
              <a:rPr lang="pt-BR" sz="1600" baseline="-25000" dirty="0">
                <a:solidFill>
                  <a:schemeClr val="tx1"/>
                </a:solidFill>
              </a:rPr>
              <a:t>o</a:t>
            </a:r>
            <a:r>
              <a:rPr lang="pt-BR" sz="1600" dirty="0">
                <a:solidFill>
                  <a:schemeClr val="tx1"/>
                </a:solidFill>
              </a:rPr>
              <a:t> é a quantidade do serviço “i” com o nível de qualidade especificado no edital ou contrato;</a:t>
            </a:r>
          </a:p>
          <a:p>
            <a:pPr algn="just"/>
            <a:r>
              <a:rPr lang="pt-BR" sz="1600" dirty="0" err="1">
                <a:solidFill>
                  <a:schemeClr val="tx1"/>
                </a:solidFill>
              </a:rPr>
              <a:t>q</a:t>
            </a:r>
            <a:r>
              <a:rPr lang="pt-BR" sz="1600" baseline="30000" dirty="0" err="1">
                <a:solidFill>
                  <a:schemeClr val="tx1"/>
                </a:solidFill>
              </a:rPr>
              <a:t>i</a:t>
            </a:r>
            <a:r>
              <a:rPr lang="pt-BR" sz="1600" baseline="-25000" dirty="0" err="1">
                <a:solidFill>
                  <a:schemeClr val="tx1"/>
                </a:solidFill>
              </a:rPr>
              <a:t>s</a:t>
            </a:r>
            <a:r>
              <a:rPr lang="pt-BR" sz="1600" dirty="0">
                <a:solidFill>
                  <a:schemeClr val="tx1"/>
                </a:solidFill>
              </a:rPr>
              <a:t> é a quantidade de serviço com qualidade alterada efetivamente executado, em substituição ao serviço “i” originalmente especificado; </a:t>
            </a:r>
          </a:p>
          <a:p>
            <a:pPr algn="just"/>
            <a:r>
              <a:rPr lang="pt-BR" sz="1600" dirty="0">
                <a:solidFill>
                  <a:schemeClr val="tx1"/>
                </a:solidFill>
              </a:rPr>
              <a:t> p</a:t>
            </a:r>
            <a:r>
              <a:rPr lang="pt-BR" sz="1600" baseline="30000" dirty="0">
                <a:solidFill>
                  <a:schemeClr val="tx1"/>
                </a:solidFill>
              </a:rPr>
              <a:t>i</a:t>
            </a:r>
            <a:r>
              <a:rPr lang="pt-BR" sz="1600" baseline="-25000" dirty="0">
                <a:solidFill>
                  <a:schemeClr val="tx1"/>
                </a:solidFill>
              </a:rPr>
              <a:t>o </a:t>
            </a:r>
            <a:r>
              <a:rPr lang="pt-BR" sz="1600" dirty="0">
                <a:solidFill>
                  <a:schemeClr val="tx1"/>
                </a:solidFill>
              </a:rPr>
              <a:t>é o preço unitário contratual do serviço “i” com o nível de qualidade especificado no edital ou contrato; e</a:t>
            </a:r>
          </a:p>
          <a:p>
            <a:pPr algn="just"/>
            <a:r>
              <a:rPr lang="pt-BR" sz="1600" dirty="0">
                <a:solidFill>
                  <a:schemeClr val="tx1"/>
                </a:solidFill>
              </a:rPr>
              <a:t> </a:t>
            </a:r>
            <a:r>
              <a:rPr lang="pt-BR" sz="1600" dirty="0" err="1">
                <a:solidFill>
                  <a:schemeClr val="tx1"/>
                </a:solidFill>
              </a:rPr>
              <a:t>p</a:t>
            </a:r>
            <a:r>
              <a:rPr lang="pt-BR" sz="1600" baseline="30000" dirty="0" err="1">
                <a:solidFill>
                  <a:schemeClr val="tx1"/>
                </a:solidFill>
              </a:rPr>
              <a:t>i</a:t>
            </a:r>
            <a:r>
              <a:rPr lang="pt-BR" sz="1600" baseline="-25000" dirty="0" err="1">
                <a:solidFill>
                  <a:schemeClr val="tx1"/>
                </a:solidFill>
              </a:rPr>
              <a:t>s</a:t>
            </a:r>
            <a:r>
              <a:rPr lang="pt-BR" sz="1600" baseline="-25000" dirty="0">
                <a:solidFill>
                  <a:schemeClr val="tx1"/>
                </a:solidFill>
              </a:rPr>
              <a:t> </a:t>
            </a:r>
            <a:r>
              <a:rPr lang="pt-BR" sz="1600" dirty="0">
                <a:solidFill>
                  <a:schemeClr val="tx1"/>
                </a:solidFill>
              </a:rPr>
              <a:t>é o preço unitário de serviço com qualidade alterada efetivamente executado, em substituição ao serviço “i” originalmente especificado. Será adotado preço unitário previsto na planilha contratual, se o novo serviço com qualidade alterada estiver previsto no contrato. Caso contrário, adotar-se-á um preço paradigma de mercado para o serviço executado com a qualidade alterada.</a:t>
            </a:r>
          </a:p>
          <a:p>
            <a:endParaRPr lang="pt-BR" sz="1600" dirty="0">
              <a:latin typeface="Arial" charset="0"/>
              <a:cs typeface="Arial" charset="0"/>
            </a:endParaRPr>
          </a:p>
        </p:txBody>
      </p:sp>
      <p:sp>
        <p:nvSpPr>
          <p:cNvPr id="19460"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44CE9681-4ED7-4A1E-9A5B-43A691E6CB8E}" type="slidenum">
              <a:rPr lang="pt-BR" smtClean="0"/>
              <a:pPr/>
              <a:t>66</a:t>
            </a:fld>
            <a:endParaRPr lang="pt-B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505" name="Object 1"/>
          <p:cNvGraphicFramePr>
            <a:graphicFrameLocks noChangeAspect="1"/>
          </p:cNvGraphicFramePr>
          <p:nvPr/>
        </p:nvGraphicFramePr>
        <p:xfrm>
          <a:off x="1187624" y="2348880"/>
          <a:ext cx="3672408" cy="648072"/>
        </p:xfrm>
        <a:graphic>
          <a:graphicData uri="http://schemas.openxmlformats.org/presentationml/2006/ole">
            <mc:AlternateContent xmlns:mc="http://schemas.openxmlformats.org/markup-compatibility/2006">
              <mc:Choice xmlns:v="urn:schemas-microsoft-com:vml" Requires="v">
                <p:oleObj spid="_x0000_s24597" name="Equação" r:id="rId4" imgW="2108200" imgH="342900" progId="Equation.3">
                  <p:embed/>
                </p:oleObj>
              </mc:Choice>
              <mc:Fallback>
                <p:oleObj name="Equação" r:id="rId4" imgW="2108200" imgH="342900" progId="Equation.3">
                  <p:embed/>
                  <p:pic>
                    <p:nvPicPr>
                      <p:cNvPr id="21505"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348880"/>
                        <a:ext cx="3672408"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7176310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357188" y="0"/>
            <a:ext cx="8001000" cy="571500"/>
          </a:xfrm>
        </p:spPr>
        <p:txBody>
          <a:bodyPr>
            <a:normAutofit fontScale="90000"/>
          </a:bodyPr>
          <a:lstStyle/>
          <a:p>
            <a:pPr eaLnBrk="1" hangingPunct="1"/>
            <a:r>
              <a:rPr lang="pt-BR" sz="3200" dirty="0">
                <a:latin typeface="Arial" charset="0"/>
                <a:cs typeface="Arial" charset="0"/>
              </a:rPr>
              <a:t>Superfaturamento de Qualidade </a:t>
            </a:r>
          </a:p>
        </p:txBody>
      </p:sp>
      <p:sp>
        <p:nvSpPr>
          <p:cNvPr id="19459" name="Espaço Reservado para Conteúdo 2"/>
          <p:cNvSpPr>
            <a:spLocks noGrp="1"/>
          </p:cNvSpPr>
          <p:nvPr>
            <p:ph idx="1"/>
          </p:nvPr>
        </p:nvSpPr>
        <p:spPr>
          <a:xfrm>
            <a:off x="0" y="620688"/>
            <a:ext cx="8929688" cy="4762525"/>
          </a:xfrm>
        </p:spPr>
        <p:txBody>
          <a:bodyPr>
            <a:normAutofit/>
          </a:bodyPr>
          <a:lstStyle/>
          <a:p>
            <a:pPr algn="just"/>
            <a:r>
              <a:rPr lang="pt-BR" sz="2000" b="1" dirty="0">
                <a:solidFill>
                  <a:schemeClr val="tx1"/>
                </a:solidFill>
              </a:rPr>
              <a:t>Método do Custo de reparo dos serviços defeituosos:</a:t>
            </a:r>
          </a:p>
          <a:p>
            <a:pPr algn="just"/>
            <a:r>
              <a:rPr lang="pt-BR" sz="2000" dirty="0">
                <a:solidFill>
                  <a:schemeClr val="tx1"/>
                </a:solidFill>
              </a:rPr>
              <a:t>Em diversas situações, a conversão do superfaturamento de qualidade em superfaturamento de quantidade mostra-se insuficiente para quantificar todos os prejuízos da contratante. Isso porque os serviços executados em desconformidade com as especificações ou normas técnicas podem exigir reparos. </a:t>
            </a:r>
          </a:p>
          <a:p>
            <a:pPr algn="just"/>
            <a:r>
              <a:rPr lang="pt-BR" sz="2000" dirty="0">
                <a:solidFill>
                  <a:schemeClr val="tx1"/>
                </a:solidFill>
              </a:rPr>
              <a:t>Utiliza-se o exemplo de um pilar executado com concreto de resistência à compressão inferior ao especificado no cálculo estrutural, gerando a necessidade de se fazer um reforço estrutural mediante aumento da seção transversal do pilar defeituoso. O custo do serviço de reforço pode ser muito superior à diferença de preços entre o concreto especificado e o efetivamente executado. Há casos, inclusive, em que pode ser necessária a demolição do serviço mal executado e seu completo refazimento. Dessa forma, o superfaturamento corresponderá aos custos diretos e indiretos de todos os serviços associados ao reparo dos serviços defeituosos.</a:t>
            </a:r>
          </a:p>
        </p:txBody>
      </p:sp>
      <p:sp>
        <p:nvSpPr>
          <p:cNvPr id="19460"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44CE9681-4ED7-4A1E-9A5B-43A691E6CB8E}" type="slidenum">
              <a:rPr lang="pt-BR" smtClean="0"/>
              <a:pPr/>
              <a:t>67</a:t>
            </a:fld>
            <a:endParaRPr lang="pt-BR"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dirty="0"/>
          </a:p>
        </p:txBody>
      </p:sp>
    </p:spTree>
    <p:extLst>
      <p:ext uri="{BB962C8B-B14F-4D97-AF65-F5344CB8AC3E}">
        <p14:creationId xmlns:p14="http://schemas.microsoft.com/office/powerpoint/2010/main" val="19811573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428596" y="142852"/>
            <a:ext cx="8001000" cy="571500"/>
          </a:xfrm>
        </p:spPr>
        <p:txBody>
          <a:bodyPr>
            <a:normAutofit fontScale="90000"/>
          </a:bodyPr>
          <a:lstStyle/>
          <a:p>
            <a:pPr eaLnBrk="1" hangingPunct="1"/>
            <a:r>
              <a:rPr lang="pt-BR" sz="3200" dirty="0">
                <a:latin typeface="Arial" charset="0"/>
                <a:cs typeface="Arial" charset="0"/>
              </a:rPr>
              <a:t>Superfaturamento de Qualidade </a:t>
            </a:r>
          </a:p>
        </p:txBody>
      </p:sp>
      <p:sp>
        <p:nvSpPr>
          <p:cNvPr id="19459" name="Espaço Reservado para Conteúdo 2"/>
          <p:cNvSpPr>
            <a:spLocks noGrp="1"/>
          </p:cNvSpPr>
          <p:nvPr>
            <p:ph idx="1"/>
          </p:nvPr>
        </p:nvSpPr>
        <p:spPr>
          <a:xfrm>
            <a:off x="0" y="620688"/>
            <a:ext cx="8929688" cy="4762525"/>
          </a:xfrm>
        </p:spPr>
        <p:txBody>
          <a:bodyPr/>
          <a:lstStyle/>
          <a:p>
            <a:pPr algn="just"/>
            <a:r>
              <a:rPr lang="pt-BR" sz="1800" b="1" dirty="0">
                <a:solidFill>
                  <a:schemeClr val="tx1"/>
                </a:solidFill>
              </a:rPr>
              <a:t>Cálculo pela perda econômica decorrente da redução da vida útil</a:t>
            </a:r>
          </a:p>
          <a:p>
            <a:pPr algn="just"/>
            <a:r>
              <a:rPr lang="pt-BR" sz="1800" dirty="0">
                <a:solidFill>
                  <a:schemeClr val="tx1"/>
                </a:solidFill>
              </a:rPr>
              <a:t>Em alguns casos, não foi o material utilizado que deu causa ao superfaturamento de qualidade, mas sim a própria execução do serviço que causou a sua não conformidade. É o caso de uma rodovia cujo índice de irregularidade longitudinal ficou excessivamente elevado, causando uma redução de sua vida útil. Nesse exemplo, não caberia utilizar o custo de reparo dos serviços defeituosos, pois a correção dos vícios pode ser economicamente inviável. Deve-se, portanto, estabelecer algum parâmetro econômico objetivo para relacionar a perda da vida útil a não conformidade do serviço executado.</a:t>
            </a:r>
          </a:p>
          <a:p>
            <a:pPr algn="just">
              <a:buNone/>
            </a:pPr>
            <a:endParaRPr lang="pt-BR" sz="1800" dirty="0">
              <a:solidFill>
                <a:schemeClr val="tx1"/>
              </a:solidFill>
            </a:endParaRPr>
          </a:p>
          <a:p>
            <a:pPr algn="just"/>
            <a:r>
              <a:rPr lang="pt-BR" sz="1800" b="1" dirty="0">
                <a:solidFill>
                  <a:schemeClr val="tx1"/>
                </a:solidFill>
              </a:rPr>
              <a:t>Cálculo pelo valor presente líquido da perda de receita decorrente da menor qualidade</a:t>
            </a:r>
          </a:p>
          <a:p>
            <a:pPr algn="just"/>
            <a:r>
              <a:rPr lang="pt-BR" sz="1800" dirty="0">
                <a:solidFill>
                  <a:schemeClr val="tx1"/>
                </a:solidFill>
              </a:rPr>
              <a:t>É outro critério objetivo e fácil de ser utilizado nos empreendimentos que geram receita e tiveram que ter suas atividades suspensas para possibilitar o reparo ou recuperação de serviços ou instalações não conformes. Por exemplo, seria o critério adotado quando a correção de um detalhe executivo ou a troca de um componente defeituoso de uma usina hidroelétrica exige a paralisação da geração de energia por um determinado período.</a:t>
            </a:r>
          </a:p>
        </p:txBody>
      </p:sp>
      <p:sp>
        <p:nvSpPr>
          <p:cNvPr id="19460"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44CE9681-4ED7-4A1E-9A5B-43A691E6CB8E}" type="slidenum">
              <a:rPr lang="pt-BR" smtClean="0"/>
              <a:pPr/>
              <a:t>68</a:t>
            </a:fld>
            <a:endParaRPr lang="pt-BR"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dirty="0"/>
          </a:p>
        </p:txBody>
      </p:sp>
    </p:spTree>
    <p:extLst>
      <p:ext uri="{BB962C8B-B14F-4D97-AF65-F5344CB8AC3E}">
        <p14:creationId xmlns:p14="http://schemas.microsoft.com/office/powerpoint/2010/main" val="386221729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0" y="0"/>
            <a:ext cx="9144000" cy="571500"/>
          </a:xfrm>
        </p:spPr>
        <p:txBody>
          <a:bodyPr>
            <a:normAutofit fontScale="90000"/>
          </a:bodyPr>
          <a:lstStyle/>
          <a:p>
            <a:pPr eaLnBrk="1" hangingPunct="1"/>
            <a:r>
              <a:rPr lang="pt-BR" sz="3200" dirty="0">
                <a:latin typeface="Arial" charset="0"/>
                <a:cs typeface="Arial" charset="0"/>
              </a:rPr>
              <a:t>Superfaturamento de Jogo de Planilha</a:t>
            </a:r>
          </a:p>
        </p:txBody>
      </p:sp>
      <p:sp>
        <p:nvSpPr>
          <p:cNvPr id="20483" name="Espaço Reservado para Conteúdo 2"/>
          <p:cNvSpPr>
            <a:spLocks noGrp="1"/>
          </p:cNvSpPr>
          <p:nvPr>
            <p:ph idx="1"/>
          </p:nvPr>
        </p:nvSpPr>
        <p:spPr>
          <a:xfrm>
            <a:off x="395536" y="764704"/>
            <a:ext cx="8534152" cy="4618509"/>
          </a:xfrm>
        </p:spPr>
        <p:txBody>
          <a:bodyPr>
            <a:normAutofit lnSpcReduction="10000"/>
          </a:bodyPr>
          <a:lstStyle/>
          <a:p>
            <a:pPr algn="just"/>
            <a:r>
              <a:rPr lang="pt-BR" sz="2000" dirty="0">
                <a:solidFill>
                  <a:schemeClr val="tx1"/>
                </a:solidFill>
                <a:latin typeface="Arial" charset="0"/>
                <a:cs typeface="Arial" charset="0"/>
              </a:rPr>
              <a:t>O superfaturamento por desequilíbrio econômico-financeiro ou jogo de planilha ocorre quando há o rompimento do equilíbrio econômico-financeiro inicial do contrato em desfavor da Administração por meio da alteração das cláusulas de serviço (mudanças de quantitativos, inclusões ou exclusões de serviços, etc.) </a:t>
            </a:r>
            <a:endParaRPr lang="pt-BR" sz="2000" b="1" dirty="0">
              <a:solidFill>
                <a:schemeClr val="tx1"/>
              </a:solidFill>
              <a:latin typeface="Arial" charset="0"/>
              <a:cs typeface="Arial" charset="0"/>
            </a:endParaRPr>
          </a:p>
          <a:p>
            <a:pPr algn="just"/>
            <a:r>
              <a:rPr lang="pt-BR" sz="2000" dirty="0">
                <a:solidFill>
                  <a:schemeClr val="tx1"/>
                </a:solidFill>
                <a:latin typeface="Arial" charset="0"/>
                <a:cs typeface="Arial" charset="0"/>
              </a:rPr>
              <a:t>Ao iniciar qualquer análise de desequilíbrio econômico-financeiro é fundamental a determinação do </a:t>
            </a:r>
            <a:r>
              <a:rPr lang="pt-BR" sz="2000" b="1" dirty="0">
                <a:solidFill>
                  <a:schemeClr val="tx1"/>
                </a:solidFill>
                <a:latin typeface="Arial" charset="0"/>
                <a:cs typeface="Arial" charset="0"/>
              </a:rPr>
              <a:t>ponto de equilíbrio econômico-financeiro do contrato</a:t>
            </a:r>
            <a:r>
              <a:rPr lang="pt-BR" sz="2000" dirty="0">
                <a:solidFill>
                  <a:schemeClr val="tx1"/>
                </a:solidFill>
                <a:latin typeface="Arial" charset="0"/>
                <a:cs typeface="Arial" charset="0"/>
              </a:rPr>
              <a:t>, obtido através da identificação do sobrepreço ou desconto original de cada item contratual em comparação com preços referenciais na data-base da proposta.</a:t>
            </a:r>
          </a:p>
          <a:p>
            <a:pPr algn="just"/>
            <a:r>
              <a:rPr lang="pt-BR" sz="2000" dirty="0">
                <a:solidFill>
                  <a:schemeClr val="tx1"/>
                </a:solidFill>
                <a:latin typeface="Arial" charset="0"/>
                <a:cs typeface="Arial" charset="0"/>
              </a:rPr>
              <a:t>A ideia de se determinar esse ponto de equilíbrio é verificar posteriormente se, considerando as quantidades e preços realmente executados ao final do contrato e os preços tomados como paradigma, foi preservado o ponto de equilíbrio original do contrato. Em caso negativo, a análise apontará se o novo ponto obtido é favorável ou desfavorável à Administração Pública.</a:t>
            </a:r>
          </a:p>
          <a:p>
            <a:endParaRPr lang="pt-BR" sz="1800" dirty="0">
              <a:latin typeface="Arial" charset="0"/>
              <a:cs typeface="Arial" charset="0"/>
            </a:endParaRPr>
          </a:p>
        </p:txBody>
      </p:sp>
      <p:sp>
        <p:nvSpPr>
          <p:cNvPr id="20484"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DEA6F9EF-FD38-4803-A11A-C6FA3FF38B24}" type="slidenum">
              <a:rPr lang="pt-BR" smtClean="0"/>
              <a:pPr/>
              <a:t>69</a:t>
            </a:fld>
            <a:endParaRPr lang="pt-BR" dirty="0"/>
          </a:p>
        </p:txBody>
      </p:sp>
    </p:spTree>
    <p:extLst>
      <p:ext uri="{BB962C8B-B14F-4D97-AF65-F5344CB8AC3E}">
        <p14:creationId xmlns:p14="http://schemas.microsoft.com/office/powerpoint/2010/main" val="31131339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3999" cy="404664"/>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Forma de Cálculo do </a:t>
            </a:r>
            <a:r>
              <a:rPr lang="pt-BR" altLang="pt-BR" sz="3200" b="1" kern="1200" dirty="0" err="1">
                <a:solidFill>
                  <a:srgbClr val="0D3B66"/>
                </a:solidFill>
                <a:latin typeface="+mn-lt"/>
                <a:ea typeface="+mj-ea"/>
                <a:cs typeface="+mj-cs"/>
              </a:rPr>
              <a:t>Sobrepreço</a:t>
            </a:r>
            <a:endParaRPr lang="pt-BR" altLang="pt-BR" sz="3200" b="1" kern="1200" dirty="0">
              <a:solidFill>
                <a:srgbClr val="0D3B66"/>
              </a:solidFill>
              <a:latin typeface="+mn-lt"/>
              <a:ea typeface="+mj-ea"/>
              <a:cs typeface="+mj-cs"/>
            </a:endParaRPr>
          </a:p>
        </p:txBody>
      </p:sp>
      <p:sp>
        <p:nvSpPr>
          <p:cNvPr id="3" name="Espaço Reservado para Conteúdo 2"/>
          <p:cNvSpPr>
            <a:spLocks noGrp="1"/>
          </p:cNvSpPr>
          <p:nvPr>
            <p:ph idx="1"/>
          </p:nvPr>
        </p:nvSpPr>
        <p:spPr>
          <a:xfrm>
            <a:off x="683568" y="620688"/>
            <a:ext cx="8352928" cy="5329262"/>
          </a:xfrm>
        </p:spPr>
        <p:txBody>
          <a:bodyPr>
            <a:normAutofit/>
          </a:bodyPr>
          <a:lstStyle/>
          <a:p>
            <a:pPr marL="0" indent="0" algn="just" eaLnBrk="1" hangingPunct="1">
              <a:buNone/>
              <a:defRPr/>
            </a:pPr>
            <a:r>
              <a:rPr lang="pt-BR" sz="2000" dirty="0">
                <a:solidFill>
                  <a:schemeClr val="tx1"/>
                </a:solidFill>
              </a:rPr>
              <a:t>(...)</a:t>
            </a:r>
          </a:p>
          <a:p>
            <a:pPr marL="0" indent="0" algn="just">
              <a:buNone/>
            </a:pPr>
            <a:r>
              <a:rPr lang="pt-BR" sz="2000" dirty="0">
                <a:solidFill>
                  <a:schemeClr val="tx1"/>
                </a:solidFill>
              </a:rPr>
              <a:t>19. No que tange ao Contrato 60/2009, a documentação apresentada pelos responsáveis também não elidiu a irregularidade. O superfaturamento decorrente de preços excessivos calculado até a medição final do aludido ajuste atingiu o montante de R$ 58.601.098,01 (valor referenciado em novembro de 2004), representando 47,60% de uma amostra analisada de 82% do contrato (peça 101).</a:t>
            </a:r>
          </a:p>
          <a:p>
            <a:pPr marL="0" indent="0" algn="just">
              <a:buNone/>
            </a:pPr>
            <a:r>
              <a:rPr lang="pt-BR" sz="2000" dirty="0">
                <a:solidFill>
                  <a:schemeClr val="tx1"/>
                </a:solidFill>
              </a:rPr>
              <a:t>20. Não obstante o habitual zelo da unidade instrutiva, divirjo do modo como foram calculados os percentuais de </a:t>
            </a:r>
            <a:r>
              <a:rPr lang="pt-BR" sz="2000" dirty="0" err="1">
                <a:solidFill>
                  <a:schemeClr val="tx1"/>
                </a:solidFill>
              </a:rPr>
              <a:t>sobrepreço</a:t>
            </a:r>
            <a:r>
              <a:rPr lang="pt-BR" sz="2000" dirty="0">
                <a:solidFill>
                  <a:schemeClr val="tx1"/>
                </a:solidFill>
              </a:rPr>
              <a:t> ... In </a:t>
            </a:r>
            <a:r>
              <a:rPr lang="pt-BR" sz="2000" dirty="0" err="1">
                <a:solidFill>
                  <a:schemeClr val="tx1"/>
                </a:solidFill>
              </a:rPr>
              <a:t>casu</a:t>
            </a:r>
            <a:r>
              <a:rPr lang="pt-BR" sz="2000" dirty="0">
                <a:solidFill>
                  <a:schemeClr val="tx1"/>
                </a:solidFill>
              </a:rPr>
              <a:t>, a </a:t>
            </a:r>
            <a:r>
              <a:rPr lang="pt-BR" sz="2000" dirty="0" err="1">
                <a:solidFill>
                  <a:schemeClr val="tx1"/>
                </a:solidFill>
              </a:rPr>
              <a:t>SeinfraHid</a:t>
            </a:r>
            <a:r>
              <a:rPr lang="pt-BR" sz="2000" dirty="0">
                <a:solidFill>
                  <a:schemeClr val="tx1"/>
                </a:solidFill>
              </a:rPr>
              <a:t> comparou os valores do </a:t>
            </a:r>
            <a:r>
              <a:rPr lang="pt-BR" sz="2000" dirty="0" err="1">
                <a:solidFill>
                  <a:schemeClr val="tx1"/>
                </a:solidFill>
              </a:rPr>
              <a:t>sobrepreço</a:t>
            </a:r>
            <a:r>
              <a:rPr lang="pt-BR" sz="2000" dirty="0">
                <a:solidFill>
                  <a:schemeClr val="tx1"/>
                </a:solidFill>
              </a:rPr>
              <a:t> com o preço global dos Contratos 58/2009 e 60/2009, tendo encontrado os percentuais de 20,09% e 26,40% (valor do </a:t>
            </a:r>
            <a:r>
              <a:rPr lang="pt-BR" sz="2000" dirty="0" err="1">
                <a:solidFill>
                  <a:schemeClr val="tx1"/>
                </a:solidFill>
              </a:rPr>
              <a:t>sobrepreço</a:t>
            </a:r>
            <a:r>
              <a:rPr lang="pt-BR" sz="2000" dirty="0">
                <a:solidFill>
                  <a:schemeClr val="tx1"/>
                </a:solidFill>
              </a:rPr>
              <a:t> / valor do contrato). Todavia, julgo adequado, em linha com a jurisprudência predominante desta Corte, que tais percentuais sejam calculados sobre o valor total de referência da amostra, isto é, sobre o preço total da amostra segundo os preços unitários de mercado (valor do </a:t>
            </a:r>
            <a:r>
              <a:rPr lang="pt-BR" sz="2000" dirty="0" err="1">
                <a:solidFill>
                  <a:schemeClr val="tx1"/>
                </a:solidFill>
              </a:rPr>
              <a:t>sobrepreço</a:t>
            </a:r>
            <a:r>
              <a:rPr lang="pt-BR" sz="2000" dirty="0">
                <a:solidFill>
                  <a:schemeClr val="tx1"/>
                </a:solidFill>
              </a:rPr>
              <a:t> / valor de referência da amostra). </a:t>
            </a:r>
          </a:p>
        </p:txBody>
      </p:sp>
    </p:spTree>
    <p:extLst>
      <p:ext uri="{BB962C8B-B14F-4D97-AF65-F5344CB8AC3E}">
        <p14:creationId xmlns:p14="http://schemas.microsoft.com/office/powerpoint/2010/main" val="105409797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0" y="0"/>
            <a:ext cx="9144000" cy="571500"/>
          </a:xfrm>
        </p:spPr>
        <p:txBody>
          <a:bodyPr>
            <a:normAutofit fontScale="90000"/>
          </a:bodyPr>
          <a:lstStyle/>
          <a:p>
            <a:pPr eaLnBrk="1" hangingPunct="1"/>
            <a:r>
              <a:rPr lang="pt-BR" sz="3200" dirty="0">
                <a:latin typeface="Arial" charset="0"/>
                <a:cs typeface="Arial" charset="0"/>
              </a:rPr>
              <a:t>Superfaturamento de Jogo de Planilha</a:t>
            </a:r>
          </a:p>
        </p:txBody>
      </p:sp>
      <p:sp>
        <p:nvSpPr>
          <p:cNvPr id="20483" name="Espaço Reservado para Conteúdo 2"/>
          <p:cNvSpPr>
            <a:spLocks noGrp="1"/>
          </p:cNvSpPr>
          <p:nvPr>
            <p:ph idx="1"/>
          </p:nvPr>
        </p:nvSpPr>
        <p:spPr>
          <a:xfrm>
            <a:off x="251520" y="764704"/>
            <a:ext cx="8678168" cy="4618509"/>
          </a:xfrm>
        </p:spPr>
        <p:txBody>
          <a:bodyPr>
            <a:normAutofit/>
          </a:bodyPr>
          <a:lstStyle/>
          <a:p>
            <a:pPr algn="just"/>
            <a:r>
              <a:rPr lang="pt-BR" sz="2000" dirty="0">
                <a:solidFill>
                  <a:schemeClr val="tx1"/>
                </a:solidFill>
                <a:latin typeface="Arial" charset="0"/>
                <a:cs typeface="Arial" charset="0"/>
              </a:rPr>
              <a:t>O jogo de planilha ocorre especialmente devido à: </a:t>
            </a:r>
            <a:endParaRPr lang="pt-BR" sz="2000" b="1" dirty="0">
              <a:solidFill>
                <a:schemeClr val="tx1"/>
              </a:solidFill>
              <a:latin typeface="Arial" charset="0"/>
              <a:cs typeface="Arial" charset="0"/>
            </a:endParaRPr>
          </a:p>
          <a:p>
            <a:pPr lvl="1" algn="just"/>
            <a:r>
              <a:rPr lang="pt-BR" sz="2000" dirty="0">
                <a:solidFill>
                  <a:schemeClr val="tx1"/>
                </a:solidFill>
                <a:latin typeface="Arial" charset="0"/>
                <a:cs typeface="Arial" charset="0"/>
              </a:rPr>
              <a:t>Acréscimo de quantidades de itens originais com sobrepreços;</a:t>
            </a:r>
          </a:p>
          <a:p>
            <a:pPr lvl="1" algn="just"/>
            <a:r>
              <a:rPr lang="pt-BR" sz="2000" dirty="0">
                <a:solidFill>
                  <a:schemeClr val="tx1"/>
                </a:solidFill>
                <a:latin typeface="Arial" charset="0"/>
                <a:cs typeface="Arial" charset="0"/>
              </a:rPr>
              <a:t>Decréscimo ou supressão de quantidades de itens originais com subpreços;</a:t>
            </a:r>
          </a:p>
          <a:p>
            <a:pPr lvl="1" algn="just"/>
            <a:r>
              <a:rPr lang="pt-BR" sz="2000" dirty="0">
                <a:solidFill>
                  <a:schemeClr val="tx1"/>
                </a:solidFill>
                <a:latin typeface="Arial" charset="0"/>
                <a:cs typeface="Arial" charset="0"/>
              </a:rPr>
              <a:t>Alteração de preços originais por meio de termos aditivos (reequilíbrio econômico-financeiro);</a:t>
            </a:r>
          </a:p>
          <a:p>
            <a:pPr lvl="1" algn="just"/>
            <a:r>
              <a:rPr lang="pt-BR" sz="2000" dirty="0">
                <a:solidFill>
                  <a:schemeClr val="tx1"/>
                </a:solidFill>
                <a:latin typeface="Arial" charset="0"/>
                <a:cs typeface="Arial" charset="0"/>
              </a:rPr>
              <a:t>Inclusão de itens novos com sobrepreços.</a:t>
            </a:r>
          </a:p>
          <a:p>
            <a:endParaRPr lang="pt-BR" sz="1800" dirty="0">
              <a:latin typeface="Arial" charset="0"/>
              <a:cs typeface="Arial" charset="0"/>
            </a:endParaRPr>
          </a:p>
        </p:txBody>
      </p:sp>
      <p:sp>
        <p:nvSpPr>
          <p:cNvPr id="20484"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DEA6F9EF-FD38-4803-A11A-C6FA3FF38B24}" type="slidenum">
              <a:rPr lang="pt-BR" smtClean="0"/>
              <a:pPr/>
              <a:t>70</a:t>
            </a:fld>
            <a:endParaRPr lang="pt-BR" dirty="0"/>
          </a:p>
        </p:txBody>
      </p:sp>
    </p:spTree>
    <p:extLst>
      <p:ext uri="{BB962C8B-B14F-4D97-AF65-F5344CB8AC3E}">
        <p14:creationId xmlns:p14="http://schemas.microsoft.com/office/powerpoint/2010/main" val="366261362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Espaço Reservado para Conteúdo 2"/>
          <p:cNvSpPr>
            <a:spLocks noGrp="1"/>
          </p:cNvSpPr>
          <p:nvPr>
            <p:ph idx="1"/>
          </p:nvPr>
        </p:nvSpPr>
        <p:spPr>
          <a:xfrm>
            <a:off x="0" y="357188"/>
            <a:ext cx="8929688" cy="5026025"/>
          </a:xfrm>
        </p:spPr>
        <p:txBody>
          <a:bodyPr/>
          <a:lstStyle/>
          <a:p>
            <a:pPr algn="ctr" eaLnBrk="1" hangingPunct="1">
              <a:spcBef>
                <a:spcPct val="0"/>
              </a:spcBef>
              <a:buNone/>
            </a:pPr>
            <a:r>
              <a:rPr lang="pt-BR" sz="2800" dirty="0">
                <a:latin typeface="Arial" charset="0"/>
                <a:cs typeface="Arial" charset="0"/>
              </a:rPr>
              <a:t>Superfaturamento por Antecipação de Pagamentos</a:t>
            </a:r>
          </a:p>
          <a:p>
            <a:pPr algn="just"/>
            <a:r>
              <a:rPr lang="pt-BR" sz="2000" dirty="0">
                <a:solidFill>
                  <a:schemeClr val="tx1"/>
                </a:solidFill>
                <a:latin typeface="Arial" charset="0"/>
                <a:cs typeface="Arial" charset="0"/>
              </a:rPr>
              <a:t>Os pagamentos antecipados, não previstos em edital e sem a prévia contrapartida do contratado, representam diminuição da parcela de custos financeiros da empresa inicialmente previstos para a realização do objeto contratual, estes normalmente alocados na composição do BDI. </a:t>
            </a:r>
          </a:p>
          <a:p>
            <a:pPr algn="just"/>
            <a:r>
              <a:rPr lang="pt-BR" sz="2000" dirty="0">
                <a:solidFill>
                  <a:schemeClr val="tx1"/>
                </a:solidFill>
                <a:latin typeface="Arial" charset="0"/>
                <a:cs typeface="Arial" charset="0"/>
              </a:rPr>
              <a:t>Para se calcular essa parcela de superfaturamento, primeiro devemos estabelecer o período de tempo entre a antecipação do pagamento e a data da sua devida cobrança. Definido esse período, sugere-se utilizar a taxa Selic para descontar os pagamentos desde a data da efetiva prestação dos serviços até a data em que os pagamentos foram realizados. Poderão ser calculadas várias sub-componentes, uma vez que pode ocorrer mais de uma antecipação no mesmo contrato</a:t>
            </a:r>
            <a:r>
              <a:rPr lang="pt-BR" sz="1800" dirty="0">
                <a:solidFill>
                  <a:schemeClr val="tx1"/>
                </a:solidFill>
                <a:latin typeface="Arial" charset="0"/>
                <a:cs typeface="Arial" charset="0"/>
              </a:rPr>
              <a:t>.</a:t>
            </a:r>
          </a:p>
        </p:txBody>
      </p:sp>
    </p:spTree>
    <p:extLst>
      <p:ext uri="{BB962C8B-B14F-4D97-AF65-F5344CB8AC3E}">
        <p14:creationId xmlns:p14="http://schemas.microsoft.com/office/powerpoint/2010/main" val="347681599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0" y="0"/>
            <a:ext cx="9144000" cy="836712"/>
          </a:xfrm>
        </p:spPr>
        <p:txBody>
          <a:bodyPr>
            <a:normAutofit fontScale="90000"/>
          </a:bodyPr>
          <a:lstStyle/>
          <a:p>
            <a:pPr eaLnBrk="1" hangingPunct="1"/>
            <a:r>
              <a:rPr lang="pt-BR" sz="3200" dirty="0">
                <a:latin typeface="Arial" charset="0"/>
                <a:cs typeface="Arial" charset="0"/>
              </a:rPr>
              <a:t>Superfaturamento por Antecipação de Pagamentos</a:t>
            </a:r>
          </a:p>
        </p:txBody>
      </p:sp>
      <p:sp>
        <p:nvSpPr>
          <p:cNvPr id="21508"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CDED1EFD-4D01-421C-B574-24485DE705A9}" type="slidenum">
              <a:rPr lang="pt-BR" smtClean="0"/>
              <a:pPr/>
              <a:t>72</a:t>
            </a:fld>
            <a:endParaRPr lang="pt-BR" dirty="0"/>
          </a:p>
        </p:txBody>
      </p:sp>
      <p:pic>
        <p:nvPicPr>
          <p:cNvPr id="25604" name="Picture 4"/>
          <p:cNvPicPr>
            <a:picLocks noChangeAspect="1" noChangeArrowheads="1"/>
          </p:cNvPicPr>
          <p:nvPr/>
        </p:nvPicPr>
        <p:blipFill>
          <a:blip r:embed="rId3" cstate="print"/>
          <a:srcRect/>
          <a:stretch>
            <a:fillRect/>
          </a:stretch>
        </p:blipFill>
        <p:spPr bwMode="auto">
          <a:xfrm>
            <a:off x="179512" y="836712"/>
            <a:ext cx="11596227" cy="5519638"/>
          </a:xfrm>
          <a:prstGeom prst="rect">
            <a:avLst/>
          </a:prstGeom>
          <a:noFill/>
          <a:ln w="9525">
            <a:noFill/>
            <a:miter lim="800000"/>
            <a:headEnd/>
            <a:tailEnd/>
          </a:ln>
          <a:effectLst/>
        </p:spPr>
      </p:pic>
    </p:spTree>
    <p:extLst>
      <p:ext uri="{BB962C8B-B14F-4D97-AF65-F5344CB8AC3E}">
        <p14:creationId xmlns:p14="http://schemas.microsoft.com/office/powerpoint/2010/main" val="228824754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ço Reservado para Conteúdo 2"/>
          <p:cNvSpPr>
            <a:spLocks noGrp="1"/>
          </p:cNvSpPr>
          <p:nvPr>
            <p:ph idx="1"/>
          </p:nvPr>
        </p:nvSpPr>
        <p:spPr>
          <a:xfrm>
            <a:off x="214312" y="332656"/>
            <a:ext cx="8929688" cy="5266581"/>
          </a:xfrm>
        </p:spPr>
        <p:txBody>
          <a:bodyPr>
            <a:normAutofit/>
          </a:bodyPr>
          <a:lstStyle/>
          <a:p>
            <a:pPr marL="0" indent="0" algn="ctr" eaLnBrk="1" hangingPunct="1">
              <a:spcBef>
                <a:spcPct val="0"/>
              </a:spcBef>
              <a:buNone/>
            </a:pPr>
            <a:r>
              <a:rPr lang="pt-BR" sz="2800" dirty="0">
                <a:latin typeface="Arial" charset="0"/>
                <a:ea typeface="+mj-ea"/>
                <a:cs typeface="Arial" charset="0"/>
              </a:rPr>
              <a:t>Superfaturamento por Distorção do Cronograma Físico-Financeiro</a:t>
            </a:r>
          </a:p>
          <a:p>
            <a:pPr algn="just"/>
            <a:r>
              <a:rPr lang="pt-BR" sz="2000" dirty="0">
                <a:solidFill>
                  <a:schemeClr val="tx1"/>
                </a:solidFill>
                <a:latin typeface="Arial" charset="0"/>
                <a:cs typeface="Arial" charset="0"/>
              </a:rPr>
              <a:t>Caracteriza-se por proposta com preços unitários superiores ao do mercado nos serviços a serem executados inicialmente, compensando-os com reduções significativas nos preços dos serviços a executar no final do contrato, de forma a manter o valor global do contrato dentro dos valores de mercado. </a:t>
            </a:r>
          </a:p>
          <a:p>
            <a:pPr algn="just"/>
            <a:r>
              <a:rPr lang="pt-BR" sz="2000" dirty="0">
                <a:solidFill>
                  <a:schemeClr val="tx1"/>
                </a:solidFill>
                <a:latin typeface="Arial" charset="0"/>
                <a:cs typeface="Arial" charset="0"/>
              </a:rPr>
              <a:t>Para o cálculo da eventual parcela do superfaturamento por distorção do cronograma </a:t>
            </a:r>
            <a:r>
              <a:rPr lang="pt-BR" sz="2000" dirty="0" err="1">
                <a:solidFill>
                  <a:schemeClr val="tx1"/>
                </a:solidFill>
                <a:latin typeface="Arial" charset="0"/>
                <a:cs typeface="Arial" charset="0"/>
              </a:rPr>
              <a:t>físicofinanceiro</a:t>
            </a:r>
            <a:r>
              <a:rPr lang="pt-BR" sz="2000" dirty="0">
                <a:solidFill>
                  <a:schemeClr val="tx1"/>
                </a:solidFill>
                <a:latin typeface="Arial" charset="0"/>
                <a:cs typeface="Arial" charset="0"/>
              </a:rPr>
              <a:t> é necessário um balanço de diferenças entre o devido e o pago, de forma análoga ao procedimento adotado nesta Orientação Técnica para o superfaturamento por adiantamento de pagamentos. </a:t>
            </a:r>
          </a:p>
        </p:txBody>
      </p:sp>
      <p:sp>
        <p:nvSpPr>
          <p:cNvPr id="23556" name="Espaço Reservado para Número de Slide 3"/>
          <p:cNvSpPr>
            <a:spLocks noGrp="1"/>
          </p:cNvSpPr>
          <p:nvPr>
            <p:ph type="sldNum" sz="quarter" idx="4294967295"/>
          </p:nvPr>
        </p:nvSpPr>
        <p:spPr bwMode="auto">
          <a:xfrm>
            <a:off x="6643688" y="6492875"/>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BC526EBC-B9F8-4BB7-AE02-E1A34AB7FCC7}" type="slidenum">
              <a:rPr lang="pt-BR" smtClean="0"/>
              <a:pPr/>
              <a:t>73</a:t>
            </a:fld>
            <a:endParaRPr lang="pt-BR" dirty="0"/>
          </a:p>
        </p:txBody>
      </p:sp>
    </p:spTree>
    <p:extLst>
      <p:ext uri="{BB962C8B-B14F-4D97-AF65-F5344CB8AC3E}">
        <p14:creationId xmlns:p14="http://schemas.microsoft.com/office/powerpoint/2010/main" val="255543784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ço Reservado para Conteúdo 2"/>
          <p:cNvSpPr>
            <a:spLocks noGrp="1"/>
          </p:cNvSpPr>
          <p:nvPr>
            <p:ph idx="1"/>
          </p:nvPr>
        </p:nvSpPr>
        <p:spPr>
          <a:xfrm>
            <a:off x="0" y="260648"/>
            <a:ext cx="8777288" cy="6192688"/>
          </a:xfrm>
        </p:spPr>
        <p:txBody>
          <a:bodyPr/>
          <a:lstStyle/>
          <a:p>
            <a:pPr marL="0" indent="0" algn="ctr" eaLnBrk="1" hangingPunct="1">
              <a:spcBef>
                <a:spcPct val="0"/>
              </a:spcBef>
              <a:buNone/>
            </a:pPr>
            <a:r>
              <a:rPr lang="pt-BR" sz="2800" dirty="0">
                <a:latin typeface="Arial" charset="0"/>
                <a:ea typeface="+mj-ea"/>
                <a:cs typeface="Arial" charset="0"/>
              </a:rPr>
              <a:t>Superfaturamento por Reajustamentos Irregulares</a:t>
            </a:r>
          </a:p>
          <a:p>
            <a:pPr algn="just"/>
            <a:r>
              <a:rPr lang="pt-BR" sz="2000" dirty="0">
                <a:solidFill>
                  <a:schemeClr val="tx1"/>
                </a:solidFill>
              </a:rPr>
              <a:t>É expressamente proibida a previsão ou concessão de reajustes em prazo inferior a 12 (doze) meses, contados a partir da data prevista para apresentação da proposta, ou do orçamento a que essa proposta se referir. Nesse caso, todo o reajuste pago antes do prazo legal é caracterizado como dano. </a:t>
            </a:r>
          </a:p>
          <a:p>
            <a:pPr algn="just"/>
            <a:r>
              <a:rPr lang="pt-BR" sz="2000" dirty="0">
                <a:solidFill>
                  <a:schemeClr val="tx1"/>
                </a:solidFill>
              </a:rPr>
              <a:t>Esse tipo de dano também pode ocorrer em virtude de erros de cálculo de reajustamento ou pela adoção de critérios de reajustamento com índices que não reflitam da melhor forma a variação dos custos do objeto contratado, situação em que o montante de superfaturamento pode ser avaliado por meio de novos cálculos de reajuste, baseados em índices adequados e isentos de erros. </a:t>
            </a:r>
          </a:p>
        </p:txBody>
      </p:sp>
      <p:sp>
        <p:nvSpPr>
          <p:cNvPr id="24580" name="Espaço Reservado para Número de Slide 3"/>
          <p:cNvSpPr>
            <a:spLocks noGrp="1"/>
          </p:cNvSpPr>
          <p:nvPr>
            <p:ph type="sldNum" sz="quarter" idx="4294967295"/>
          </p:nvPr>
        </p:nvSpPr>
        <p:spPr bwMode="auto">
          <a:xfrm>
            <a:off x="6643688" y="6492875"/>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5A4266A9-1649-4D1A-9BDC-27DE77EF756A}" type="slidenum">
              <a:rPr lang="pt-BR" smtClean="0"/>
              <a:pPr/>
              <a:t>74</a:t>
            </a:fld>
            <a:endParaRPr lang="pt-BR" dirty="0"/>
          </a:p>
        </p:txBody>
      </p:sp>
    </p:spTree>
    <p:extLst>
      <p:ext uri="{BB962C8B-B14F-4D97-AF65-F5344CB8AC3E}">
        <p14:creationId xmlns:p14="http://schemas.microsoft.com/office/powerpoint/2010/main" val="111178916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ço Reservado para Conteúdo 2"/>
          <p:cNvSpPr>
            <a:spLocks noGrp="1"/>
          </p:cNvSpPr>
          <p:nvPr>
            <p:ph idx="1"/>
          </p:nvPr>
        </p:nvSpPr>
        <p:spPr>
          <a:xfrm>
            <a:off x="0" y="0"/>
            <a:ext cx="9144000" cy="6453336"/>
          </a:xfrm>
        </p:spPr>
        <p:txBody>
          <a:bodyPr/>
          <a:lstStyle/>
          <a:p>
            <a:pPr marL="0" indent="0" algn="ctr" eaLnBrk="1" hangingPunct="1">
              <a:spcBef>
                <a:spcPct val="0"/>
              </a:spcBef>
              <a:buNone/>
            </a:pPr>
            <a:r>
              <a:rPr lang="pt-BR" sz="2800" dirty="0">
                <a:latin typeface="Arial" charset="0"/>
                <a:ea typeface="+mj-ea"/>
                <a:cs typeface="Arial" charset="0"/>
              </a:rPr>
              <a:t>Superfaturamento por Reajustamentos Irregulares</a:t>
            </a:r>
          </a:p>
          <a:p>
            <a:pPr algn="just"/>
            <a:r>
              <a:rPr lang="pt-BR" sz="2400" dirty="0">
                <a:solidFill>
                  <a:schemeClr val="tx1"/>
                </a:solidFill>
              </a:rPr>
              <a:t>Mesmo que o índice de reajustamento usado seja correto é necessário verificar, nos contratos de longa duração, se o índice realmente tem conseguido refletir a variação de preços do mercado, pois quando há um lapso muito grande entre a licitação e o pagamento dos serviços, os preços devem, durante toda a execução do contrato, estar em consonância com os preços praticados no mercado, de forma a manter o equilíbrio econômico-financeiro inicialmente pactuado. </a:t>
            </a:r>
          </a:p>
          <a:p>
            <a:pPr algn="just"/>
            <a:r>
              <a:rPr lang="pt-BR" sz="2400" dirty="0">
                <a:solidFill>
                  <a:schemeClr val="tx1"/>
                </a:solidFill>
              </a:rPr>
              <a:t>O cálculo necessitará de análises anuais nas datas-bases do contrato e sua comparação com preços de mercado e os índices devidos, adotando-se o método de análise de preços mais adequado dentre os apresentados no tópico 5.3 da Orientação Técnica. </a:t>
            </a:r>
            <a:endParaRPr lang="pt-BR" sz="2400" dirty="0">
              <a:solidFill>
                <a:schemeClr val="tx1"/>
              </a:solidFill>
              <a:latin typeface="Arial" charset="0"/>
              <a:cs typeface="Arial" charset="0"/>
            </a:endParaRPr>
          </a:p>
        </p:txBody>
      </p:sp>
      <p:sp>
        <p:nvSpPr>
          <p:cNvPr id="24580" name="Espaço Reservado para Número de Slide 3"/>
          <p:cNvSpPr>
            <a:spLocks noGrp="1"/>
          </p:cNvSpPr>
          <p:nvPr>
            <p:ph type="sldNum" sz="quarter" idx="4294967295"/>
          </p:nvPr>
        </p:nvSpPr>
        <p:spPr bwMode="auto">
          <a:xfrm>
            <a:off x="6643688" y="6492875"/>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5A4266A9-1649-4D1A-9BDC-27DE77EF756A}" type="slidenum">
              <a:rPr lang="pt-BR" smtClean="0"/>
              <a:pPr/>
              <a:t>75</a:t>
            </a:fld>
            <a:endParaRPr lang="pt-BR" dirty="0"/>
          </a:p>
        </p:txBody>
      </p:sp>
    </p:spTree>
    <p:extLst>
      <p:ext uri="{BB962C8B-B14F-4D97-AF65-F5344CB8AC3E}">
        <p14:creationId xmlns:p14="http://schemas.microsoft.com/office/powerpoint/2010/main" val="182354896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ço Reservado para Conteúdo 2"/>
          <p:cNvSpPr>
            <a:spLocks noGrp="1"/>
          </p:cNvSpPr>
          <p:nvPr>
            <p:ph idx="1"/>
          </p:nvPr>
        </p:nvSpPr>
        <p:spPr>
          <a:xfrm>
            <a:off x="0" y="0"/>
            <a:ext cx="9144000" cy="6453336"/>
          </a:xfrm>
        </p:spPr>
        <p:txBody>
          <a:bodyPr/>
          <a:lstStyle/>
          <a:p>
            <a:pPr marL="0" indent="0" algn="ctr" eaLnBrk="1" hangingPunct="1">
              <a:spcBef>
                <a:spcPct val="0"/>
              </a:spcBef>
              <a:buNone/>
            </a:pPr>
            <a:r>
              <a:rPr lang="pt-BR" sz="2800" dirty="0"/>
              <a:t>Superfaturamento devido à prorrogação injustificada do prazo contratual com custos adicionais para a Administração Pública </a:t>
            </a:r>
            <a:endParaRPr lang="pt-BR" sz="2800" dirty="0">
              <a:latin typeface="Arial" charset="0"/>
              <a:ea typeface="+mj-ea"/>
              <a:cs typeface="Arial" charset="0"/>
            </a:endParaRPr>
          </a:p>
          <a:p>
            <a:pPr algn="just"/>
            <a:r>
              <a:rPr lang="pt-BR" sz="2400" dirty="0">
                <a:solidFill>
                  <a:schemeClr val="tx1"/>
                </a:solidFill>
              </a:rPr>
              <a:t>O superfaturamento devido à prorrogação injustificada do prazo contratual corresponde aos valores pagos indevidamente pela administração local da obra e pela manutenção e operação do canteiro de obras, bem como da(s) fatura(s) de reajustamento paga(s) em decorrência da prorrogação injustificada do prazo contratual. Nesse valor não estão incluídas a devida multa contratual e demais penalidades legais.</a:t>
            </a:r>
            <a:endParaRPr lang="pt-BR" sz="2400" dirty="0">
              <a:solidFill>
                <a:schemeClr val="tx1"/>
              </a:solidFill>
              <a:latin typeface="Arial" charset="0"/>
              <a:cs typeface="Arial" charset="0"/>
            </a:endParaRPr>
          </a:p>
        </p:txBody>
      </p:sp>
      <p:sp>
        <p:nvSpPr>
          <p:cNvPr id="24580" name="Espaço Reservado para Número de Slide 3"/>
          <p:cNvSpPr>
            <a:spLocks noGrp="1"/>
          </p:cNvSpPr>
          <p:nvPr>
            <p:ph type="sldNum" sz="quarter" idx="4294967295"/>
          </p:nvPr>
        </p:nvSpPr>
        <p:spPr bwMode="auto">
          <a:xfrm>
            <a:off x="6643688" y="6492875"/>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5A4266A9-1649-4D1A-9BDC-27DE77EF756A}" type="slidenum">
              <a:rPr lang="pt-BR" smtClean="0"/>
              <a:pPr/>
              <a:t>76</a:t>
            </a:fld>
            <a:endParaRPr lang="pt-BR" dirty="0"/>
          </a:p>
        </p:txBody>
      </p:sp>
    </p:spTree>
    <p:extLst>
      <p:ext uri="{BB962C8B-B14F-4D97-AF65-F5344CB8AC3E}">
        <p14:creationId xmlns:p14="http://schemas.microsoft.com/office/powerpoint/2010/main" val="1588515782"/>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ço Reservado para Conteúdo 2"/>
          <p:cNvSpPr>
            <a:spLocks noGrp="1"/>
          </p:cNvSpPr>
          <p:nvPr>
            <p:ph idx="1"/>
          </p:nvPr>
        </p:nvSpPr>
        <p:spPr>
          <a:xfrm>
            <a:off x="0" y="116632"/>
            <a:ext cx="8964488" cy="6336704"/>
          </a:xfrm>
        </p:spPr>
        <p:txBody>
          <a:bodyPr/>
          <a:lstStyle/>
          <a:p>
            <a:pPr marL="0" indent="0" algn="ctr" eaLnBrk="1" hangingPunct="1">
              <a:spcBef>
                <a:spcPct val="0"/>
              </a:spcBef>
              <a:buNone/>
            </a:pPr>
            <a:r>
              <a:rPr lang="pt-BR" sz="2800" dirty="0"/>
              <a:t>Superfaturamento por Superdimensionamento</a:t>
            </a:r>
            <a:endParaRPr lang="pt-BR" sz="2800" dirty="0">
              <a:latin typeface="Arial" charset="0"/>
              <a:ea typeface="+mj-ea"/>
              <a:cs typeface="Arial" charset="0"/>
            </a:endParaRPr>
          </a:p>
          <a:p>
            <a:pPr algn="just"/>
            <a:r>
              <a:rPr lang="pt-BR" sz="2400" dirty="0">
                <a:solidFill>
                  <a:schemeClr val="tx1"/>
                </a:solidFill>
              </a:rPr>
              <a:t>O superfaturamento por superdimensionamento de projetos é decorrente da aquisição de serviços e materiais com dimensão, quantidade, e/ou qualidade além das necessárias para o desempenho exigido, segundo práticas e normas de engenharia vigentes à época do projeto, sendo quantificado pela parcela de lucro incidente sobre a quantidade superdimensionada.</a:t>
            </a:r>
          </a:p>
          <a:p>
            <a:pPr algn="just"/>
            <a:r>
              <a:rPr lang="pt-BR" sz="2400" dirty="0">
                <a:solidFill>
                  <a:schemeClr val="tx1"/>
                </a:solidFill>
              </a:rPr>
              <a:t>Essa modalidade de superfaturamento só pode ser imputada ao construtor quando houver fortes indícios desse mecanismo de fraude ou nos casos em que o contratado seja o responsável pela autoria do projeto superdimensionado.</a:t>
            </a:r>
            <a:endParaRPr lang="pt-BR" sz="2400" dirty="0">
              <a:solidFill>
                <a:schemeClr val="tx1"/>
              </a:solidFill>
              <a:latin typeface="Arial" charset="0"/>
              <a:cs typeface="Arial" charset="0"/>
            </a:endParaRPr>
          </a:p>
        </p:txBody>
      </p:sp>
      <p:sp>
        <p:nvSpPr>
          <p:cNvPr id="24580" name="Espaço Reservado para Número de Slide 3"/>
          <p:cNvSpPr>
            <a:spLocks noGrp="1"/>
          </p:cNvSpPr>
          <p:nvPr>
            <p:ph type="sldNum" sz="quarter" idx="4294967295"/>
          </p:nvPr>
        </p:nvSpPr>
        <p:spPr bwMode="auto">
          <a:xfrm>
            <a:off x="6643688" y="6492875"/>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5A4266A9-1649-4D1A-9BDC-27DE77EF756A}" type="slidenum">
              <a:rPr lang="pt-BR" smtClean="0"/>
              <a:pPr/>
              <a:t>77</a:t>
            </a:fld>
            <a:endParaRPr lang="pt-BR" dirty="0"/>
          </a:p>
        </p:txBody>
      </p:sp>
    </p:spTree>
    <p:extLst>
      <p:ext uri="{BB962C8B-B14F-4D97-AF65-F5344CB8AC3E}">
        <p14:creationId xmlns:p14="http://schemas.microsoft.com/office/powerpoint/2010/main" val="81741274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ço Reservado para Conteúdo 2"/>
          <p:cNvSpPr>
            <a:spLocks noGrp="1"/>
          </p:cNvSpPr>
          <p:nvPr>
            <p:ph idx="1"/>
          </p:nvPr>
        </p:nvSpPr>
        <p:spPr>
          <a:xfrm>
            <a:off x="0" y="0"/>
            <a:ext cx="8964488" cy="6453336"/>
          </a:xfrm>
        </p:spPr>
        <p:txBody>
          <a:bodyPr/>
          <a:lstStyle/>
          <a:p>
            <a:pPr marL="0" indent="0" algn="ctr" eaLnBrk="1" hangingPunct="1">
              <a:spcBef>
                <a:spcPct val="0"/>
              </a:spcBef>
              <a:buNone/>
            </a:pPr>
            <a:r>
              <a:rPr lang="pt-BR" sz="2800" dirty="0"/>
              <a:t>Procedimento para Apuração do Superfaturamento</a:t>
            </a:r>
            <a:endParaRPr lang="pt-BR" sz="2800" dirty="0">
              <a:latin typeface="Arial" charset="0"/>
              <a:ea typeface="+mj-ea"/>
              <a:cs typeface="Arial" charset="0"/>
            </a:endParaRPr>
          </a:p>
        </p:txBody>
      </p:sp>
      <p:sp>
        <p:nvSpPr>
          <p:cNvPr id="24580" name="Espaço Reservado para Número de Slide 3"/>
          <p:cNvSpPr>
            <a:spLocks noGrp="1"/>
          </p:cNvSpPr>
          <p:nvPr>
            <p:ph type="sldNum" sz="quarter" idx="4294967295"/>
          </p:nvPr>
        </p:nvSpPr>
        <p:spPr bwMode="auto">
          <a:xfrm>
            <a:off x="6643688" y="6492875"/>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5A4266A9-1649-4D1A-9BDC-27DE77EF756A}" type="slidenum">
              <a:rPr lang="pt-BR" smtClean="0"/>
              <a:pPr/>
              <a:t>78</a:t>
            </a:fld>
            <a:endParaRPr lang="pt-BR" dirty="0"/>
          </a:p>
        </p:txBody>
      </p:sp>
      <p:pic>
        <p:nvPicPr>
          <p:cNvPr id="2" name="Imagem 1">
            <a:extLst>
              <a:ext uri="{FF2B5EF4-FFF2-40B4-BE49-F238E27FC236}">
                <a16:creationId xmlns:a16="http://schemas.microsoft.com/office/drawing/2014/main" id="{EC3DDE4C-9EDB-4057-A1DF-CC11B0C98CEA}"/>
              </a:ext>
            </a:extLst>
          </p:cNvPr>
          <p:cNvPicPr>
            <a:picLocks noChangeAspect="1"/>
          </p:cNvPicPr>
          <p:nvPr/>
        </p:nvPicPr>
        <p:blipFill>
          <a:blip r:embed="rId3"/>
          <a:stretch>
            <a:fillRect/>
          </a:stretch>
        </p:blipFill>
        <p:spPr>
          <a:xfrm>
            <a:off x="0" y="680669"/>
            <a:ext cx="8244408" cy="6177332"/>
          </a:xfrm>
          <a:prstGeom prst="rect">
            <a:avLst/>
          </a:prstGeom>
        </p:spPr>
      </p:pic>
    </p:spTree>
    <p:extLst>
      <p:ext uri="{BB962C8B-B14F-4D97-AF65-F5344CB8AC3E}">
        <p14:creationId xmlns:p14="http://schemas.microsoft.com/office/powerpoint/2010/main" val="120090866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0E799729-BC8A-4F81-90C8-56849446F84B}"/>
              </a:ext>
            </a:extLst>
          </p:cNvPr>
          <p:cNvSpPr>
            <a:spLocks noChangeArrowheads="1"/>
          </p:cNvSpPr>
          <p:nvPr/>
        </p:nvSpPr>
        <p:spPr bwMode="auto">
          <a:xfrm>
            <a:off x="2944813" y="326072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09600" indent="-609600">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pPr eaLnBrk="1" hangingPunct="1">
              <a:lnSpc>
                <a:spcPct val="50000"/>
              </a:lnSpc>
              <a:spcBef>
                <a:spcPct val="50000"/>
              </a:spcBef>
            </a:pPr>
            <a:r>
              <a:rPr lang="pt-BR" altLang="pt-BR" u="none"/>
              <a:t> </a:t>
            </a:r>
          </a:p>
        </p:txBody>
      </p:sp>
      <p:sp>
        <p:nvSpPr>
          <p:cNvPr id="7171" name="Espaço Reservado para Número de Slide 3">
            <a:extLst>
              <a:ext uri="{FF2B5EF4-FFF2-40B4-BE49-F238E27FC236}">
                <a16:creationId xmlns:a16="http://schemas.microsoft.com/office/drawing/2014/main" id="{53F19EB7-5E3D-47A7-90BF-9E01E271C6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fld id="{039CD400-5525-478B-8DD9-8C9A7EEB76A8}" type="slidenum">
              <a:rPr lang="pt-BR" altLang="pt-BR" sz="1400" u="none" smtClean="0"/>
              <a:pPr/>
              <a:t>79</a:t>
            </a:fld>
            <a:endParaRPr lang="pt-BR" altLang="pt-BR" sz="1400" u="none"/>
          </a:p>
        </p:txBody>
      </p:sp>
      <p:sp>
        <p:nvSpPr>
          <p:cNvPr id="5" name="Retângulo 4">
            <a:extLst>
              <a:ext uri="{FF2B5EF4-FFF2-40B4-BE49-F238E27FC236}">
                <a16:creationId xmlns:a16="http://schemas.microsoft.com/office/drawing/2014/main" id="{E0E351C0-D649-4368-9F81-86A2F252E9FE}"/>
              </a:ext>
            </a:extLst>
          </p:cNvPr>
          <p:cNvSpPr/>
          <p:nvPr/>
        </p:nvSpPr>
        <p:spPr>
          <a:xfrm>
            <a:off x="2044700" y="2685183"/>
            <a:ext cx="5461000" cy="1151084"/>
          </a:xfrm>
          <a:prstGeom prst="rect">
            <a:avLst/>
          </a:prstGeom>
        </p:spPr>
        <p:txBody>
          <a:bodyPr>
            <a:spAutoFit/>
          </a:bodyPr>
          <a:lstStyle/>
          <a:p>
            <a:pPr algn="ctr" eaLnBrk="1" hangingPunct="1">
              <a:spcBef>
                <a:spcPct val="20000"/>
              </a:spcBef>
              <a:defRPr/>
            </a:pPr>
            <a:r>
              <a:rPr lang="pt-BR" sz="4000" b="1" u="none" kern="0" dirty="0">
                <a:latin typeface="Arial" charset="0"/>
              </a:rPr>
              <a:t>Obrigado !!!</a:t>
            </a:r>
          </a:p>
          <a:p>
            <a:pPr algn="just" eaLnBrk="1" hangingPunct="1">
              <a:spcBef>
                <a:spcPct val="20000"/>
              </a:spcBef>
              <a:defRPr/>
            </a:pPr>
            <a:endParaRPr lang="pt-BR" sz="2400" b="1" kern="0" dirty="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3999" cy="404664"/>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Forma de Cálculo do </a:t>
            </a:r>
            <a:r>
              <a:rPr lang="pt-BR" altLang="pt-BR" sz="3200" b="1" kern="1200" dirty="0" err="1">
                <a:solidFill>
                  <a:srgbClr val="0D3B66"/>
                </a:solidFill>
                <a:latin typeface="+mn-lt"/>
                <a:ea typeface="+mj-ea"/>
                <a:cs typeface="+mj-cs"/>
              </a:rPr>
              <a:t>Sobrepreço</a:t>
            </a:r>
            <a:endParaRPr lang="pt-BR" altLang="pt-BR" sz="3200" b="1" kern="1200" dirty="0">
              <a:solidFill>
                <a:srgbClr val="0D3B66"/>
              </a:solidFill>
              <a:latin typeface="+mn-lt"/>
              <a:ea typeface="+mj-ea"/>
              <a:cs typeface="+mj-cs"/>
            </a:endParaRPr>
          </a:p>
        </p:txBody>
      </p:sp>
      <p:sp>
        <p:nvSpPr>
          <p:cNvPr id="3" name="Espaço Reservado para Conteúdo 2"/>
          <p:cNvSpPr>
            <a:spLocks noGrp="1"/>
          </p:cNvSpPr>
          <p:nvPr>
            <p:ph idx="1"/>
          </p:nvPr>
        </p:nvSpPr>
        <p:spPr>
          <a:xfrm>
            <a:off x="323528" y="836711"/>
            <a:ext cx="8424936" cy="5292923"/>
          </a:xfrm>
        </p:spPr>
        <p:txBody>
          <a:bodyPr>
            <a:normAutofit/>
          </a:bodyPr>
          <a:lstStyle/>
          <a:p>
            <a:pPr marL="0" indent="0" algn="just" eaLnBrk="1" hangingPunct="1">
              <a:buNone/>
              <a:defRPr/>
            </a:pPr>
            <a:r>
              <a:rPr lang="pt-BR" sz="2000" dirty="0">
                <a:solidFill>
                  <a:schemeClr val="tx1"/>
                </a:solidFill>
              </a:rPr>
              <a:t>(...)</a:t>
            </a:r>
          </a:p>
          <a:p>
            <a:pPr marL="0" indent="0" algn="just">
              <a:buNone/>
            </a:pPr>
            <a:r>
              <a:rPr lang="pt-BR" sz="2000" b="1" dirty="0">
                <a:solidFill>
                  <a:srgbClr val="FF0000"/>
                </a:solidFill>
              </a:rPr>
              <a:t>A fim de tornar claro o que se propõe, supondo um </a:t>
            </a:r>
            <a:r>
              <a:rPr lang="pt-BR" sz="2000" b="1" dirty="0" err="1">
                <a:solidFill>
                  <a:srgbClr val="FF0000"/>
                </a:solidFill>
              </a:rPr>
              <a:t>sobrepreço</a:t>
            </a:r>
            <a:r>
              <a:rPr lang="pt-BR" sz="2000" b="1" dirty="0">
                <a:solidFill>
                  <a:srgbClr val="FF0000"/>
                </a:solidFill>
              </a:rPr>
              <a:t> de $ 14, em um contrato de $ 100, amostra analisada de $ 84 e valor da amostra segundo os preços de mercado de $ 70, o percentual de </a:t>
            </a:r>
            <a:r>
              <a:rPr lang="pt-BR" sz="2000" b="1" dirty="0" err="1">
                <a:solidFill>
                  <a:srgbClr val="FF0000"/>
                </a:solidFill>
              </a:rPr>
              <a:t>sobrepreço</a:t>
            </a:r>
            <a:r>
              <a:rPr lang="pt-BR" sz="2000" b="1" dirty="0">
                <a:solidFill>
                  <a:srgbClr val="FF0000"/>
                </a:solidFill>
              </a:rPr>
              <a:t>, nesse exemplo hipotético, deve ser 20% ($14/$70), não 14% ($14/$100)</a:t>
            </a:r>
            <a:r>
              <a:rPr lang="pt-BR" sz="2000" dirty="0">
                <a:solidFill>
                  <a:schemeClr val="tx1"/>
                </a:solidFill>
              </a:rPr>
              <a:t>, como calculado segundo a metodologia da unidade técnica.</a:t>
            </a:r>
          </a:p>
          <a:p>
            <a:pPr marL="0" indent="0" algn="just">
              <a:buNone/>
            </a:pPr>
            <a:r>
              <a:rPr lang="pt-BR" sz="2000" dirty="0">
                <a:solidFill>
                  <a:schemeClr val="tx1"/>
                </a:solidFill>
              </a:rPr>
              <a:t>21. Não se trata de mera forma de apresentação, pois um percentual de </a:t>
            </a:r>
            <a:r>
              <a:rPr lang="pt-BR" sz="2000" dirty="0" err="1">
                <a:solidFill>
                  <a:schemeClr val="tx1"/>
                </a:solidFill>
              </a:rPr>
              <a:t>sobrepreço</a:t>
            </a:r>
            <a:r>
              <a:rPr lang="pt-BR" sz="2000" dirty="0">
                <a:solidFill>
                  <a:schemeClr val="tx1"/>
                </a:solidFill>
              </a:rPr>
              <a:t> apurado de forma diversa da usual nesta Corte pode distorcer conclusões e influenciar as decisões de mérito do Tribunal. ...</a:t>
            </a:r>
          </a:p>
          <a:p>
            <a:pPr marL="0" indent="0" algn="just" eaLnBrk="1" hangingPunct="1">
              <a:buNone/>
              <a:defRPr/>
            </a:pPr>
            <a:endParaRPr lang="pt-BR" sz="1800" dirty="0">
              <a:solidFill>
                <a:schemeClr val="tx1"/>
              </a:solidFill>
            </a:endParaRPr>
          </a:p>
        </p:txBody>
      </p:sp>
    </p:spTree>
    <p:extLst>
      <p:ext uri="{BB962C8B-B14F-4D97-AF65-F5344CB8AC3E}">
        <p14:creationId xmlns:p14="http://schemas.microsoft.com/office/powerpoint/2010/main" val="22700124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Número de Slide 5"/>
          <p:cNvSpPr>
            <a:spLocks noGrp="1"/>
          </p:cNvSpPr>
          <p:nvPr>
            <p:ph type="sldNum" sz="quarter" idx="4294967295"/>
          </p:nvPr>
        </p:nvSpPr>
        <p:spPr>
          <a:xfrm>
            <a:off x="6553200" y="6245225"/>
            <a:ext cx="2133600" cy="476250"/>
          </a:xfrm>
          <a:prstGeom prst="rect">
            <a:avLst/>
          </a:prstGeom>
        </p:spPr>
        <p:txBody>
          <a:bodyPr/>
          <a:lstStyle/>
          <a:p>
            <a:pPr algn="r">
              <a:defRPr/>
            </a:pPr>
            <a:fld id="{7F945B27-11FE-4FB8-8EBD-F2E6A7BA554B}" type="slidenum">
              <a:rPr lang="pt-BR" sz="1400">
                <a:solidFill>
                  <a:schemeClr val="tx1"/>
                </a:solidFill>
              </a:rPr>
              <a:pPr algn="r">
                <a:defRPr/>
              </a:pPr>
              <a:t>9</a:t>
            </a:fld>
            <a:endParaRPr lang="pt-BR" sz="1400" dirty="0">
              <a:solidFill>
                <a:schemeClr val="tx1"/>
              </a:solidFill>
            </a:endParaRPr>
          </a:p>
        </p:txBody>
      </p:sp>
      <p:sp>
        <p:nvSpPr>
          <p:cNvPr id="22531" name="Rectangle 2"/>
          <p:cNvSpPr>
            <a:spLocks noGrp="1" noChangeArrowheads="1"/>
          </p:cNvSpPr>
          <p:nvPr>
            <p:ph type="title" idx="4294967295"/>
          </p:nvPr>
        </p:nvSpPr>
        <p:spPr>
          <a:xfrm>
            <a:off x="179388" y="0"/>
            <a:ext cx="8229600" cy="764704"/>
          </a:xfrm>
        </p:spPr>
        <p:txBody>
          <a:bodyPr/>
          <a:lstStyle/>
          <a:p>
            <a:pPr eaLnBrk="1" hangingPunct="1"/>
            <a:r>
              <a:rPr lang="pt-BR" sz="4000" dirty="0"/>
              <a:t>Conceitos e Definições</a:t>
            </a:r>
          </a:p>
        </p:txBody>
      </p:sp>
      <p:sp>
        <p:nvSpPr>
          <p:cNvPr id="22532" name="Rectangle 3"/>
          <p:cNvSpPr>
            <a:spLocks noGrp="1" noChangeArrowheads="1"/>
          </p:cNvSpPr>
          <p:nvPr>
            <p:ph type="body" idx="4294967295"/>
          </p:nvPr>
        </p:nvSpPr>
        <p:spPr>
          <a:xfrm>
            <a:off x="179388" y="692697"/>
            <a:ext cx="8641084" cy="5822404"/>
          </a:xfrm>
        </p:spPr>
        <p:txBody>
          <a:bodyPr>
            <a:normAutofit/>
          </a:bodyPr>
          <a:lstStyle/>
          <a:p>
            <a:pPr algn="just" eaLnBrk="1" hangingPunct="1">
              <a:lnSpc>
                <a:spcPct val="80000"/>
              </a:lnSpc>
              <a:buClr>
                <a:schemeClr val="accent2"/>
              </a:buClr>
            </a:pPr>
            <a:r>
              <a:rPr lang="pt-BR" sz="2400" b="1" dirty="0">
                <a:solidFill>
                  <a:schemeClr val="tx2"/>
                </a:solidFill>
              </a:rPr>
              <a:t>Superfaturamento por quantidade: </a:t>
            </a:r>
            <a:r>
              <a:rPr lang="pt-BR" sz="2400" dirty="0">
                <a:solidFill>
                  <a:schemeClr val="tx2"/>
                </a:solidFill>
              </a:rPr>
              <a:t>é o dano ao erário caracterizado pela medição de quantidades superiores às efetivamente executadas/fornecidas.</a:t>
            </a:r>
            <a:r>
              <a:rPr lang="pt-BR" sz="2400" b="1" dirty="0">
                <a:solidFill>
                  <a:schemeClr val="tx2"/>
                </a:solidFill>
              </a:rPr>
              <a:t> </a:t>
            </a:r>
          </a:p>
          <a:p>
            <a:pPr algn="just" eaLnBrk="1" hangingPunct="1">
              <a:lnSpc>
                <a:spcPct val="80000"/>
              </a:lnSpc>
              <a:buClr>
                <a:schemeClr val="accent2"/>
              </a:buClr>
            </a:pPr>
            <a:r>
              <a:rPr lang="pt-BR" sz="2400" b="1" dirty="0">
                <a:solidFill>
                  <a:schemeClr val="tx2"/>
                </a:solidFill>
              </a:rPr>
              <a:t>Superfaturamento por qualidade: </a:t>
            </a:r>
            <a:r>
              <a:rPr lang="pt-BR" sz="2400" dirty="0">
                <a:solidFill>
                  <a:schemeClr val="tx2"/>
                </a:solidFill>
              </a:rPr>
              <a:t>é o dano ao erário caracterizado pela deficiência na execução de obras e serviços de engenharia que resulte em diminuição da qualidade, vida útil ou segurança.</a:t>
            </a:r>
            <a:r>
              <a:rPr lang="pt-BR" sz="2400" b="1" dirty="0">
                <a:solidFill>
                  <a:schemeClr val="tx2"/>
                </a:solidFill>
              </a:rPr>
              <a:t> </a:t>
            </a:r>
          </a:p>
          <a:p>
            <a:pPr algn="just" eaLnBrk="1" hangingPunct="1">
              <a:lnSpc>
                <a:spcPct val="80000"/>
              </a:lnSpc>
              <a:buClr>
                <a:schemeClr val="accent2"/>
              </a:buClr>
            </a:pPr>
            <a:r>
              <a:rPr lang="pt-BR" sz="2400" b="1" dirty="0">
                <a:solidFill>
                  <a:schemeClr val="tx2"/>
                </a:solidFill>
              </a:rPr>
              <a:t>Superfaturamento por preços: </a:t>
            </a:r>
            <a:r>
              <a:rPr lang="pt-BR" sz="2400" dirty="0">
                <a:solidFill>
                  <a:schemeClr val="tx2"/>
                </a:solidFill>
              </a:rPr>
              <a:t>é o dano ao erário caracterizado pelo pagamento de obras, bens e serviços por preços manifestamente superiores aos tomados como paradigma. </a:t>
            </a:r>
          </a:p>
          <a:p>
            <a:pPr algn="just" eaLnBrk="1" hangingPunct="1">
              <a:lnSpc>
                <a:spcPct val="80000"/>
              </a:lnSpc>
              <a:buClr>
                <a:schemeClr val="accent2"/>
              </a:buClr>
            </a:pPr>
            <a:r>
              <a:rPr lang="pt-BR" sz="2400" b="1" dirty="0">
                <a:solidFill>
                  <a:schemeClr val="tx2"/>
                </a:solidFill>
              </a:rPr>
              <a:t>Superfaturamento por jogo de planilha</a:t>
            </a:r>
            <a:r>
              <a:rPr lang="pt-BR" sz="2400" dirty="0">
                <a:solidFill>
                  <a:schemeClr val="tx2"/>
                </a:solidFill>
              </a:rPr>
              <a:t>: é o dano ao erário caracterizado pela quebra do equilíbrio econômico-financeiro inicial do contrato em desfavor da Administração por meio da alteração de quantitativos e/ou preços durante a execução da obra.</a:t>
            </a:r>
          </a:p>
        </p:txBody>
      </p:sp>
    </p:spTree>
    <p:extLst>
      <p:ext uri="{BB962C8B-B14F-4D97-AF65-F5344CB8AC3E}">
        <p14:creationId xmlns:p14="http://schemas.microsoft.com/office/powerpoint/2010/main" val="3094972251"/>
      </p:ext>
    </p:extLst>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100000"/>
          </a:lnSpc>
          <a:spcBef>
            <a:spcPct val="20000"/>
          </a:spcBef>
          <a:spcAft>
            <a:spcPct val="0"/>
          </a:spcAft>
          <a:buClrTx/>
          <a:buSzTx/>
          <a:buFontTx/>
          <a:buChar char="•"/>
          <a:tabLst/>
          <a:defRPr kumimoji="0" lang="pt-BR"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100000"/>
          </a:lnSpc>
          <a:spcBef>
            <a:spcPct val="20000"/>
          </a:spcBef>
          <a:spcAft>
            <a:spcPct val="0"/>
          </a:spcAft>
          <a:buClrTx/>
          <a:buSzTx/>
          <a:buFontTx/>
          <a:buChar char="•"/>
          <a:tabLst/>
          <a:defRPr kumimoji="0" lang="pt-BR"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4920</TotalTime>
  <Words>7406</Words>
  <Application>Microsoft Office PowerPoint</Application>
  <PresentationFormat>Apresentação na tela (4:3)</PresentationFormat>
  <Paragraphs>406</Paragraphs>
  <Slides>79</Slides>
  <Notes>28</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79</vt:i4>
      </vt:variant>
    </vt:vector>
  </HeadingPairs>
  <TitlesOfParts>
    <vt:vector size="86" baseType="lpstr">
      <vt:lpstr>Arial</vt:lpstr>
      <vt:lpstr>Calibri</vt:lpstr>
      <vt:lpstr>StarSymbol</vt:lpstr>
      <vt:lpstr>Times New Roman</vt:lpstr>
      <vt:lpstr>Wingdings</vt:lpstr>
      <vt:lpstr>Estrutura padrão</vt:lpstr>
      <vt:lpstr>Equação</vt:lpstr>
      <vt:lpstr>Apresentação do PowerPoint</vt:lpstr>
      <vt:lpstr>Objetivo </vt:lpstr>
      <vt:lpstr>Conceitos e Definições</vt:lpstr>
      <vt:lpstr>Conceitos e Definições</vt:lpstr>
      <vt:lpstr>Conceitos e Definições</vt:lpstr>
      <vt:lpstr> Forma de Cálculo do Sobrepreço</vt:lpstr>
      <vt:lpstr> Forma de Cálculo do Sobrepreço</vt:lpstr>
      <vt:lpstr> Forma de Cálculo do Sobrepreço</vt:lpstr>
      <vt:lpstr>Conceitos e Definições</vt:lpstr>
      <vt:lpstr>Conceitos e Definições</vt:lpstr>
      <vt:lpstr>Apresentação do PowerPoint</vt:lpstr>
      <vt:lpstr>Apresentação do PowerPoint</vt:lpstr>
      <vt:lpstr>Apresentação do PowerPoint</vt:lpstr>
      <vt:lpstr>Apresentação do PowerPoint</vt:lpstr>
      <vt:lpstr>Apresentação do PowerPoint</vt:lpstr>
      <vt:lpstr>Apresentação do PowerPoint</vt:lpstr>
      <vt:lpstr>Validade da Curva ABC</vt:lpstr>
      <vt:lpstr>Validade da Curva ABC</vt:lpstr>
      <vt:lpstr>Apresentação do PowerPoint</vt:lpstr>
      <vt:lpstr>Apresentação do PowerPoint</vt:lpstr>
      <vt:lpstr>Apresentação do PowerPoint</vt:lpstr>
      <vt:lpstr>Fontes Oficiais</vt:lpstr>
      <vt:lpstr>Fontes Oficiais</vt:lpstr>
      <vt:lpstr>Fontes Oficiais</vt:lpstr>
      <vt:lpstr>Fontes Privadas</vt:lpstr>
      <vt:lpstr>Fontes Privadas</vt:lpstr>
      <vt:lpstr>Custos Efetivos Incorridos pelo Contratado</vt:lpstr>
      <vt:lpstr>Custos Efetivos Incorridos pelo Contratado</vt:lpstr>
      <vt:lpstr>Custos Efetivos Incorridos pelo Contratado</vt:lpstr>
      <vt:lpstr>Custos Efetivos Incorridos pelo Contratado</vt:lpstr>
      <vt:lpstr>Notas Fiscais</vt:lpstr>
      <vt:lpstr>Subcontratos</vt:lpstr>
      <vt:lpstr>Apresentação do PowerPoint</vt:lpstr>
      <vt:lpstr>Apresentação do PowerPoint</vt:lpstr>
      <vt:lpstr>Preço Referencial x Preço de Mercado</vt:lpstr>
      <vt:lpstr>Obtenção de Preços Referenciais</vt:lpstr>
      <vt:lpstr>Obtenção de Preços Referenciais</vt:lpstr>
      <vt:lpstr>Obtenção de Preços Referenciais</vt:lpstr>
      <vt:lpstr>Compatibilidade dos valores orçados e/ou contratados com os Preços de Mercado</vt:lpstr>
      <vt:lpstr>A Falácia do Ato Jurídico Perfeito</vt:lpstr>
      <vt:lpstr>A Falácia do Ato Jurídico Perfeito</vt:lpstr>
      <vt:lpstr>A Falácia do Ato Jurídico Perfeito</vt:lpstr>
      <vt:lpstr>A Falácia do Ato Jurídico Perfeito</vt:lpstr>
      <vt:lpstr>A Falácia do Ato Jurídico Perfeito</vt:lpstr>
      <vt:lpstr>Presunção de Veracidade dos Sistemas de Referência</vt:lpstr>
      <vt:lpstr>Presunção de Veracidade dos Sistemas de Referência</vt:lpstr>
      <vt:lpstr>Cálculo do Sobrepreço </vt:lpstr>
      <vt:lpstr>Cuidado com o Exame apenas da Taxa de BDI</vt:lpstr>
      <vt:lpstr>Apresentação do PowerPoint</vt:lpstr>
      <vt:lpstr>Apresentação do PowerPoint</vt:lpstr>
      <vt:lpstr>Apresentação do PowerPoint</vt:lpstr>
      <vt:lpstr>Apresentação do PowerPoint</vt:lpstr>
      <vt:lpstr> Método de Cálculo do Sobrepreço</vt:lpstr>
      <vt:lpstr> Método de Cálculo do Sobrepreço</vt:lpstr>
      <vt:lpstr> Método de Cálculo do Sobrepreço</vt:lpstr>
      <vt:lpstr> Método de Cálculo do Sobrepreço</vt:lpstr>
      <vt:lpstr> Data-Base dos Custos Paradigmas</vt:lpstr>
      <vt:lpstr> Data-Base dos Custos Paradigmas</vt:lpstr>
      <vt:lpstr> Data-Base dos Custos Paradigmas</vt:lpstr>
      <vt:lpstr> Data-Base dos Custos Paradigmas</vt:lpstr>
      <vt:lpstr>Apresentação do PowerPoint</vt:lpstr>
      <vt:lpstr>Apresentação do PowerPoint</vt:lpstr>
      <vt:lpstr>Apresentação do PowerPoint</vt:lpstr>
      <vt:lpstr>Superfaturamento de Quantidade</vt:lpstr>
      <vt:lpstr>Superfaturamento de Qualidade </vt:lpstr>
      <vt:lpstr>Superfaturamento de Qualidade </vt:lpstr>
      <vt:lpstr>Superfaturamento de Qualidade </vt:lpstr>
      <vt:lpstr>Superfaturamento de Qualidade </vt:lpstr>
      <vt:lpstr>Superfaturamento de Jogo de Planilha</vt:lpstr>
      <vt:lpstr>Superfaturamento de Jogo de Planilha</vt:lpstr>
      <vt:lpstr>Apresentação do PowerPoint</vt:lpstr>
      <vt:lpstr>Superfaturamento por Antecipação de Pagamentos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TCSC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Mister Kormick</dc:creator>
  <cp:lastModifiedBy>andre baeta</cp:lastModifiedBy>
  <cp:revision>334</cp:revision>
  <dcterms:created xsi:type="dcterms:W3CDTF">2002-04-17T16:51:02Z</dcterms:created>
  <dcterms:modified xsi:type="dcterms:W3CDTF">2018-08-10T09:51:27Z</dcterms:modified>
</cp:coreProperties>
</file>