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8"/>
  </p:handoutMasterIdLst>
  <p:sldIdLst>
    <p:sldId id="256" r:id="rId2"/>
    <p:sldId id="294" r:id="rId3"/>
    <p:sldId id="276" r:id="rId4"/>
    <p:sldId id="287" r:id="rId5"/>
    <p:sldId id="293" r:id="rId6"/>
    <p:sldId id="291" r:id="rId7"/>
  </p:sldIdLst>
  <p:sldSz cx="9144000" cy="6858000" type="screen4x3"/>
  <p:notesSz cx="6858000" cy="9144000"/>
  <p:defaultTextStyle>
    <a:defPPr>
      <a:defRPr lang="pt-BR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000"/>
    <a:srgbClr val="F47F36"/>
    <a:srgbClr val="004F91"/>
    <a:srgbClr val="AB511C"/>
    <a:srgbClr val="C35B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9105" autoAdjust="0"/>
    <p:restoredTop sz="94660"/>
  </p:normalViewPr>
  <p:slideViewPr>
    <p:cSldViewPr snapToObjects="1">
      <p:cViewPr varScale="1">
        <p:scale>
          <a:sx n="92" d="100"/>
          <a:sy n="92" d="100"/>
        </p:scale>
        <p:origin x="1908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5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8E0042-B4B6-4838-9BE0-BB0DE95AFF5F}" type="datetimeFigureOut">
              <a:rPr lang="pt-BR" smtClean="0"/>
              <a:t>10/08/2018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87F220-3677-40A9-B58E-8FC1776BD240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77070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 smtClean="0"/>
              <a:t>Click to edit Master subtitle style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FDFC2-9266-43E6-BAA2-86966DABEBA3}" type="datetime1">
              <a:rPr lang="pt-BR"/>
              <a:pPr>
                <a:defRPr/>
              </a:pPr>
              <a:t>10/08/2018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E28E1-65E6-4045-81D4-3CEF70B25C3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B7A23-013C-4E28-9CA9-AA3C22645637}" type="datetime1">
              <a:rPr lang="pt-BR"/>
              <a:pPr>
                <a:defRPr/>
              </a:pPr>
              <a:t>10/08/2018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7585B1-B2EC-4CA9-96C1-CDBE9039EA8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6FDEC-061D-42ED-B9F7-E6A454CA1C63}" type="datetime1">
              <a:rPr lang="pt-BR"/>
              <a:pPr>
                <a:defRPr/>
              </a:pPr>
              <a:t>10/08/2018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84A8C0-9099-400C-8FE8-73622353F1B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3C5A42-B2A2-4126-8BF5-EF80CAA7F8AC}" type="datetime1">
              <a:rPr lang="pt-BR"/>
              <a:pPr>
                <a:defRPr/>
              </a:pPr>
              <a:t>10/08/2018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3DC5A-4AC0-4142-A719-FB09E78BC5A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08E57-4B54-46D7-9A8D-D9A43714A9E8}" type="datetime1">
              <a:rPr lang="pt-BR"/>
              <a:pPr>
                <a:defRPr/>
              </a:pPr>
              <a:t>10/08/2018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9AE48-1A33-4EE8-9408-24F729F6ECA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0FCE40-3D81-4888-974E-643337333473}" type="datetime1">
              <a:rPr lang="pt-BR"/>
              <a:pPr>
                <a:defRPr/>
              </a:pPr>
              <a:t>10/08/2018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8199D6-1B49-4DDA-8559-A0BD2815443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39EA87-0D7E-423F-AE49-BDC71289AC85}" type="datetime1">
              <a:rPr lang="pt-BR"/>
              <a:pPr>
                <a:defRPr/>
              </a:pPr>
              <a:t>10/08/2018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642A87-D476-44DC-BE0D-BFD44471F99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9132D4-44A7-4A77-9602-848FC915919A}" type="datetime1">
              <a:rPr lang="pt-BR"/>
              <a:pPr>
                <a:defRPr/>
              </a:pPr>
              <a:t>10/08/2018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805D6-DDE7-4919-AF4E-AB3B9AE5B12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59341D-485C-4EB7-8EDF-CEF26C833F58}" type="datetime1">
              <a:rPr lang="pt-BR"/>
              <a:pPr>
                <a:defRPr/>
              </a:pPr>
              <a:t>10/08/2018</a:t>
            </a:fld>
            <a:endParaRPr lang="pt-B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DD9706-4CB1-4716-86AC-034B91A3A7F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x-none" smtClean="0"/>
              <a:t>Click to edit Master text styles</a:t>
            </a:r>
          </a:p>
          <a:p>
            <a:pPr lvl="1"/>
            <a:r>
              <a:rPr lang="x-none" smtClean="0"/>
              <a:t>Second level</a:t>
            </a:r>
          </a:p>
          <a:p>
            <a:pPr lvl="2"/>
            <a:r>
              <a:rPr lang="x-none" smtClean="0"/>
              <a:t>Third level</a:t>
            </a:r>
          </a:p>
          <a:p>
            <a:pPr lvl="3"/>
            <a:r>
              <a:rPr lang="x-none" smtClean="0"/>
              <a:t>Fourth level</a:t>
            </a:r>
          </a:p>
          <a:p>
            <a:pPr lvl="4"/>
            <a:r>
              <a:rPr lang="x-none" smtClean="0"/>
              <a:t>Fifth level</a:t>
            </a:r>
            <a:endParaRPr lang="pt-B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0DA3F6-FA0E-41EF-B334-F54FC79D57FA}" type="datetime1">
              <a:rPr lang="pt-BR"/>
              <a:pPr>
                <a:defRPr/>
              </a:pPr>
              <a:t>10/08/2018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5CC366-FC92-4151-8BCD-E2770FF8F28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x-none" smtClean="0"/>
              <a:t>Click to edit Master title style</a:t>
            </a:r>
            <a:endParaRPr lang="pt-B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x-none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920BBB-FE3B-4BF7-BD23-756170EF89DF}" type="datetime1">
              <a:rPr lang="pt-BR"/>
              <a:pPr>
                <a:defRPr/>
              </a:pPr>
              <a:t>10/08/2018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5510D2-A669-4ABF-BBA1-BBBFA92F46A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Click to edit Master text styles</a:t>
            </a:r>
          </a:p>
          <a:p>
            <a:pPr lvl="1"/>
            <a:r>
              <a:rPr lang="pt-BR" smtClean="0"/>
              <a:t>Second level</a:t>
            </a:r>
          </a:p>
          <a:p>
            <a:pPr lvl="2"/>
            <a:r>
              <a:rPr lang="pt-BR" smtClean="0"/>
              <a:t>Third level</a:t>
            </a:r>
          </a:p>
          <a:p>
            <a:pPr lvl="3"/>
            <a:r>
              <a:rPr lang="pt-BR" smtClean="0"/>
              <a:t>Fourth level</a:t>
            </a:r>
          </a:p>
          <a:p>
            <a:pPr lvl="4"/>
            <a:r>
              <a:rPr lang="pt-BR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25C03942-0F34-4255-B229-FB24F55297FD}" type="datetime1">
              <a:rPr lang="pt-BR"/>
              <a:pPr>
                <a:defRPr/>
              </a:pPr>
              <a:t>10/08/2018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898989"/>
                </a:solidFill>
                <a:latin typeface="Calibri" charset="0"/>
              </a:defRPr>
            </a:lvl1pPr>
          </a:lstStyle>
          <a:p>
            <a:pPr>
              <a:defRPr/>
            </a:pPr>
            <a:fld id="{CF58BC3B-35F2-40EB-83ED-B39EC39EFF1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thiagodas@tce.to.gov.br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" descr="Powerpoin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140968"/>
            <a:ext cx="9139238" cy="1139552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endParaRPr lang="pt-BR" sz="1200" b="1" dirty="0" smtClean="0">
              <a:solidFill>
                <a:srgbClr val="AB511C"/>
              </a:solidFill>
              <a:latin typeface="Palatino Linotype" pitchFamily="18" charset="0"/>
            </a:endParaRPr>
          </a:p>
          <a:p>
            <a:r>
              <a:rPr lang="pt-BR" sz="1600" b="1" dirty="0" smtClean="0">
                <a:solidFill>
                  <a:schemeClr val="bg1"/>
                </a:solidFill>
              </a:rPr>
              <a:t>Seminário sobre Auditoria de Obras Públicas</a:t>
            </a:r>
            <a:endParaRPr lang="pt-BR" sz="1600" dirty="0" smtClean="0">
              <a:solidFill>
                <a:schemeClr val="bg1"/>
              </a:solidFill>
            </a:endParaRPr>
          </a:p>
          <a:p>
            <a:r>
              <a:rPr lang="pt-BR" sz="1600" b="1" dirty="0" smtClean="0">
                <a:solidFill>
                  <a:schemeClr val="bg1"/>
                </a:solidFill>
              </a:rPr>
              <a:t>Orientações Técnicas e Procedimentos de AOP do IBRAOP</a:t>
            </a:r>
            <a:endParaRPr lang="pt-BR" sz="1600" dirty="0" smtClean="0">
              <a:solidFill>
                <a:schemeClr val="bg1"/>
              </a:solidFill>
            </a:endParaRPr>
          </a:p>
          <a:p>
            <a:pPr eaLnBrk="1" hangingPunct="1">
              <a:defRPr/>
            </a:pPr>
            <a:endParaRPr lang="pt-BR" sz="1200" b="1" dirty="0" smtClean="0">
              <a:solidFill>
                <a:srgbClr val="FF0000"/>
              </a:solidFill>
              <a:latin typeface="Palatino Linotype" pitchFamily="18" charset="0"/>
            </a:endParaRPr>
          </a:p>
        </p:txBody>
      </p:sp>
      <p:pic>
        <p:nvPicPr>
          <p:cNvPr id="4" name="Imagem 3" descr="C:\Users\joselitoam\Desktop\IBRAOP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908720"/>
            <a:ext cx="1460500" cy="101727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Retângulo 1"/>
          <p:cNvSpPr/>
          <p:nvPr/>
        </p:nvSpPr>
        <p:spPr>
          <a:xfrm>
            <a:off x="-36512" y="4365104"/>
            <a:ext cx="9144000" cy="8651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solidFill>
                  <a:schemeClr val="bg1"/>
                </a:solidFill>
                <a:latin typeface="+mn-lt"/>
                <a:cs typeface="ＭＳ Ｐゴシック" charset="-128"/>
              </a:rPr>
              <a:t>Tema: Apresentação das Resoluções do TCE-TO que adotam as Orientações Técnicas do IBRAOP</a:t>
            </a:r>
          </a:p>
        </p:txBody>
      </p:sp>
      <p:sp>
        <p:nvSpPr>
          <p:cNvPr id="5" name="Retângulo 4"/>
          <p:cNvSpPr/>
          <p:nvPr/>
        </p:nvSpPr>
        <p:spPr>
          <a:xfrm>
            <a:off x="5796136" y="5573422"/>
            <a:ext cx="3312368" cy="13119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400" b="1" dirty="0">
                <a:solidFill>
                  <a:schemeClr val="bg1"/>
                </a:solidFill>
                <a:latin typeface="+mn-lt"/>
                <a:cs typeface="ＭＳ Ｐゴシック" charset="-128"/>
              </a:rPr>
              <a:t>Palestrante: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400" b="1" dirty="0" smtClean="0">
                <a:solidFill>
                  <a:schemeClr val="bg1"/>
                </a:solidFill>
                <a:latin typeface="+mn-lt"/>
                <a:cs typeface="ＭＳ Ｐゴシック" charset="-128"/>
              </a:rPr>
              <a:t>Thiago </a:t>
            </a:r>
            <a:r>
              <a:rPr lang="pt-BR" sz="1400" b="1" dirty="0">
                <a:solidFill>
                  <a:schemeClr val="bg1"/>
                </a:solidFill>
                <a:latin typeface="+mn-lt"/>
                <a:cs typeface="ＭＳ Ｐゴシック" charset="-128"/>
              </a:rPr>
              <a:t>Dias de Araújo e Silva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400" b="1" dirty="0">
                <a:solidFill>
                  <a:schemeClr val="bg1"/>
                </a:solidFill>
                <a:latin typeface="+mn-lt"/>
                <a:cs typeface="ＭＳ Ｐゴシック" charset="-128"/>
              </a:rPr>
              <a:t>Auditor de Controle Externo / TCE-TO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1400" b="1" dirty="0">
                <a:solidFill>
                  <a:schemeClr val="bg1"/>
                </a:solidFill>
                <a:latin typeface="+mn-lt"/>
                <a:cs typeface="ＭＳ Ｐゴシック" charset="-128"/>
              </a:rPr>
              <a:t>Professor </a:t>
            </a:r>
            <a:r>
              <a:rPr lang="pt-BR" sz="1400" b="1" dirty="0" smtClean="0">
                <a:solidFill>
                  <a:schemeClr val="bg1"/>
                </a:solidFill>
                <a:latin typeface="+mn-lt"/>
                <a:cs typeface="ＭＳ Ｐゴシック" charset="-128"/>
              </a:rPr>
              <a:t>IFTO/Eng</a:t>
            </a:r>
            <a:r>
              <a:rPr lang="pt-BR" sz="1400" b="1" dirty="0">
                <a:solidFill>
                  <a:schemeClr val="bg1"/>
                </a:solidFill>
                <a:latin typeface="+mn-lt"/>
                <a:cs typeface="ＭＳ Ｐゴシック" charset="-128"/>
              </a:rPr>
              <a:t>. Civil/Campus Palmas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6" descr="Powerpoint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-26" y="0"/>
            <a:ext cx="9144026" cy="6858000"/>
          </a:xfrm>
        </p:spPr>
      </p:pic>
      <p:sp>
        <p:nvSpPr>
          <p:cNvPr id="6" name="Retângulo 5"/>
          <p:cNvSpPr/>
          <p:nvPr/>
        </p:nvSpPr>
        <p:spPr>
          <a:xfrm>
            <a:off x="755576" y="908720"/>
            <a:ext cx="8388424" cy="34918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t-BR" sz="32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pt-B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pt-BR" sz="2000" b="1" dirty="0">
                <a:latin typeface="Times New Roman" panose="02020603050405020304" pitchFamily="18" charset="0"/>
                <a:ea typeface="Calibri" panose="020F0502020204030204" pitchFamily="34" charset="0"/>
              </a:rPr>
              <a:t>Resolução n.º 372/2012-Pleno, de 20/06/2012 - </a:t>
            </a:r>
            <a:r>
              <a:rPr lang="pt-BR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Adota a Orientação Técnica OT – IBR 002/2009 do Instituto Brasileiro de Auditoria em Obras Públicas - IBRAOP </a:t>
            </a:r>
            <a:endParaRPr lang="pt-BR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pt-BR" sz="12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pt-BR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1170305" algn="just">
              <a:spcAft>
                <a:spcPts val="0"/>
              </a:spcAft>
            </a:pPr>
            <a:r>
              <a:rPr lang="pt-BR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“7.2 </a:t>
            </a:r>
            <a:r>
              <a:rPr lang="pt-BR" b="1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Determinar</a:t>
            </a:r>
            <a:r>
              <a:rPr lang="pt-BR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a Diretoria Geral de Controle Externo que realize as provi­dências necessárias </a:t>
            </a:r>
            <a:r>
              <a:rPr lang="pt-BR" i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à aplicação imediata da Orientação Técnica OT – IBR 002/2009 – IBRAOP</a:t>
            </a:r>
            <a:r>
              <a:rPr lang="pt-BR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pt-BR" i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às ações de controle externo de obras públicas</a:t>
            </a:r>
            <a:r>
              <a:rPr lang="pt-BR" i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inerentes a este Tribunal de Contas do Estado do Tocantins. </a:t>
            </a:r>
            <a:r>
              <a:rPr lang="pt-BR" i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“</a:t>
            </a:r>
          </a:p>
          <a:p>
            <a:pPr marL="1170305" algn="just">
              <a:spcAft>
                <a:spcPts val="0"/>
              </a:spcAft>
            </a:pPr>
            <a:endParaRPr lang="pt-BR" i="1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170305" algn="just">
              <a:spcAft>
                <a:spcPts val="0"/>
              </a:spcAft>
            </a:pPr>
            <a:r>
              <a:rPr lang="pt-BR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- OT-IBR 002/2009 – OBRA E SERVIÇO DE ENGENHARIA</a:t>
            </a:r>
            <a:endParaRPr lang="pt-BR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</p:txBody>
      </p:sp>
      <p:pic>
        <p:nvPicPr>
          <p:cNvPr id="15" name="Imagem 14" descr="C:\Users\joselitoam\Desktop\IBRAOP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6506" y="5733256"/>
            <a:ext cx="1460500" cy="1017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35543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6" descr="Powerpoint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-26" y="0"/>
            <a:ext cx="9144026" cy="6858000"/>
          </a:xfrm>
        </p:spPr>
      </p:pic>
      <p:sp>
        <p:nvSpPr>
          <p:cNvPr id="9" name="Retângulo 8"/>
          <p:cNvSpPr/>
          <p:nvPr/>
        </p:nvSpPr>
        <p:spPr>
          <a:xfrm>
            <a:off x="713397" y="-27384"/>
            <a:ext cx="8388424" cy="82832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t-B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Resolução n.º 347/2018, de 08/08/2018 - </a:t>
            </a:r>
            <a:r>
              <a:rPr lang="pt-BR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Adota as Orientações Técnicas </a:t>
            </a:r>
            <a:r>
              <a:rPr lang="pt-BR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OT’s</a:t>
            </a:r>
            <a:r>
              <a:rPr lang="pt-BR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IBR 001/2006, 003</a:t>
            </a:r>
            <a:r>
              <a:rPr lang="pt-B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/2011, 004/2012, 005/2012 e 006/2016 </a:t>
            </a:r>
            <a:r>
              <a:rPr lang="pt-BR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Instituto Brasileiro de Auditoria em Obras Públicas – IBRAOP</a:t>
            </a:r>
            <a:endParaRPr lang="pt-BR" sz="16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70305" algn="just">
              <a:lnSpc>
                <a:spcPct val="107000"/>
              </a:lnSpc>
              <a:spcAft>
                <a:spcPts val="800"/>
              </a:spcAft>
            </a:pPr>
            <a:r>
              <a:rPr lang="pt-B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“7.2 </a:t>
            </a:r>
            <a:r>
              <a:rPr lang="pt-BR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Determinar </a:t>
            </a:r>
            <a:r>
              <a:rPr lang="pt-B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 Diretoria Geral de Controle Externo que realize as providências necessárias </a:t>
            </a:r>
            <a:r>
              <a:rPr lang="pt-BR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à aplicação imediata das Orientações Técnicas </a:t>
            </a:r>
            <a:r>
              <a:rPr lang="pt-BR" i="1" u="sng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OT’s</a:t>
            </a:r>
            <a:r>
              <a:rPr lang="pt-BR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– IBR 001/2006, 003/2011, 004/2012, 005/2012 e 006/2016 – IBRAOP, às ações de controle externo de obras públicas</a:t>
            </a:r>
            <a:r>
              <a:rPr lang="pt-BR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inerentes a este Tribunal de Contas do Estado do Tocantins</a:t>
            </a:r>
            <a:r>
              <a:rPr lang="pt-BR" i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.”</a:t>
            </a:r>
          </a:p>
          <a:p>
            <a:pPr marL="1170305" algn="just">
              <a:lnSpc>
                <a:spcPct val="107000"/>
              </a:lnSpc>
              <a:spcAft>
                <a:spcPts val="800"/>
              </a:spcAft>
            </a:pPr>
            <a:endParaRPr lang="pt-BR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456055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BR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OT-IBR 001/2006 </a:t>
            </a:r>
            <a:r>
              <a:rPr lang="pt-BR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pt-BR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PROJETO BÁSICO;</a:t>
            </a:r>
          </a:p>
          <a:p>
            <a:pPr marL="1456055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OT-IBR </a:t>
            </a:r>
            <a:r>
              <a:rPr lang="pt-BR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003/2011 </a:t>
            </a:r>
            <a:r>
              <a:rPr lang="pt-BR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GARANTIA QUINQUENAL DE OBRAS PÚBLICAS;</a:t>
            </a:r>
          </a:p>
          <a:p>
            <a:pPr marL="1456055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OT-IBR </a:t>
            </a:r>
            <a:r>
              <a:rPr lang="pt-BR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004/2012 </a:t>
            </a:r>
            <a:r>
              <a:rPr lang="pt-BR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pt-BR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PRECISÃO DO ORÇAMENTO DE OBRAS PÚBLICAS;</a:t>
            </a:r>
          </a:p>
          <a:p>
            <a:pPr marL="1456055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BR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OT-IBR 005/2012 </a:t>
            </a:r>
            <a:r>
              <a:rPr lang="pt-BR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pt-BR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APURAÇÃO DO SOBREPREÇO E SUPERFATURAMENTO EM OBRAS PÚBLICAS;</a:t>
            </a:r>
            <a:endParaRPr lang="pt-BR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456055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pt-BR" sz="1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OT-IBR </a:t>
            </a:r>
            <a:r>
              <a:rPr lang="pt-BR" sz="1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006/2016 </a:t>
            </a:r>
            <a:r>
              <a:rPr lang="pt-BR" sz="1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– </a:t>
            </a:r>
            <a:r>
              <a:rPr lang="pt-BR" sz="16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ANTEPROJETO DE ENGENHARIA.</a:t>
            </a:r>
            <a:endParaRPr lang="pt-BR" sz="1600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456055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pt-BR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456055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pt-BR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456055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pt-BR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456055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pt-BR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1456055" indent="-2857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endParaRPr lang="pt-BR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1170305" algn="just">
              <a:lnSpc>
                <a:spcPct val="107000"/>
              </a:lnSpc>
              <a:spcAft>
                <a:spcPts val="800"/>
              </a:spcAft>
            </a:pPr>
            <a:endParaRPr lang="pt-BR" i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70305" algn="just">
              <a:lnSpc>
                <a:spcPct val="107000"/>
              </a:lnSpc>
              <a:spcAft>
                <a:spcPts val="800"/>
              </a:spcAft>
            </a:pPr>
            <a:endParaRPr lang="pt-BR" sz="1600" i="1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170305" algn="just">
              <a:lnSpc>
                <a:spcPct val="107000"/>
              </a:lnSpc>
              <a:spcAft>
                <a:spcPts val="800"/>
              </a:spcAft>
            </a:pPr>
            <a:endParaRPr lang="pt-B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5" name="Imagem 14" descr="C:\Users\joselitoam\Desktop\IBRAOP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6506" y="5733256"/>
            <a:ext cx="1460500" cy="1017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25405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6" descr="Powerpoint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-26" y="0"/>
            <a:ext cx="9144026" cy="6858000"/>
          </a:xfrm>
        </p:spPr>
      </p:pic>
      <p:sp>
        <p:nvSpPr>
          <p:cNvPr id="3" name="Retângulo 2"/>
          <p:cNvSpPr/>
          <p:nvPr/>
        </p:nvSpPr>
        <p:spPr>
          <a:xfrm>
            <a:off x="755576" y="548680"/>
            <a:ext cx="8316416" cy="45973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Justificativas:</a:t>
            </a:r>
            <a:endParaRPr lang="pt-BR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pt-BR" sz="20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pt-BR" sz="20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Apri­moramento de procedimentos e metodologias que têm auxiliado os gestores</a:t>
            </a:r>
            <a:r>
              <a:rPr lang="pt-BR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na aplicação de medidas corretivas e permitido evitar o desperdício de recursos públicos; </a:t>
            </a:r>
            <a:endParaRPr lang="pt-BR" sz="20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pt-BR" sz="2000" dirty="0"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pt-BR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Missão do TCE-TO de </a:t>
            </a:r>
            <a:r>
              <a:rPr lang="pt-BR" sz="20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assegurar a efetiva e regular gestão dos recursos </a:t>
            </a:r>
            <a:r>
              <a:rPr lang="pt-BR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públicos, em benefício da sociedade;</a:t>
            </a:r>
          </a:p>
          <a:p>
            <a:pPr lvl="0" algn="just">
              <a:lnSpc>
                <a:spcPct val="107000"/>
              </a:lnSpc>
              <a:spcAft>
                <a:spcPts val="600"/>
              </a:spcAft>
            </a:pPr>
            <a:endParaRPr lang="pt-B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pt-BR" sz="2000" b="1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Implantação </a:t>
            </a:r>
            <a:r>
              <a:rPr lang="pt-BR" sz="20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processos de aperfeiço­amento dos mecanismos de controle de obras públicas,</a:t>
            </a:r>
            <a:r>
              <a:rPr lang="pt-BR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visando agilidade para a correção de possíveis irregularidades</a:t>
            </a:r>
            <a:r>
              <a:rPr 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</p:txBody>
      </p:sp>
      <p:pic>
        <p:nvPicPr>
          <p:cNvPr id="15" name="Imagem 14" descr="C:\Users\joselitoam\Desktop\IBRAOP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6506" y="5733256"/>
            <a:ext cx="1460500" cy="1017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2876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6" descr="Powerpoint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-26" y="0"/>
            <a:ext cx="9144026" cy="6858000"/>
          </a:xfrm>
        </p:spPr>
      </p:pic>
      <p:sp>
        <p:nvSpPr>
          <p:cNvPr id="3" name="Retângulo 2"/>
          <p:cNvSpPr/>
          <p:nvPr/>
        </p:nvSpPr>
        <p:spPr>
          <a:xfrm>
            <a:off x="750590" y="116632"/>
            <a:ext cx="8316416" cy="5435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Justificativas</a:t>
            </a:r>
            <a:r>
              <a:rPr lang="pt-BR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pt-BR" sz="2000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pt-BR" sz="2000" b="1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Necessidade </a:t>
            </a:r>
            <a:r>
              <a:rPr lang="pt-BR" sz="20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convergência de entendimentos da legis­lação e das normas pertinentes</a:t>
            </a:r>
            <a:r>
              <a:rPr lang="pt-BR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sobre os diversos aspectos envolvendo a contrata­ção, realização de projetos, execução de obra, fiscalização, controle, auditoria e ins­peção de obras e serviços de engenharia do setor público</a:t>
            </a:r>
            <a:r>
              <a:rPr lang="pt-BR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pt-BR" sz="20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pt-BR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Necessidade da ins­tituição de </a:t>
            </a:r>
            <a:r>
              <a:rPr lang="pt-BR" sz="2000" b="1" u="sng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alcançar a excelência no con­trole </a:t>
            </a:r>
            <a:r>
              <a:rPr lang="pt-BR" sz="20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 contribuir para o aperfeiçoamento da Administração Pública;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pt-BR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pt-BR" sz="2000" b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Mais um critério a ser utilizado nas auditorias e inspeções </a:t>
            </a:r>
            <a:r>
              <a:rPr lang="pt-BR" sz="20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 TCE, fortalecendo o Controle Externo em benefício da sociedade</a:t>
            </a:r>
            <a:r>
              <a:rPr lang="pt-BR" sz="20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pt-BR" sz="2000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pt-B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Imagem 3" descr="C:\Users\joselitoam\Desktop\IBRAOP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6506" y="5733256"/>
            <a:ext cx="1460500" cy="1017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09245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Content Placeholder 6" descr="Powerpoint.png"/>
          <p:cNvPicPr>
            <a:picLocks noGrp="1" noChangeAspect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-26" y="0"/>
            <a:ext cx="9144026" cy="6858000"/>
          </a:xfrm>
        </p:spPr>
      </p:pic>
      <p:sp>
        <p:nvSpPr>
          <p:cNvPr id="24" name="Retângulo 23"/>
          <p:cNvSpPr/>
          <p:nvPr/>
        </p:nvSpPr>
        <p:spPr>
          <a:xfrm>
            <a:off x="755576" y="1628800"/>
            <a:ext cx="8311430" cy="24822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pt-BR" b="1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sz="2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Muito Obrigado pela vossa </a:t>
            </a:r>
            <a:r>
              <a:rPr lang="pt-BR" sz="2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atenção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t-BR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Thiago </a:t>
            </a:r>
            <a:r>
              <a:rPr lang="pt-BR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Dias de Araújo e </a:t>
            </a: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Silva 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thiagodas@tce.to.gov.br</a:t>
            </a: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pt-BR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CAENG: (63) 3232-5871 ou 5874</a:t>
            </a:r>
            <a:endParaRPr lang="pt-BR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27" name="Imagem 26" descr="C:\Users\joselitoam\Desktop\IBRAOP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6506" y="5733256"/>
            <a:ext cx="1460500" cy="10172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3713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4670</TotalTime>
  <Words>352</Words>
  <Application>Microsoft Office PowerPoint</Application>
  <PresentationFormat>Apresentação na tela (4:3)</PresentationFormat>
  <Paragraphs>48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3" baseType="lpstr">
      <vt:lpstr>ＭＳ Ｐゴシック</vt:lpstr>
      <vt:lpstr>Arial</vt:lpstr>
      <vt:lpstr>Calibri</vt:lpstr>
      <vt:lpstr>Palatino Linotype</vt:lpstr>
      <vt:lpstr>Symbol</vt:lpstr>
      <vt:lpstr>Times New Roman</vt:lpstr>
      <vt:lpstr>Office Theme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MacBook Pro</Company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Fabio Jose Ferreira</dc:creator>
  <cp:lastModifiedBy>Thiago D. A e Silva</cp:lastModifiedBy>
  <cp:revision>121</cp:revision>
  <dcterms:created xsi:type="dcterms:W3CDTF">2010-04-16T18:20:38Z</dcterms:created>
  <dcterms:modified xsi:type="dcterms:W3CDTF">2018-08-10T16:48:03Z</dcterms:modified>
</cp:coreProperties>
</file>