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11.xml" ContentType="application/vnd.ms-office.chartstyle+xml"/>
  <Override PartName="/ppt/charts/chart6.xml" ContentType="application/vnd.openxmlformats-officedocument.drawingml.chart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theme/themeOverride4.xml" ContentType="application/vnd.openxmlformats-officedocument.themeOverride+xml"/>
  <Override PartName="/ppt/charts/style9.xml" ContentType="application/vnd.ms-office.chartstyle+xml"/>
  <Override PartName="/ppt/charts/style8.xml" ContentType="application/vnd.ms-office.chartstyle+xml"/>
  <Override PartName="/ppt/theme/themeOverride2.xml" ContentType="application/vnd.openxmlformats-officedocument.themeOverride+xml"/>
  <Override PartName="/ppt/charts/colors8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olors7.xml" ContentType="application/vnd.ms-office.chartcolorstyle+xml"/>
  <Override PartName="/ppt/charts/chart8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9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as.fagundes\Desktop\Saldo%20de%20Empregos%20Gerados%20pelos%20P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sebraepr.sharepoint.com/sites/UGE-TO/Documentos%20Compartilhados/General/2020/Escrit&#243;rio%20de%20Planejamento,%20TD%20e%20Inova&#231;&#227;o/Levantamento%20de%20dados%20PN/Empresas%20exportadoras%20e%20PIB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EPP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5174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Plan1!$B$3</c:f>
              <c:numCache>
                <c:formatCode>#,##0</c:formatCode>
                <c:ptCount val="1"/>
                <c:pt idx="0">
                  <c:v>44686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f>Plan1!$B$4</c:f>
              <c:numCache>
                <c:formatCode>#,##0</c:formatCode>
                <c:ptCount val="1"/>
                <c:pt idx="0">
                  <c:v>74569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46150048"/>
        <c:axId val="-2146148960"/>
      </c:barChart>
      <c:catAx>
        <c:axId val="-214615004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148960"/>
        <c:crosses val="autoZero"/>
        <c:auto val="1"/>
        <c:lblAlgn val="ctr"/>
        <c:lblOffset val="100"/>
        <c:noMultiLvlLbl val="0"/>
      </c:catAx>
      <c:valAx>
        <c:axId val="-214614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0048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estado'!$D$22</c:f>
              <c:strCache>
                <c:ptCount val="1"/>
                <c:pt idx="0">
                  <c:v>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estado'!$E$21:$H$21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'PIB no estado'!$E$22:$H$22</c:f>
              <c:numCache>
                <c:formatCode>0.0%</c:formatCode>
                <c:ptCount val="4"/>
                <c:pt idx="0">
                  <c:v>6.3E-2</c:v>
                </c:pt>
                <c:pt idx="1">
                  <c:v>6.2E-2</c:v>
                </c:pt>
                <c:pt idx="2">
                  <c:v>4.3999999999999997E-2</c:v>
                </c:pt>
                <c:pt idx="3">
                  <c:v>4.2999999999999997E-2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6160384"/>
        <c:axId val="-2146146784"/>
      </c:lineChart>
      <c:catAx>
        <c:axId val="-21461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46784"/>
        <c:crosses val="autoZero"/>
        <c:auto val="1"/>
        <c:lblAlgn val="ctr"/>
        <c:lblOffset val="100"/>
        <c:noMultiLvlLbl val="0"/>
      </c:catAx>
      <c:valAx>
        <c:axId val="-2146146784"/>
        <c:scaling>
          <c:orientation val="minMax"/>
          <c:min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26181102362201E-2"/>
          <c:y val="2.4265111050140509E-2"/>
          <c:w val="0.95407381889763776"/>
          <c:h val="0.89450351290025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3.373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4.488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5.651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Plan1!$I$5:$I$7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Plan1!$J$5:$J$7</c:f>
              <c:numCache>
                <c:formatCode>0</c:formatCode>
                <c:ptCount val="3"/>
                <c:pt idx="0">
                  <c:v>3373</c:v>
                </c:pt>
                <c:pt idx="1">
                  <c:v>4488</c:v>
                </c:pt>
                <c:pt idx="2">
                  <c:v>5651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46153312"/>
        <c:axId val="-2146158208"/>
      </c:barChart>
      <c:catAx>
        <c:axId val="-21461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8208"/>
        <c:crosses val="autoZero"/>
        <c:auto val="1"/>
        <c:lblAlgn val="ctr"/>
        <c:lblOffset val="100"/>
        <c:noMultiLvlLbl val="0"/>
      </c:catAx>
      <c:valAx>
        <c:axId val="-214615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Exportação!$E$11</c:f>
              <c:strCache>
                <c:ptCount val="1"/>
                <c:pt idx="0">
                  <c:v>Número de PN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rgbClr val="00B0F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Exportação!$F$4:$N$4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Exportação!$F$11:$N$11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19299184"/>
        <c:axId val="-119292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Exportação!$E$5</c15:sqref>
                        </c15:formulaRef>
                      </c:ext>
                    </c:extLst>
                    <c:strCache>
                      <c:ptCount val="1"/>
                      <c:pt idx="0">
                        <c:v>Agropecuária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Exportação!$F$5:$N$5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Exportação!$E$6</c15:sqref>
                        </c15:formulaRef>
                      </c:ext>
                    </c:extLst>
                    <c:strCache>
                      <c:ptCount val="1"/>
                      <c:pt idx="0">
                        <c:v>Comércio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Exportação!$F$6:$N$6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7</c:v>
                      </c:pt>
                      <c:pt idx="4">
                        <c:v>1</c:v>
                      </c:pt>
                      <c:pt idx="5">
                        <c:v>4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Exportação!$E$7</c15:sqref>
                        </c15:formulaRef>
                      </c:ext>
                    </c:extLst>
                    <c:strCache>
                      <c:ptCount val="1"/>
                      <c:pt idx="0">
                        <c:v>Serviços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Exportação!$F$7:$N$7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Exportação!$E$8</c15:sqref>
                        </c15:formulaRef>
                      </c:ext>
                    </c:extLst>
                    <c:strCache>
                      <c:ptCount val="1"/>
                      <c:pt idx="0">
                        <c:v>Indústria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Exportação!$F$8:$N$8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</c:v>
                      </c:pt>
                      <c:pt idx="1">
                        <c:v>3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3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Exportação!$E$9</c15:sqref>
                        </c15:formulaRef>
                      </c:ext>
                    </c:extLst>
                    <c:strCache>
                      <c:ptCount val="1"/>
                      <c:pt idx="0">
                        <c:v>Construção civil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Exportação!$F$9:$N$9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Exportação!$E$10</c15:sqref>
                        </c15:formulaRef>
                      </c:ext>
                    </c:extLst>
                    <c:strCache>
                      <c:ptCount val="1"/>
                      <c:pt idx="0">
                        <c:v>Outros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Exportação!$F$4:$N$4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Exportação!$F$10:$N$10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4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4</c:v>
                      </c:pt>
                      <c:pt idx="8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Exportação!$E$12</c:f>
              <c:strCache>
                <c:ptCount val="1"/>
                <c:pt idx="0">
                  <c:v>Valor exportado (milhões)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750246461528691E-2"/>
                  <c:y val="-3.031138153185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Exportação!$F$4:$N$4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Exportação!$F$12:$N$12</c:f>
              <c:numCache>
                <c:formatCode>0.0</c:formatCode>
                <c:ptCount val="9"/>
                <c:pt idx="0">
                  <c:v>1.1432359999999999</c:v>
                </c:pt>
                <c:pt idx="1">
                  <c:v>0.57598000000000005</c:v>
                </c:pt>
                <c:pt idx="2">
                  <c:v>0.12167</c:v>
                </c:pt>
                <c:pt idx="3">
                  <c:v>1.4915229999999999</c:v>
                </c:pt>
                <c:pt idx="4">
                  <c:v>3.959E-2</c:v>
                </c:pt>
                <c:pt idx="5">
                  <c:v>8.1428E-2</c:v>
                </c:pt>
                <c:pt idx="6">
                  <c:v>0.184672</c:v>
                </c:pt>
                <c:pt idx="7">
                  <c:v>0.873</c:v>
                </c:pt>
                <c:pt idx="8">
                  <c:v>2.0987999999999998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9298640"/>
        <c:axId val="-119288848"/>
      </c:lineChart>
      <c:catAx>
        <c:axId val="-11929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2112"/>
        <c:crosses val="autoZero"/>
        <c:auto val="1"/>
        <c:lblAlgn val="ctr"/>
        <c:lblOffset val="100"/>
        <c:noMultiLvlLbl val="0"/>
      </c:catAx>
      <c:valAx>
        <c:axId val="-11929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9184"/>
        <c:crosses val="autoZero"/>
        <c:crossBetween val="between"/>
      </c:valAx>
      <c:valAx>
        <c:axId val="-119288848"/>
        <c:scaling>
          <c:orientation val="minMax"/>
          <c:max val="3.5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8640"/>
        <c:crosses val="max"/>
        <c:crossBetween val="between"/>
      </c:valAx>
      <c:catAx>
        <c:axId val="-119298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9288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0529855643039"/>
          <c:y val="0.91724641426987541"/>
          <c:w val="0.4450337318430681"/>
          <c:h val="7.028595590474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estado'!$D$4</c:f>
              <c:strCache>
                <c:ptCount val="1"/>
                <c:pt idx="0">
                  <c:v>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0447914989508285E-2"/>
                  <c:y val="-6.008657559478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614579263896098E-2"/>
                  <c:y val="-6.0086575594785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estado'!$E$3:$K$3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'PIB no estado'!$E$4:$K$4</c:f>
              <c:numCache>
                <c:formatCode>0.00%</c:formatCode>
                <c:ptCount val="7"/>
                <c:pt idx="0">
                  <c:v>0.42599999999999999</c:v>
                </c:pt>
                <c:pt idx="1">
                  <c:v>0.376</c:v>
                </c:pt>
                <c:pt idx="2">
                  <c:v>0.35499999999999998</c:v>
                </c:pt>
                <c:pt idx="3">
                  <c:v>0.40699999999999997</c:v>
                </c:pt>
                <c:pt idx="4">
                  <c:v>0.436</c:v>
                </c:pt>
                <c:pt idx="5">
                  <c:v>0.41099999999999998</c:v>
                </c:pt>
                <c:pt idx="6">
                  <c:v>0.41399999999999998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9294832"/>
        <c:axId val="-119297552"/>
      </c:lineChart>
      <c:catAx>
        <c:axId val="-1192948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7552"/>
        <c:crosses val="autoZero"/>
        <c:auto val="1"/>
        <c:lblAlgn val="ctr"/>
        <c:lblOffset val="100"/>
        <c:noMultiLvlLbl val="0"/>
      </c:catAx>
      <c:valAx>
        <c:axId val="-11929755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no estado'!$E$11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estado'!$D$12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estado'!$E$12</c:f>
              <c:numCache>
                <c:formatCode>0.0%</c:formatCode>
                <c:ptCount val="1"/>
                <c:pt idx="0">
                  <c:v>0.60199999999999998</c:v>
                </c:pt>
              </c:numCache>
            </c:numRef>
          </c:val>
        </c:ser>
        <c:ser>
          <c:idx val="1"/>
          <c:order val="1"/>
          <c:tx>
            <c:strRef>
              <c:f>'PIB no estado'!$F$11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estado'!$D$12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estado'!$F$12</c:f>
              <c:numCache>
                <c:formatCode>0.0%</c:formatCode>
                <c:ptCount val="1"/>
                <c:pt idx="0">
                  <c:v>0.105</c:v>
                </c:pt>
              </c:numCache>
            </c:numRef>
          </c:val>
        </c:ser>
        <c:ser>
          <c:idx val="2"/>
          <c:order val="2"/>
          <c:tx>
            <c:strRef>
              <c:f>'PIB no estado'!$G$11</c:f>
              <c:strCache>
                <c:ptCount val="1"/>
                <c:pt idx="0">
                  <c:v>Extrativa Mineral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estado'!$D$12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estado'!$G$12</c:f>
              <c:numCache>
                <c:formatCode>0.0%</c:formatCode>
                <c:ptCount val="1"/>
                <c:pt idx="0">
                  <c:v>4.0000000000000001E-3</c:v>
                </c:pt>
              </c:numCache>
            </c:numRef>
          </c:val>
        </c:ser>
        <c:ser>
          <c:idx val="3"/>
          <c:order val="3"/>
          <c:tx>
            <c:strRef>
              <c:f>'PIB no estado'!$H$11</c:f>
              <c:strCache>
                <c:ptCount val="1"/>
                <c:pt idx="0">
                  <c:v>Transformação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estado'!$D$12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estado'!$H$12</c:f>
              <c:numCache>
                <c:formatCode>0.0%</c:formatCode>
                <c:ptCount val="1"/>
                <c:pt idx="0">
                  <c:v>8.5000000000000006E-2</c:v>
                </c:pt>
              </c:numCache>
            </c:numRef>
          </c:val>
        </c:ser>
        <c:ser>
          <c:idx val="4"/>
          <c:order val="4"/>
          <c:tx>
            <c:strRef>
              <c:f>'PIB no estado'!$I$11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estado'!$D$12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estado'!$I$12</c:f>
              <c:numCache>
                <c:formatCode>0.0%</c:formatCode>
                <c:ptCount val="1"/>
                <c:pt idx="0">
                  <c:v>0.20399999999999999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9291568"/>
        <c:axId val="-119286128"/>
      </c:barChart>
      <c:catAx>
        <c:axId val="-11929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9286128"/>
        <c:crosses val="autoZero"/>
        <c:auto val="1"/>
        <c:lblAlgn val="ctr"/>
        <c:lblOffset val="100"/>
        <c:noMultiLvlLbl val="0"/>
      </c:catAx>
      <c:valAx>
        <c:axId val="-11928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42240813648295"/>
          <c:y val="0.92465060374188945"/>
          <c:w val="0.71865518372703407"/>
          <c:h val="6.0921392752976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no estado'!$E$7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estado'!$D$8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estado'!$E$8</c:f>
              <c:numCache>
                <c:formatCode>0.00%</c:formatCode>
                <c:ptCount val="1"/>
                <c:pt idx="0">
                  <c:v>0.249</c:v>
                </c:pt>
              </c:numCache>
            </c:numRef>
          </c:val>
        </c:ser>
        <c:ser>
          <c:idx val="1"/>
          <c:order val="1"/>
          <c:tx>
            <c:strRef>
              <c:f>'PIB no estado'!$F$7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estado'!$D$8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estado'!$F$8</c:f>
              <c:numCache>
                <c:formatCode>0.00%</c:formatCode>
                <c:ptCount val="1"/>
                <c:pt idx="0">
                  <c:v>4.2999999999999997E-2</c:v>
                </c:pt>
              </c:numCache>
            </c:numRef>
          </c:val>
        </c:ser>
        <c:ser>
          <c:idx val="2"/>
          <c:order val="2"/>
          <c:tx>
            <c:strRef>
              <c:f>'PIB no estado'!$G$7</c:f>
              <c:strCache>
                <c:ptCount val="1"/>
                <c:pt idx="0">
                  <c:v>Extrativa Mineral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estado'!$D$8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estado'!$G$8</c:f>
              <c:numCache>
                <c:formatCode>0.00%</c:formatCode>
                <c:ptCount val="1"/>
                <c:pt idx="0">
                  <c:v>2E-3</c:v>
                </c:pt>
              </c:numCache>
            </c:numRef>
          </c:val>
        </c:ser>
        <c:ser>
          <c:idx val="3"/>
          <c:order val="3"/>
          <c:tx>
            <c:strRef>
              <c:f>'PIB no estado'!$H$7</c:f>
              <c:strCache>
                <c:ptCount val="1"/>
                <c:pt idx="0">
                  <c:v>Transformação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estado'!$D$8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estado'!$H$8</c:f>
              <c:numCache>
                <c:formatCode>0.00%</c:formatCode>
                <c:ptCount val="1"/>
                <c:pt idx="0">
                  <c:v>3.5000000000000003E-2</c:v>
                </c:pt>
              </c:numCache>
            </c:numRef>
          </c:val>
        </c:ser>
        <c:ser>
          <c:idx val="4"/>
          <c:order val="4"/>
          <c:tx>
            <c:strRef>
              <c:f>'PIB no estado'!$I$7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no estado'!$D$8</c:f>
              <c:strCache>
                <c:ptCount val="1"/>
                <c:pt idx="0">
                  <c:v>TO</c:v>
                </c:pt>
              </c:strCache>
            </c:strRef>
          </c:cat>
          <c:val>
            <c:numRef>
              <c:f>'PIB no estado'!$I$8</c:f>
              <c:numCache>
                <c:formatCode>0.00%</c:formatCode>
                <c:ptCount val="1"/>
                <c:pt idx="0">
                  <c:v>8.4000000000000005E-2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19295376"/>
        <c:axId val="-119291024"/>
      </c:barChart>
      <c:catAx>
        <c:axId val="-11929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19291024"/>
        <c:crosses val="autoZero"/>
        <c:auto val="1"/>
        <c:lblAlgn val="ctr"/>
        <c:lblOffset val="100"/>
        <c:noMultiLvlLbl val="0"/>
      </c:catAx>
      <c:valAx>
        <c:axId val="-11929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9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89501312335957"/>
          <c:y val="0.91882998358767265"/>
          <c:w val="0.72795997375328081"/>
          <c:h val="6.6742012907193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estado'!$D$16</c:f>
              <c:strCache>
                <c:ptCount val="1"/>
                <c:pt idx="0">
                  <c:v>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0315124671916009E-2"/>
                  <c:y val="-4.8592266135695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estado'!$E$15:$H$15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'PIB no estado'!$E$16:$H$16</c:f>
              <c:numCache>
                <c:formatCode>0.0%</c:formatCode>
                <c:ptCount val="4"/>
                <c:pt idx="0">
                  <c:v>3.3000000000000002E-2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3.5000000000000003E-2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9289392"/>
        <c:axId val="-119301360"/>
      </c:lineChart>
      <c:catAx>
        <c:axId val="-1192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301360"/>
        <c:crosses val="autoZero"/>
        <c:auto val="1"/>
        <c:lblAlgn val="ctr"/>
        <c:lblOffset val="100"/>
        <c:noMultiLvlLbl val="0"/>
      </c:catAx>
      <c:valAx>
        <c:axId val="-119301360"/>
        <c:scaling>
          <c:orientation val="minMax"/>
          <c:min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928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estado'!$D$25</c:f>
              <c:strCache>
                <c:ptCount val="1"/>
                <c:pt idx="0">
                  <c:v>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estado'!$E$24:$H$24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'PIB no estado'!$E$25:$H$25</c:f>
              <c:numCache>
                <c:formatCode>0.0%</c:formatCode>
                <c:ptCount val="4"/>
                <c:pt idx="0">
                  <c:v>8.5000000000000006E-2</c:v>
                </c:pt>
                <c:pt idx="1">
                  <c:v>0.08</c:v>
                </c:pt>
                <c:pt idx="2">
                  <c:v>0.08</c:v>
                </c:pt>
                <c:pt idx="3">
                  <c:v>8.4000000000000005E-2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2102288"/>
        <c:axId val="-2146146240"/>
      </c:lineChart>
      <c:catAx>
        <c:axId val="-13210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46240"/>
        <c:crosses val="autoZero"/>
        <c:auto val="1"/>
        <c:lblAlgn val="ctr"/>
        <c:lblOffset val="100"/>
        <c:noMultiLvlLbl val="0"/>
      </c:catAx>
      <c:valAx>
        <c:axId val="-2146146240"/>
        <c:scaling>
          <c:orientation val="minMax"/>
          <c:min val="7.500000000000001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210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estado'!$D$19</c:f>
              <c:strCache>
                <c:ptCount val="1"/>
                <c:pt idx="0">
                  <c:v>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estado'!$E$18:$H$18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'PIB no estado'!$E$19:$H$19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8.0000000000000002E-3</c:v>
                </c:pt>
                <c:pt idx="2">
                  <c:v>5.0000000000000001E-3</c:v>
                </c:pt>
                <c:pt idx="3">
                  <c:v>2E-3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6152224"/>
        <c:axId val="-2146151680"/>
      </c:lineChart>
      <c:catAx>
        <c:axId val="-21461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1680"/>
        <c:crosses val="autoZero"/>
        <c:auto val="1"/>
        <c:lblAlgn val="ctr"/>
        <c:lblOffset val="100"/>
        <c:noMultiLvlLbl val="0"/>
      </c:catAx>
      <c:valAx>
        <c:axId val="-2146151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'PIB no estado'!$D$28</c:f>
              <c:strCache>
                <c:ptCount val="1"/>
                <c:pt idx="0">
                  <c:v>TO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760416666666686E-2"/>
                  <c:y val="-6.3068047777359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no estado'!$E$27:$H$27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'PIB no estado'!$E$28:$H$28</c:f>
              <c:numCache>
                <c:formatCode>0.0%</c:formatCode>
                <c:ptCount val="4"/>
                <c:pt idx="0">
                  <c:v>0.217</c:v>
                </c:pt>
                <c:pt idx="1">
                  <c:v>0.26400000000000001</c:v>
                </c:pt>
                <c:pt idx="2">
                  <c:v>0.26</c:v>
                </c:pt>
                <c:pt idx="3">
                  <c:v>0.249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6156576"/>
        <c:axId val="-2146158752"/>
      </c:lineChart>
      <c:catAx>
        <c:axId val="-21461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8752"/>
        <c:crosses val="autoZero"/>
        <c:auto val="1"/>
        <c:lblAlgn val="ctr"/>
        <c:lblOffset val="100"/>
        <c:noMultiLvlLbl val="0"/>
      </c:catAx>
      <c:valAx>
        <c:axId val="-2146158752"/>
        <c:scaling>
          <c:orientation val="minMax"/>
          <c:min val="0.21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1461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0.80396</cdr:x>
      <cdr:y>0</cdr:y>
    </cdr:from>
    <cdr:to>
      <cdr:x>1</cdr:x>
      <cdr:y>0.09628</cdr:y>
    </cdr:to>
    <cdr:sp macro="" textlink="">
      <cdr:nvSpPr>
        <cdr:cNvPr id="2" name="Fluxograma: Atraso 1"/>
        <cdr:cNvSpPr/>
      </cdr:nvSpPr>
      <cdr:spPr>
        <a:xfrm xmlns:a="http://schemas.openxmlformats.org/drawingml/2006/main">
          <a:off x="9535885" y="0"/>
          <a:ext cx="2325189" cy="531333"/>
        </a:xfrm>
        <a:prstGeom xmlns:a="http://schemas.openxmlformats.org/drawingml/2006/main" prst="flowChartDelay">
          <a:avLst/>
        </a:prstGeom>
        <a:solidFill xmlns:a="http://schemas.openxmlformats.org/drawingml/2006/main">
          <a:srgbClr val="132D7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EAA10-0320-46EF-92A5-EC3851B7C98D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A985-961E-43B2-91AB-2B274826C7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4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0A985-961E-43B2-91AB-2B274826C78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81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73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02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16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1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79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4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1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3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6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0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96E3-A0AA-4B0D-B049-A91EF9EE0AA2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E833-35EC-47A5-926B-73273989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29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ebrae.com.br/wp-content/uploads/2018/11/2018_SebraeMPE_UF_RegiaoNorte-V2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971108" y="2002972"/>
            <a:ext cx="3119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Levantamento de Dados Sobre os Pequenos Negócios do Tocantins.</a:t>
            </a:r>
            <a:endParaRPr lang="pt-BR" sz="24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chemeClr val="bg1"/>
                </a:solidFill>
              </a:rPr>
              <a:t>EVOLUÇÃO DA PARTICIPAÇÃO DOS PN NO PIB - COMÉRCIO EM %</a:t>
            </a:r>
            <a:endParaRPr lang="pt-BR" sz="2800" dirty="0" smtClean="0">
              <a:solidFill>
                <a:schemeClr val="bg1"/>
              </a:solidFill>
            </a:endParaRPr>
          </a:p>
          <a:p>
            <a:pPr lvl="0" algn="ctr"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2143"/>
              </p:ext>
            </p:extLst>
          </p:nvPr>
        </p:nvGraphicFramePr>
        <p:xfrm>
          <a:off x="0" y="1314994"/>
          <a:ext cx="12192000" cy="527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2337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chemeClr val="bg1"/>
                </a:solidFill>
              </a:rPr>
              <a:t>EVOLUÇÃO DA PARTICIPAÇÃO DOS PN NO PIB - CONSTRUÇÃO EM %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888442"/>
              </p:ext>
            </p:extLst>
          </p:nvPr>
        </p:nvGraphicFramePr>
        <p:xfrm>
          <a:off x="0" y="1314994"/>
          <a:ext cx="12192000" cy="528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6396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 rot="5400000">
            <a:off x="8105503" y="2771505"/>
            <a:ext cx="6857999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RANKING DOS 15 MUNICÍPIOS COM MAIOR NÚMERO DE PN EM 2020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877004" y="5980837"/>
            <a:ext cx="155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FONTE: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Sebrae a partir de dados da RFB, 2020.</a:t>
            </a:r>
            <a:endParaRPr lang="pt-BR" sz="11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70196"/>
              </p:ext>
            </p:extLst>
          </p:nvPr>
        </p:nvGraphicFramePr>
        <p:xfrm>
          <a:off x="-1" y="1314994"/>
          <a:ext cx="10877005" cy="5543003"/>
        </p:xfrm>
        <a:graphic>
          <a:graphicData uri="http://schemas.openxmlformats.org/drawingml/2006/table">
            <a:tbl>
              <a:tblPr/>
              <a:tblGrid>
                <a:gridCol w="383178"/>
                <a:gridCol w="7460816"/>
                <a:gridCol w="3033011"/>
              </a:tblGrid>
              <a:tr h="395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Quantidade de PN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</a:tr>
              <a:tr h="3959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D7D"/>
                    </a:solidFill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PALMAS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ARAGUAÍNA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GURUPI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PORTO NACIONAL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5.799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PARAÍSO DO TOCANTINS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COLINAS DO TOCANTINS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GUARAÍ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DIANÓPOLIS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MIRACEMA DO TOCANTINS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ARAGUATINS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FORMOSO DO ARAGUAIA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PEDRO AFONSO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AUGUSTINÓPOLIS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TOCANTINÓPOLIS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7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MIRANORTE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SALDO DE EMPREGOS GERADOS PELOS PEQUENOS NEGÓCIOS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png;base64,iVBORw0KGgoAAAANSUhEUgAAAqoAAAHdCAYAAADVSluOAAAgAElEQVR4Xu29C9hVRd2/Pwi+apYHyLTUSs1TVpqphJppWmgeK0MqUPNcKkpGnvKcRFJq5llEBFIzNYVSM9AUs9SgUlN5U1GjPCQooWmg8r/u+f8W7+ZhPzwHnmH2PPte1+UFbtb+zqzP+qyZe74zs3aPGTNmLJg3b17wUAEVUAEVUAEVUAEVUIEGUeDxjTfeeNMe06dPX7DRRhs1SJ2shgqogAqogAqogAqoQLMr8L//+79h44037iGoNrsTvH4VUAEVUAEVUAEVaDAFBNUGuyFWRwVUQAVUQAVUQAVU4P9XQFDVCSqgAiqgAiqgAiqgAg2pgKDakLfFSqmACqiACqiACqiACgiqekAFVEAFVEAFVEAFVKAhFRBUG/K2WCkVUAEVUAEVUAEVUAFBVQ+ogAqogAqogAqogAo0pAKCakPeFiulAiqgAiqgAiqgAiogqOoBFVABFVABFVABFVCBhlRAUG3I22KlVEAFVEAFVEAFVEAFBFU9oAIqoAIqoAIqoAIq0JAKCKoNeVuslAqogAqogAqogAqogKCqB1RABVRABVRABVRABRpSAUG1IW+LlVIBFVABFVABFVABFRBU9YAKqIAKqIAKqIAKqEBDKiCoNuRtsVIqoAIqoAIqoAIqoAKCqh5QARVQARVQARVQARVoSAUE1Ya8LVZKBVRABVRABVRABVRAUNUDKqACKqACKqACKqACDamAoNqQt8VKqYAKqIAKqIAKqIAKCKp6QAVUQAVUQAVUQAVUoCEVEFQb8rakqdQbb7wRfvnLX4Yvf/nLYb311gtjx44N22+/fauF/fWvfw277rpreO2118Lhhx8evv/976epWAiBut1yyy1h4MCB4UMf+lD40Y9+FPbaa69k5RlYBVoq8Oijj4azzjorXHfddeHggw+Of3/ve99btFCnnHJK+OEPfxi22267cMYZZ8Q/PVRgWSpwzjnnhHPPPTf07t07/PznPw+bbbZZu4v/xz/+Efbdd9/w4IMPhvPPPz/sv//+YZVVVmn39z2xeyggqDb4fZwzZ0647LLLwrhx48IjjzwSVlxxxdCvX7/wta99LXamHTkAzhtuuCEceOCBsQMePnx4/Htrx7Rp08InPvGJ2DDQQPzkJz/pSHEdOvff//53GD9+fDjyyCMjRJ999tnhK1/5Sodi1Dv5t7/9bdhzzz3Dq6++utg/r7XWWmHIkCHhxBNPXOpyDLCoAtzPyZMnh9GjR4f7778//Otf/4onrLvuuuHTn/50HIR8/vOfDyuvvHLDSPeHP/whwtztt98eBg8eHEH1Ax/4QMPUrzMV+fa3vx0HfRtvvHF83r/4xS92JkyHvzNq1KgwYsSI8OSTTy787jve8Y7w8Y9/PA6UqQde8OgaBWjHr7/++vD666/H9g443GSTTRYGJ0GBF+bOnRv7APqQZXHcd9994aCDDgr//Oc/w09/+tPwuc99LqywwgrtLvpPf/pT2G+//cLf/va3cMwxx4STTjopvOc972n39z2xeyggqDbwfXzxxRfDscceG6699trFakkHetNNN4Utt9yy3VfQjKD6m9/8JjaO9Q5Btd3W6dCJDzzwQDjttNMi8LV20FEChZ/97Gc7FDvlyYJq16nLoHbkyJHh73//e92gX/rSlwLZ3s0337zrCm3iSP379w933HHHQgXOO++8mIRYbbXV4mc/+9nPwsknnxwHDgwgP/OZzyRXiyTLPvvsE/7yl7+Eiy++OA5OGax05DCj2hG1uu+5gmqD3tv//ve/4de//nXYe++9w7ve9a7w9a9/PXbsvXr1ilPkt912W/jWt74lqLZx/ypQ7dOnTzjssMNiVskjnQJ0SmeeeWYcRK2xxhpx2u6b3/xm+MhHPhKXdzz11FNhwoQJ4YknnoiZEkE13b0gcq6Mai2oXnrppXHpEPccOP3FL34RaN+AqW984xsdyrClVavc6BWobrXVVmHGjBnhox/9aLjgggvin7lAtVw1rXmjKSCoNtod+X/1Ift5zTXXRLhaZ5114rQ4U6b1jnnz5sVlAUyzAgFkMVZaaaWw7bbbhq9+9atx6oVjSRlVsresZSN7yzQtGS+m55gabzn1TyczderUOEq+++67w8yZM+MULqP0o48+uk34ePPNN8PDDz8c17ySdQO+d9ttt/C+970v1qHl1D8jc85jCcRdd90Vr40GGQBiTeuSjvaCKlkGRv9keBgQ3HzzzeHGG28MlL3LLrvEDnb11VePnSsQxtR29TnLIziefvrpOOXGPeC+ke1m+vN3v/tdvIfcBwYcH/zgB2PcK6+8Mi47YAqcDBPXzhKFE044IRxyyCHxft1zzz3hoosuCixhmD9/fth0001jp8/U9Dvf+c5YLveDKTa+z/3ge7XHHnvsEWO8//3vj3VkCo4MC/fgf/7nfyJEUrcBAwZEuKxiUjbTxlOmTIn36FOf+lQ46qij4rrlegeaACjf/e53Yxzuz7Bhw9o1vc93uVdADdfy1ltvhS222CIuBcGH1RIB/v24444LXBOQe9VVVwXWllIO53L9rL1Gr1mzZgWy5jvvvHPUc8cdd1xYbfwOMOHhhx56KE5J8+9MNfLdllP/PFP4gWeSZ40p1g9/+MNRN6ay0bY6uN9AAtcDnONVnqPdd989erfl8fzzz4dTTz01PuNMbX7sYx+L3ycOAyzqQv032GCDhV+dPXt29NkVV1wRWKLTo0eP8MlPfjJOjzKDUJXTGqiiDR7neniW8SNT8TxPlLXRRhstLAt90Yn1heiGr9GaDNm73/3uul6oB6qc+OMf/zj6lDbjO9/5Thxsr7nmmnFql7bn6quvjoMZpne5x8woVbDF93k+OA8fcB9Y0jB06NBA5o3naaeddorP1IYbbhguvPDCWBbLnMjuVuvxedY5h+vCK7XLIfAe13rrrbeGl19+OWrO8zZo0KCF65W5r8cff3zMDnJfWctP28s1sQaYgRpl8WxVx2OPPRbLou0AJHmWeZ5oJ3j+Wb9ZHfiMujMzsdxyy8V2hvJoZ5Zffvm6elegin8mTpwYn23KY6CIF5aUUb3zzjtjeZMmTYpLA9AUHzGQrK3X73//+6gnmduWS6l4xi655JKoO17i2WKt97333hvbo7XXXnuht9iDQHtS+7zQtpOAoR2g78EXtDMsGSBZ8/jjj8e2pXaNKs8qS0xY1sD9p83gO0cccURsG2qzt9wf6sezzvI5lkfQTlHfnj17LrEP8R/zKyCo5r8HdWtAR0hHAmjyYAGBNIAVFNV+afr06WGbbbaJD3nLA/hjETqdaWug+txzz0UQo6Gvd9SC6n/+85/YMNCZ0ajVK49YNBatHTQWNII0PvWOWlAFmmlEufaWB8sfKGtJa3XbC6qAMLBM47bqqqsGNKk9+IzOkw619qCBBjAAIjJG3/ve9+IaMBp4OrraBh3YAgSAXQYXdLY0lnxO1hxgIQ4wCAjQaTNd1xI8iU0mirI4gHc6dHStd1SgyjXRkdExtTzoVKkbHRGQCQTRWQG2tQex2BhBA9/yoDNmbTEgTOf7gx/8IEJwW8dLL70U7zEwgb9qDyAGCAVOOfAyYML9oNPmuxx0bOuvv348l2en5UHHhYeAuVdeeSXeA8qrdy7frQVVgIbv0tnXO1hLffrpp0e4Q1v+DtzXHpTP5wweWx7PPPNMBFXAgg797bffXsx/ABFewIPcR+49nS8gXHswIGLWgPpz1ANVOn/qwrr3lt/nO9SVwRrAwLUzcAJ+ag8GTNxfOvx6R3tAlWvGYzw3lIGPWx74jbpUS5z4O7EB7erg+WEQCSDhO9oENuwwaMQv+Jk/gVgOroWy//znP0forQa7tH8MLKlPywOw5R7wfAJUPLcAJ88NzzjgWR2AGABVJRbwAv784x//WFcrlskwqOPe4gHWRresAwMiyqRtrHdUoMqzSbvMAIbBFx4HPFsDVZ4Dnnk80fLg/tLO097QtuCp1tqYClS5BtovQLVlu0V8fEP7yCCPA+ilLWNwUnvQ56Ab8FlvjSrtNX0Mz069g8EGgwvaVQZHPC9VW1GdT5tCe1gL43WD+WF2BQTV7Leg9Qo8++yzMQtD5oADYN1hhx1i406DXB00anSWABsNO40FI1nWKAFLbLwCiuqBKiAMzPE9II2Oh2wOI3IaZjqqWlAF1A444IDA6JrF+jT0ND5ksoAlYIWs5K9+9avY6bY8aCxoRGicafTpSA899NA4+q4W+1egSjaA7AeZPkbglEtHBWgARJdffnnsTMlAtLY7e0lrVGncq3WUFahSXxp2Gjbgn86ObGTVyNKJkCHjc66DBpfPyMpUoApgAlFkQshIAqV0xJSx9dZbR9BDswpUid23b994LllEOj4GH+jPmjJiA0rcH8qsgIcOhntANoKOlIwgHQ8dN9lqso1oRwcMAHJf0Y2MLrHRnUwE51JnYtFw4zlggHLIEPEdQIGBE9kjfFYPVMnIUA86ZDoRMhjtOYBi9KGzJGNC9ogMIRrTyZAlqepQgSpxyTwCHOhMlp764TtikK3CM2hMZ02HRUdP3fEE32NNKllBtF2wYMHCTDqxK1DlWeK+AH88f3TC+JxnifqhLZ8Tj8/5DN2AZv7kOQVeyf7QmbcFqpRNBonng0wPcQEj/EE9yZYCqPiTgSkzGHT03F/uHc8jzzvXyv2sB6o8N1wPnTw+QG82uKA1//bCCy/EcoErgINzaUfwOW0K95fPeX5aW/9dD1TJ0FMvAAR45By8Rh3HjBkTPYVmtEVoRh0oC2DiGgFD4AKfMXDHE0AGnmPwzHMG1HQGVHnegEXK/cIXvhC9wHPC88bzT2zqiBcrUKVdJuPKAAK4B/w5n8wqzyGzJ2RE8RzeJDvOM0t8BoDoS3lkpRncAdJAM1lX2jW8Tnw2SZHJpo1vC1TpG7j/DObIyFMnZmt4xlquUaWNp03Fm3yH+0sd8TA+AMKpN+0d9wUd8DX1YlBG+8ESNNoYvsusAoN2yqHvYrDN32m3+C7+4jrwLvcTf9PfkMUmHu0Tzy0zGtxb2o/qntZupqJePFdknEnE0M7xPdomgJ7r4nN8QlyeOc7Fq1wXM1E8twwuyGgLqu1ppfOeI6jm1X+JpTOa5AbRkDMVVR10jGT/6LCqxfItA9EQMqLktR505HTg9UCV6W5AB1CgUaQxZtqKjp8OhQ6hAlUaX4CUeHTgNLR0chzAIw0Gn9GYAmPEbnkwcuZ66OgAQUbUZMfoCMlCMB1YgSodIZ9RBgBHtqGaBiT7Qt2AShp/Ord6R0dBlU6Dqb4qW4luxKaOdDxowEFWBsihc6VDRetaUKWjoSMmA47udBg0zmS86EToICpQpfFHfxp+DhpnGnw6OKAfQKle1YX+dEboRadN51VlnOls+B4HfwJbaEgHAMhQT+pNR8k9r6b56eQBHkCROgCudLjUibpRb+pbnd+aafEoGU0GN7WgSocDBNQeQHUF/XRglEWHAiDgLw6AgM/JMAJh1KE2o0pZdIRLOsjeAEfAF7HwEtkm4IbBBN8HPjnQlg65duqfzox64r0KYGo9yPkAGB0edWd6nM94RvELn9cuC6hX19qMKlk4vl8tU8DbgCKZT/4kHlqgGW0A5/IccfCs0MHjVfyLb1uCKn5AN+5JNU1dbazhvqELUAPwoRufEYsBEwMAnu96g5SW19XWZioAmbrRblAf1uNzf4B9sugc+J82jnK5Zt4egQZAJZ4n2wdgsy66gr7OgioZR+4fA20GzcThYNYH79LecC8oE3+gDaCK3rQXAB5LKHiOGMRX94p2GH8xKOJ6ub5qAE+bwLNNu8Ezir+5DgYbnIMuDNbJFrd1VBlV6oenuYcM0EhsUAbA3xJUgTX+Dajk+irPAXq0HeiK/oAoAyf+DkgTh/oB1/ydhAP/Vi2FAazpl2hXaLc5yHbjM5apAPX4jxkknhEglOeaQRDerT3q7fqnT8QTDFwYxPBMVP0gOuJXZuJ49hkI8dwyIMC33ONq5qwtTf33xlFAUG2ce9FqTViDSEMHXFRvACBrBqTQ6QI2NCp0DjSiLXfa0rEyZVMPVBmZ0qjS8fEg02AzZcTR8vVUAAyNODADcNFI02BUBx0JU6usdSMm8NbyoONj1Mu5dJRkfjnqvZ4KYCYOQNfaAVzTMLW2VrWjU/+tgSqQBrDR0HFUoAqw8znAUAuqjPC5X2ROOQBzMqN0wmQa6PwqUOX+AENk0jhqs86tXTcZZDp7OvMKVOkA8ABZnCqjWg1E6HwAZP7knpFBrQ46XMqng6HjoNOhs6UTqqZj0YX60+nWrhmsrV9HQLXa9c/SADrUagBQ73pZ4gHEAL8VqPIZUAUkVAedIcDDteGv2ulhzmEQRMdGxghgZUAEcFRruOvt+gfeuefERTc69uqVVTxn/BsdPp0sf8fH/EknyUG2BvDmXrX2DtNaUAU4gILq9UEM/vA3AzzuKT6nzkBCaweDN55NMmktQZVnG914zslmMXghY1YdgBRtAQMj/g0I4U/Kox0iO8aAAi8BHgB5vaMeqPIM0T4wi4NXgTtmGbheMl6tHSxbIkvKoBafMAvAgBqw46ATY/BGrM6CKtoCOcBTawfPCB4kU1kPVIFc/p2BSwWqDH6oO+0eywpoO6sMHp/x/2QUq2l2nkXuAYDGwXPOfURvBo2tHS1BFYBHN9p91iEzIKCNqt31zzPA4Ib1zq0dZEJpx/E97QIzK2hFXaqMKuAHxPMZ3qDtYAaAe1T7iizuEc8mbSJ/8rzRxpCBph/D29W6+6o+9UCVdoaBC0tgKAOYr9awcz7/z/NCGfydewDMUg4H/RPXxEAfD3o0vgKCauPfo4U1JLtDo0aHySiYBx5ApWEEIuqtUeXL3RlU25tRbWvXfzX1XwqokqWjoQWAgGY6DbKGtQfTX3R6ZGZYQtERUCUOjT2dE5BSrVWlQwQs68Fq7Y7/emtU6Vjo0Mi2dwRUmb5rmVFtCapAKoAFDLS27nRZgCr3hWcTUEU7piM5GLgAsNU6ydr71NWgSha+tYxqR0GVGQEGTgy0gBruMcDKdXIvgaG2QLXa9V/vvPaAapVRJUOXE1Tbyqh2BagCsQAskEXGtVorD4ADyq1ls1uCKssWAG8GZdwj4IxZko6CapVRBSoZYJPNbnmQHWXwwcxbI4IqgyuSLviXtqzqJ4FXnpO2ZooKQoRuW1VBtbBbSxaHRoFMJKAKuJJlohOk86BxY7qnmvpn9L8kUO3I1D8NNR0L32GkT6aAbCJH7dQ/mwloFOu9eqgjU/9kohjRc20tp/7be9tyZVRbm/on60AmgyxJaxlVMt9k0phGbDn13/K6q81mAFo1Rcj3mQ4mO8q9IktBxopMGlNgdHo02lX2opr6JwPJ/SS7U3sAwNxP7j8dKYAMALc8+D5erBp/wLj2xxTqgSqZF+CjWndbO/Vf7x63llElc0RHDiAy1UdGi2xONfVPB1uBakem/tGy2khFxof6VTviyTZXU//cK/6tdpqW5RmsiQMYqsws2cmWR3um/lmzyzUBHWSh8E7Lqf96erXMqLK0AB0AEJ4v6lytm62d+idbyeCgdvd/NSODD8j8cX8ZBNVbH97aZqqWdcSX1UaqllP/Lc9l+UVnpv5ZOsJ9qJbP8GyRFazeNMB9RQ8+Y1akduq/nqa1a1Rrp/7rgSqaVhupuPfMpFRLG2qn/vEk7XrtTnWyu7SxLCdhIMZ60NbeuFEPVHneyCjSF/Any5hqQZVniUEn3qyd+m/NR2hE3clMso6eZ5d2gEFp9WtR+JP2hNkKZmiqzZS1U/+0faz75pmsNlJ1ZOof6Kw2UjGbxECGNegctVP/6EXWv/btC9SdWSFmSFhOwz2rzfq2t1/xvGWrgKC6bPVud2lMxwBpgClrD+lgyBTRSDLdyfpVpv4BFBpYHnymwWmMGD2TAaFRZPS4JFDt6GYqpo5pmGhEmQaqprerzVQ0/kzZswi/5XojLr4jm6kADuJwnQAAOgA+jIBpfGnAaWho8Fs7coEq6x/pVKpX8dBJMWiot5mq5dQ/18L0FlPSwEE1RUuDSufDtC2+ICNAJwyg0fByv/l7vQO96JQATrLQ1frW2s1UTAEDZdxX1riyBozpOgZATB8C2HQI/EnZ9Y7aDVUt36MKBOBVOrzaF/5z/+jMmTEAGgApgJ46Uy4dClPr1UYOAKllRpW12EAX/md9Hc8FG6TI3pLx4dmpQLUjm6mq9Z48XwAZQMrzV7uZisw109eUSwYLaAa66KTxKPVigMafgN2SQJV/YyCBX3hWAGEgonYzFfcRYGMzCveB+85SHNZTAnM8KzzXrCOst5mK71JPlgxVm8NqN1Oxa7za8MK9Ii4AgndZ6wg8scSIZ7G16dP2gioDLepQQQ3eYgkMYA6QACLoAdywnIN/p61pz2YqpoW5VtokdAeqWEda7fhH62rXPwN+tGLamnaH88kmM9hgNoL1+niQ+9ARUMXT+ILnggE89WHdZO1mKp5/nktiVz8hTfYSv+Fj4It7QlvIhrx6Rz1Q5TxmGfALU+O0HcSpXvjPoBU/A9O0rVwz60y5JyQkKk1od0h+oAGxWG7U2rpZ/p1nhcEt94rnGm/VbqaqpvmBVwZb9CkkXarNVDzLeIx7X28zFZ+xMYq2n7c7cB6DrdrNVCwxoQ0js8y/4V/qDVDjWQbqHPi5PWuu291xe2ISBQTVJLIufVBAlUaKB7/lQQdF48bIn86bjoyGqrVjSaBK40ujyQgV2Kk9GN3zoDMKrX5ClZF0tU61XnlLyqZyfrVJi8YbSKoOdmjT+DH65b/qJ1SpG41WtUmoZZl0WDS8bYFqvX+vnebv6qn/euVxfWx2ABLIPraWUeW7dCo03Hig3kE2jAYacKwyI7Xn8TnZWHQGWsie0lnScdAxtDxYGgGAAR9AGDHrlb2kqX9iApX4CNBp7XU8nFcLqmQUyeK29pYAOhnqsiRQpdND1yX9oEMFquw8rtZl1+oAGLC+F1/Wvp4KeKnWqbbUjTWa6AaYsp6T84DLlkd7p/7r3WvegwlEce/YNEImijWS1TrYlt8BXMmGtgaqDECoL3BY76jNpgJQ3BuWM9QeXTX1T0wG1QyQeF1UvQNYZnaAtodsMhnReq/G47u1a1Tp3IBgBia1B9AGQAI8ta+nQjMG3vXWbPIs8bwxCO8IqPJcsYu/Wqfa8vp4Lmnjq6lzNsAx2Gp5dGbqv2pHyKYCndVR+8tUtPsMBuvpyawM668ZcFVvZmn5/lTgmn9j6Vn1ijBAH6ilrW95VNnUap03/qKtaPk6QL7HoIIBS73XUzEIqdaptiwDGGXpBIkCnk/qXy3BqT3Xqf+6j1tDfiioNuRtCTFjSofCSBTAYKqNLB0jTzJsdI7Vb2XTePCKJho8HkiyQDQI1YYnRpcsFQAimJah46ehAJR4mGlQyHYxBQuE8v+M3MnoMboFICiPbBgHO8hZFwtIEZdGjilhFqjznbZ+FpF60PkDozSaACOdY/V6JTpFRuXVVB1gQWPKf9QHqCV7THlkW2tfhN7ydpL5Qa+WDSzn1YJq9cJ/rgOgIaPBwQYOtKTDIUNQLXUAbNGRGHxOg1+7mQoNmHZn9y33jqwEDSPXCURWL/xndF+9mqrlZhsyaqw/pdEF+gBIAIFrJvPCcggyPnTcZInqvbeQenMt1SYw/EHnwLQY/qIudL50NizVqJYDALOcx3UyWAB66DAY2LS2mapWezLuZIDIKBKLLA2ZFQY+XCfaMMioNkHQUQEsDEhYB4nHyHSQ6UHn6r2L1Qv/GRDR+dMJVwfXQ8dKVpGMM5ljPEQ2k86f+1RBJIMvAIjsDjqTRSa7xNQovgQcyE5X09rcW9a38R8ZOjpAMtDcU+CiyjDxb1wD5xGLbCu6om97NlMxc0JdyBqSUeQVXHgOEKj9jXPuCaDJ80pmiWcKz6EXfq023qARWX1iAoNVRo7pXiCNuvJ91p2yfpWsE6BBvTmA9uo8Mqv4Bb8Cw0vaTEXGisEFbQlZ7dqX6tdrclkCQGYdD1Amg2TgnvaEQVm1AQkf4XfaJDSgLlwvzwlwVAuqlAP8Ug/uP17DD9SFTCPn177wn3aMQRbtDO0GzxZT3WTvuAdkWBlEVy/8Z+MOzwiDeGJTH/QjU1m9nqqaVQK68CbtNO0Zzxn3ApAm41dN+fOcox1wy7XyDOAvzlvSZqpKA7Ki+JhBU3UwA8PABg+zRppsN5lIDmbcAG/ucdWW86wza0a7wXNHv8M9xEf1gJI4/BvXzkCKtg1dGEiRrcWb9Fs8KwwAW25g4lp5DulTeO7Ru3ppf+0L/7mPxKieNepLe0Aby70DUNGKWSDaxmrKn7ich0foBwBXsvbMzLiZqkEBqEW1BNUy7pO1LECBJe36T1X96mX/gBcdBcBKx0JnCZiwCaL2l6lS1cO4nVdgSZupOh+1eb7Z2q7/5lEg7ZXWvuyfgR4AywCdzxkYMRCv/WWqtLUxejMqIKg24133mpMokANUyf7QWZAhr9ZPVplgMuyAavXS/5avfkkigkE7rICg2mHJFvmCoLp0+rX1bdqY6pe4qtdVkb1kVozBMRl5ssrVS//biue/q0BHFRBUO6qY56tAKwrkANW2fj6VaS6yrK29RsibmV8BQXXp7oGgunT6tfXttn4+leUgLKGo1oS2Fc9/V4GOKiCodlQxz1eBVhRgjRobelhjxnQ76+iqV9GkEo21hazppKNg3Wn1m9lkWFlnyZq9ttYMp6qbcdunAOt5GUywTo/MFOtKWYPr0T4FWPPJWm/W7FZvBnEnd/u0a+9ZwCprg1nPyvpv1h6zlpU3GLB+ljWo7B3wUIEUCgiqKVQ1pgqogAqogAqogAqowFIrIKgutYQGUAEVUAEVUAEVUAEVSKGAoJpCVWOqgAqogAqogAqogAostQKC6lJLaAAVUAEVUAEVUAEVUIEUCgiqKVQ1pgqogOe8q4UAACAASURBVAqogAqogAqowFIrIKgutYQGUAEVUAEVUAEVUAEVSKFAh0GVn/bkZ9A4+F1sflqO3+3mt3f5qU9+m5ffCOZnzDiXn3/kc87l8yFDhsRXW/A5P1vJ5/wMHi8r91ABFVABFVABFVABFVCBSoEOgerbb78dQZPf4q1+h33BggVh+vTpYfjw4fFdjkAov6HLb5Hz+8z8Pi9QOn/+/PiuO97ryG/18qs5vJdt3rx5gd8n5nyA10MFVEAFVEAFVEAFVEAFUKDdoAqQ3nvvvTE7esYZZyxUD3gFUOfMmbMwizpu3Lj473xn7ty5EW7JrtZ+/uqrr8YsKmA7fvz4+LLgQYMGeVdUQAVUQAVUQAVUQAVUICrQIVDlVyn49Y/q6NmzZ8yWAqpM4fOrKoDrhAkTwowZM2LmlHNYKgCoTpw4ceHnFZjyOefPnDnT6X9NqQIqoAIqoAIqoAIqsFCBDoMqPxN57LHHRiA9//zz4/Q+h6Cqq1RABVRABVRABVRABbpSgQ6Bau3Uf5U55bfFgdVlOfXPkoJZs2aF2bNnd6UWxlIBFVABFVABFVgGCrAskNnWxx57bLHSmJ09/PDDw7vf/e4l1uSmm26KM7J/+tOfwhtvvBE+9KEPhdNOOy18/OMfj/8/YMCAAKO0PA466KAYf7XVVov/9O9//zvumWEZIn//0Y9+FHbZZZew4oorLgMlmqOIPn36BP7rzNFuUCU4m6a+973vxbWmTNmzVvUTn/hEnOIfNWrUIpup2DTFOaNHj15kMxXGqXb9u5mqM7fM76iACqiACqhA2Qr8+c9/Dl/5ylfC448/vtiFsK/lpJNOCmuuuWarF/nVr3413HzzzeH1119f5ByWI+67774xLn+yDLHlwcbuE088MYLTz372s3DqqaeGJ598MjILxzXXXBP22WefsNJKK5UtcjepfYdAlSwqJvjNb34TX0O19dZbx2UA3FyWAUydOjUuAejfv38cKQGkfD5t2rT4+a677ho3TNV+zhpWzncjVTdxlJehAiqgAiqgAm0oUAuqDz74YNhqq63ardkNN9wQ3y5E9vOcc84JQOu73vWumFkFbvnvL3/5y0JQfeSRR8Jmm21WN/6hhx4aP992223DySefHJ577jlBtd13Ytmc2CFQXTZVshQVUAEVUAEVUIHurMDSgCpgyuZupvkPO+ywhVP4tXqRIKsyqksC1eo7JNq++MUvhmeffVZQbTDjCaoNdkOsjgqogAqogAp0dwXqTf2vs846cTnAIYccEtZff/342sp6xxZbbBEzpszG/uMf/4ivL2I96R577BGzohtvvPEiGdUqxrrrrhtnbw8++ODwwQ9+ML6VSFBtfKcJqo1/j6yhCqiACqiACnQrBQDM3XbbLTz88MOLXRc/KnTppZeG9dZbb7F/Y3qfvS5PPPFEXT3YH3PuuefGNxN95jOfCX/7298WO49yr7jiirD22msLqgW4SlAt4CZZRRVQARVQARXozgoAI0cddVS45557wn//+9+4mx9gXWGFFRa57FpQJfP67W9/O+72Z3PU5ZdfHt9ABPx+5CMfWeR7bAZnp//vf//7+IuYd9xxR9hxxx3D8ssvH89z6r9x3SWoNu69sWYqoAIqoAIq0DQK8ONB7PYn23rllVfGn1xfeeWVWwXVMWPGxHWonAPA8ndeR1UPVAlCTOK/+OKL8VVUrEmtdvYLqo1rM0G1ce+NNVMBFVABFVCBplGgFlSvvfbasPfee9d9RVS1RvWUU06JP93Oa6amTJkSfx2THyVqD6j+4he/iEsPqoytoNq4NhNUG/feWDMVUAEVUAEV6JYKAKXPP/98hNENNtggsDOfaXx+WGiNNdYIt99+e3yl1IUXXhjf3w6csm6VTVBsmuI1mRtuuGEgq8pa1iOOOCL86le/ipuweCPA3XffHV566aWYNeXf2XzF6zTvv//++Pqqu+66K5ZbHYJq49pMUG3ce2PNVEAFVEAFVKBbKgCoskN/5syZi13fBRdcEA444ICwyiqrhCOPPHLhL0YxvQ+wArNkT+u9zL964f91110Xp/lfeOGFxeIDvF/72tfCO9/5zsB7VMnevvbaa4udd+aZZwZ+fGDVVVftlveglIsSVEu5U9ZTBVRABVRABbqJAmx6uvHGG+PuewCUKfjtttsuguNnP/vZCJEcVUZ1hx12iLv5eYUVB7A6YsSIcOedd8Zfp+IHhciq8t13vOMd4ZVXXgk///nP4warhx56KL6+ihi8d3XnnXeO53AIqo1vKEG18e+RNVQBFVABFVABFVCBplRAUG3K2+5Fq4AKqIAKqIAKqEDjKyCoNv49soYqoAIqoAIqoAIq0JQKCKpNedu9aBVQARVQARVQARVofAUE1ca/R9ZQBVRABVRABVRABZpSAUG1KW+7F60CKqACKqACKqACja+AoNr498gaqoAKqIAKqIAKqEBTKiCoNuVt96JVQAVUQAVUQAVUoPEVEFQb/x5ZQxVQARVQARVQARVoSgUE1aa87V60CqiACqiACqiACjS+AoJq498ja6gCKqACKqACDa3A8aOnhukz5zR0HVNX7rIh/cKaq62Uupimiy+oNt0t94JVQAVUQAVUoGsVEFRDEFS71lNVNEE1ja5GVQEVUAEVUIGmUUBQFVRTm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bvEKhOnz49nHHGGQvr8u53vztccMEF4e233w5jxowJkyZNCj169AjbbLNNOOaYY8Jbb70Vrr766vj5csstFz8fMmRIePPNN+PnkydPjp/37ds3HH300amu0bgqoAIqoAIqoAIJFRBUBdVU9uowqF544YXhJz/5ycL6LFiwIACww4cPD2PHjo0QOnTo0DBw4MDQu3fvMGLEiAil8+fPD8cdd1zYb7/9wuqrrx5GjhwZrrrqqjBv3rwwbNiweH6/fv1SXadxVUAFVEAFVEAFEikgqAqqiawVlhpUyaYCqHPmzFmYRR03blysLxA7d+7cmEUlu1r7+auvvhqzqIDt+PHjQ69evcKgQYNSXadxVUAFVEAFVEAFEikgqAqqiazVcVCtpv6Z4t96660jhAKqTOHvv//+cRnAhAkTwowZM2LmtGfPnmHw4MERVCdOnLjw8wpM+ZzzZ86c6fR/qrtsXBVQARVQARVIqICgKqimsleHMqq1lQAwDzjggHD44YeHJ598UlBNdYeMqwIqoAIqoAINroCgKqimsminQZXM6Y9//OOw/vrrh5dffnmZTv2zpGDWrFlh9uzZqXQxrgqogAqogAqoQDsVuGjSi+GZl+a18+zuedoJe64Veq/cq3te3FJeVZ8+fQL/deboNKiSUT3wwAPDqaeeGp577rkwatSoRTZTsWmKc0aPHr3IZqoBAwYs3PXvZqrO3DK/owIqoAIqoAKNpYAZVTOqqRzZblAli3nLLbeE66+/PtaFNanA6J577hmB9Pzzzw9Tp06Nn/fv3z+uS2WjFJ9PmzYtfr7rrrvGDVO1n7OGlfPdSJXqFhtXBVRABVRABdIqIKgKqqkc1m5QTVUB46qACqiACqiACpStgKAqqKZysKCaSlnjqoAKqIAKqECTKCCoCqqprC6oplLWuCqgAiqgAirQJAoIqoJqKqsLqqmUNa4KqIAKqIAKNIkCgqqgmsrqgmoqZY2rAiqgAiqgAk2igKAqqKayuqCaSlnjqoAKqIAKqECTKCCoCqqprC6oplLWuCqgAiqgAirQJAoIqoJqKqsLqqmUNa4KqEBTKXDjjTeG008/PTzyyCNhs802i3/fd99929TgmWeeCd///vfjD6O88cYb4aijjgqnnHJKeM973hO/e88994QrrrgiTJo0KTz//PPx11149/SQIUNC37594zn86Mp1110Xxo0bFx577LEYZ4sttgjf/OY3wz777BPWWGONNuvhCSqwNAoIqoLq0vhnSd8VVFMpa1wVUIGmUeCvf/1rBNMbbrghXvMGG2wQ/789P2Ry3nnnhbPOOiv+FDXHoYceGkF13XXXDXfccUc444wzwn333beYll/5ylfieWuuuWY488wzw2WXXRYBtfYAan/wgx+Egw8+uGnuhReaRwFBVVBN5TxBNZWyxlUBFWgKBV5//fVwzjnnRCBcf/31Q48ePQKftQdUp0yZEs/717/+FX/h79FHH10EVE866aSYbd1xxx0jsG611VbhoosuCueee25YZZVVwve+972YLSXGAw88EI4//vhwzDHHhKeffjpC7C9/+ctw5JFHhhNPPDGsvfbaTXE/vMg8Cgiqgmoq5wmqqZQ1rgqoQFMocOutt0ZQXHHFFcMuu+wS7r333vDUU0+1CapkUIHJ0aNHh6FDh4ZXXnklXHzxxXVB9YADDojnkqm9+eabYwZ1hRVWiH8uv/zysawnn3wyDB8+PP589axZs8IJJ5wQRo0aFYDd73znO2HVVVdtivvhReZRQFAVVFM5T1BNpaxxVUAFur0Czz77bITFn/70pxEGP/WpT8XsantAdezYsTFLuuGGG4bTTjst/OpXvwpnn332IqB67bXXxmUBZEgHDhwYdthhh7gWlXWrrFH91re+FTOxwOiYMWPC5ptvHqf5//73v8f1qmR4qd/OO+/c7e+FF5hXAUFVUE3lQEE1lbLGVQEV6PYKXHjhhREy2dwEdL744ovxz7ZA9eGHH45Z0Pvvvz+C5EEHHRS++93vLgaq//nPfyKY/vCHP4ybpDhWWmmlhZBabbh6/PHH43dZI1utU+3Xr1+EXCG129uwIS5QUBVUUxlRUE2lrHFVQAW6tQLTpk2LsMm6UmCVKfff/e537QJVpuiBSL5TbZyqB6rs5ifzevnll8ed/QsWLIggus4668Qs6oEHHhjB9be//W1cI8ufrJGtzmMz18knnxw22WSTbn0vvLj8CgiqgmoqFwqqqZQ1rgqoQLdW4JprromA+sQTT7R6nd/4xjfiOezMrw6WC5x66qnxdVStHR/72MfixihedcVbAZjSJ/O60UYbxczp+PHjw/vf//7FNlMde+yx4bDDDovATBb2z3/+s5upurULG+fiBFVBNZUbBdVUyhpXBVSgWytw0003RQgFJls76oEq70Lle2RJlwSqX/rSlwJZ21tuuSVukmLnPsfdd98dM7lVFpXs6YgRI8K2224b426zzTbxvGHDhkVY3X333ePnW2+9dbe+H15cXgUEVUE1lQMF1VTKGlcFVKDpFKg39c/ufkCSl/Z/9atfjZuuyIa2PFpO/TPVD2Defvvtodr1/973vjeuWR05cmTghwKIO3v27Djt/4EPfCAuB/jyl78cfxiAv3MuPzrA8gKytB4qkEoBQVVQTeUtQTWVssZVARVoOgXqgSpT/WRAr7rqqvC5z30uwifZz7ZAdeWVV45T+5dccsliL/LnuzvttFNcD/vaa6/FP//whz8sFpP1q7yminer+nqqprPjMr1gQVVQTWU4QTWVssZVARVoOgWmTp26yGYqspm1GdWvf/3rMaNau2a1EgkoZf3pIYccsvAnVMmqXn/99XFDFZu2qo1UAwYMiOdtuumm8essA+CdqZMnT47ZVAD1k5/8ZDjiiCPiGwmE1Kaz4jK/YEFVUE1lOkE1lbLGVQEVUAEVUIEmUUBQFVRTWV1QTaWscVVABVRABVSgSRQQVAXVVFYXVFMpa1wVUAEVUAEVaBIFBFVBNZXVBdVUyhpXBVRABVRABZpEAUFVUE1ldUE1lbLGVQEVUAEVUIEmUUBQFVRTWV1QTaWscVVABVRABVSgSRQQVAXVVFYXVFMpa1wVUAEVUAEVaBIFBFVBNZXVBdVUyhpXBVRABVRABZpEAUFVUE1ldUE1lbLGVQEVUAEVUIEmUUBQFVRTWV1QTaWscVVABVRABVSgSRQQVAXVVFYXVFMpa1wVUAEVUAEVaBIFBFVBNZXVBdVUyhpXBVSgOAVuvPeZMO7OJ4urd1dW+JD+G4Y9+q7blSGN1QQKCKqCaiqbC6qplDWuCqhAcQoIqiEIqsXZtiEqLKgKqqmM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NhhUF2wYEHgS2eeeWbYeuutw7HHHhvefvvtMGbMmDBp0qTQo0ePsM0224RjjjkmvPXWW+Hqq6+Ony+33HLx8yFDhoQ333wzfj558uT4ed++fcPRRx+d6hqNqwIqoALtUkBQFVTbZRRPWkwBQVVQTfVYdBhUgdLzzz8/1gfIBEinT58ehg8fHsaOHRshdOjQoWHgwIGhd+/eYcSIERFK58+fH4477riw3377hdVXXz2MHDkyXHXVVWHevHlh2LBh8fx+/fqluk7jqoAKqECbCgiqgmqbJvGEugoIqoJqqkejQ6BKNvXee+8Nf/zjH8N6660Xnn766ZghBVDnzJmzMIs6bty4WF/Onzt3bjyH7Grt56+++mrMogK248ePD7169QqDBg1KdZ3GVQEVUIE2FRBUBdU2TeIJgmorHrhsSL+w5mor6ZAuVqBDoEo2lQwqgPnoo48uAqpkV/fff/+4DGDChAlhxowZMXPas2fPMHjw4AiqEydOXPh5BaZ8zvkzZ850+r+Lb67hVEAFOqaAoCqodswxnl0pYEbVjGqqp6HdoEp2lCl81qACpLfccougmuquGFcFVCCLAoKqoJrFeN2gUEFVUE1l43aDKpnSU089NTz11FML6wK0brDBBmH99ddfplP/QPOsWbPC7NmzU+liXBVQgSZU4K5H54bbHprThFf+f5e815arhe03emdTa+DFd1yBiya9GJ55aV7Hv9iNvnHCnmuF3iv36kZX1HWX0qdPn8B/nTnaDaq1wQHFKqPKUoApU6aEUaNGLbKZik1TTOuPHj16kc1UAwYMWLjr381UnbllfkcFVCCVAmZUzaim8lZ3j2tG1YxqKo8vNajyeiqAlDcBTJ06Nb4JoH///nFdKhul+HzatGnx81133TVumKr9nDWsnO9GqlS32LgqoALtVUBQFVTb6xXPW1QBQVVQTfVMdApUU1XGuCqgAiqQUwFBVVDN6b+SyxZUBdVU/hVUUylrXBVQgeIUEFQF1eJM2yAVFlQF1VRWFFRTKWtcFVCB4hQQVAXV4kzbIBUWVAXVVFYUVFMpa1wVUIHiFBBUBdXiTNsgFRZUBdVUVhRUUylrXBVQgeIUEFQF1eJM2yAVFlQF1VRWFFRTKWtcFVCB4hQQVAXV4kzbIBUWVAXVVFYUVFMpa1wVUIHiFBBUBdXiTNsgFRZUBdVUVhRUUylrXBVQgeIUEFQF1eJM2yAVFlQF1VRWFFRTKWtcFVCB4hQQVAXV4kzbIBUWVAXVVFYUVFMpa1wVUIHiFBBUBdXiTNsgFRZUBdVUVhRUUylrXBVQgeIUEFQF1eJM2yAVFlQF1VRWFFRTKWtcFVCB4hQQVAXV4kzbIBUWVAXVVFYUVFMpa1wVUIHiFBBUBdXiTNsgFRZUBdVUVhRUUylrXBVQgeIUEFQF1eJM2yAVFlQF1VRWFFRTKWtcFVCB4hQQVAXV4kzbIBUWVAXVVFYUVFMpW1Dc1157LfzmN78JV1xxRbj33nsD//+BD3wgfP3rXw9HH310WHXVVetezZtvvhmeeOKJMGbMmDBhwoTw2GOPhZVXXjl89rOfDcOGDQvbbrtteOGFF8K5554bzjnnnLoxPvjBD4azzz47fPGLXwwPPPBAuOSSS8KUKVPCP/7xj7DGGmuEAw44IBxxxBFhgw02KEhRq1qqAoKqoFqqd3PXW1AVVFN5UFBNpWwhcefNmxchdY899lisxqusskoYPHhwuPDCC+tezTPPPBOOO+64cOONNy7275tttln46U9/GtZaa612gepGG20U9tlnnwiotUevXr3CzjvvHK6//vpAfTxUIKUCgqqgmtJf3Tm2oCqopvK3oJpK2ULivv7662Hy5MnhsssuC8cff3zYeuutw9133x0OPvjgMHPmzLDllluGqVOn1r2aJ598MmZDyZzutttuYbnllgvDhw+PYPv+978//tugQYMW++6///3vCLHf/OY3w4c//OEwatSosPzyy8fyycRSBzK1J510UrjzzjvDFltsEcaOHRs++tGPFqKq1SxVAUFVUC3Vu7nrLagKqqk8KKimUrbguAAomdTf//73SwTVlpc4d+7ccO2114bDDz98iaD66KOPhoMOOij85S9/CXvttVf42c9+tphaf//73yP0XnrppYJqwV4qreqCqqBammcbpb6CqqCayouCaiplC43L+lSm8lmbusIKK4ShQ4eGE088sc2rYb3qX//613DmmWeGm266KcLlL3/5y7D22msv8t0qPmtPWXf6ox/9KOy9996LnPPGG2/ELC/LClhe8IUvfCFcc801bdbBE1RgaRUQVAXVpfVQs35fUBVUU3lfUE2lbEFxgUfWgJLlrI7VV189Tv9/97vfbXUzFediIKDzD3/4Q/wqa0qB1B//+MdxSUDL46mnngrf/va3w8SJE8OnP/3pCMXVZi02Ue2www4Lv/Kud70r7LnnnhF+3UxVkKEKrqqgKqgWbN+sVRdUBdVUBhRUUylbUNx6oEr12QgFqB555JGtXk1LUOXEFVdcMey0004RVjfccMOF3yVTSpb1y1/+cowNsJI1rY6WoMrnADMgfMYZZ7iZqiBPlVpVQVVQLdW7uestqAqqqTwoqKZSttC4//3vf8ODDz4YzjrrrHDHHXfEtabnnXdefH1UW8esWbPiK65YW8omLWCVGNXBjn7+7eKLLw6f+MQn4iut3ve+9y0Wdv78+TFTy6Ys1qjymipg+bTTTmurCv67CiyVAoKqoLpUBmriLwuqgmoq+wuqqZQtOC4ZVjY4MfXPGlPgcv/992/XFT3++OPx/assBfjkJz8ZN2RxsIb1rrvuCl/60pdCz5494zm8X3VJxz333BOXB1TLEEaOHNmuOniSCnRWAUFVUO2sd5r9e4KqoJrqGRBUUylbSFyyoLyw/9lnn41Zy/XXXz8Am0y133DDDQszqrzLlPN4hRQv9B8/fnzc6MSmqxNOOCGuR+X1VD//+c/Dscceu1hGtfbF/5tuumm48sorQ79+/aJKgPFtt90WrrvuurgcAMB97rnn4kYr/jOjWoiZukE1BVVBtRvYOMslCKqCairjCaqplC0k7iuvvBLfoQpstjze8Y53xNdHMf3OVD6Z1Z/85Cdhk002ia+hAkx33333+L7VlgdrUy+66KIItRx/+tOf4sYowJg/2bxVHaxdZRnANtOEAwAAIABJREFUfvvtt1gcNmdtv/328V2rbqgqxFQFV1NQFVQLtm/WqguqgmoqAwqqqZQtKO7LL78cxo0bF4GVd5wCqNttt10Ex3333Tfuyp8zZ87CjCov9//FL34RWM/KjwGwaYqMKDC7zjrrRLjlDQKbb755VAEYHj16dNw4RcaWLCm/QlV78CMAt99+e6wDL/lnQ9ZHPvKR+GqqAw88sO5a1oIktqqFKCCoCqqFWLXhqimoCqqpTCm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1rgqoALFKSCoCqrFmbZBKiyoCqqprCioplLWuCqgAsUpIKgKqsWZtkEqLKgKqqmsKKimUta4KqACxSkgqAqqxZm2QSosqAqqqawoqKZSNmPcZ//1Whhyyf0Za5C/6M3X6x3OGLxF/opYg6IUEFQF1aIM20CVFVQF1VR2FFRTKZsxrqAagqCa0YAFFy2oCqoF2zdr1QVVQTWVAQX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6BKpvv/12OO+888LUqVNDjx49Qv/+/cP+++8f+HzMmDFh0qRJ8fNtttkmHHPMMeGtt94KV199dfx8ueWWi58PGTIkvPnmm/HzyZMnx8/79u0bjj766FTX2HRxBVVBtelM30UXLKgKql1kpaYLI6gKqqlM3yFQ5eRbb701Quj06dPD2WefHcaOHRv/Pnz48Ph3IHTo0KFh4MCBoXfv3mHEiBERSufPnx+OO+64sN9++4XVV189jBw5Mlx11VVh3rx5YdiwYfH8fv36pbrOpoorqAqqTWX4LrxYQVVQ7UI7NVUoQVVQTWX4DoFqVYkFCxaEKVOmhBtuuCGcf/75EVDnzJmzMIs6bty4eCrnzZ07N2ZRya7Wfv7qq6/GLCpgO378+NCrV68waNCgVNfZVHEFVUG1qQzfhRcrqAqqXWinpgolqAqqqQzfIVCtnfrv2bNnOO2008L6668fQZUp/GoZwIQJE8KMGTNi5pTzBg8eHEF14sSJCz+vwJTPOX/mzJlO/3fRXRZUBdUuslLThRFUBdWmM30XXbCgKqh2kZUWC9MhUK3NqFZT/6ecckq47777BNVUd6gTcQVVQbUTtvErIQRBVVD1QeicAoKqoNo557T9rU6BKmHJrv74xz+OGdWXX355mU79s6Rg1qxZYfbs2W1fYROe8cKc+eFHt73QhFf+f5e84ZorhEN3WqOpNfDiO67AXY/ODbc9NKfjX+xG39hry9XC9hu9sxtdkZeyLBS4aNKL4ZmX5i2Lohq2jBP2XCv0XrlXw9YvZ8X69OkT+K8zR7tBFThkip5d/XvttVecyj/ggAPCEUccEaF11KhRi2ymYtMU54wePXqRzVQDBgxYuOvfzVSduWVtf8eMqhnVtl3iGfUUMKNqRtUno3MKmFE1o9o557T9rXaDKqEAT9abcrAmFRjdc8894+dsquK1VXzOa6s4j41SfD5t2rT4+a677ho3TNV+zhpWzncjVds3q71nCKqCanu94nmLKiCoCqo+E51TQFAVVDvnnLa/1SFQbTucZzSCAoKqoNoIPiyxDoKqoFqibxuhzoKqoJrKh4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oJqKmUzxhVUBdWM9iu6aEFVUC3awBkrL6gKqqnsJ6imUjZjXEFVUM1ov6KLFlQF1aINnLHygqqgmsp+gmoqZTPGFVQF1Yz2K7poQVVQLdrAGSsvqAqqqewnqKZSNmNcQVVQzWi/oosWVAXVog2csfKCqqCayn6CaiplM8YVVAXVjPYrumhBVVAt2sAZKy+oCqqp7CeoplI2Y1xBVVDNaL+iixZUBdWiDZyx8oKqoJrKfh0C1bfffjucd955YerUqaFHjx6hf//+Yf/99w98PmbMmDBp0qT4+TbbbBOOOeaY8NZbb4Wrr746fr7ccsvFz4cMGRLefPPN+PnkyZPj53379g1HH310qmtsuriCqqDadKbvogsWVAXVLrJS04URVAXVVKbvEKhy8q233hohdPr06eHss88Op556agTS4cOHh7Fjx0YIHTp0aBg4cGDo3bt3GDFiRITS+fPnh+OOOy7st99+YfXVVw8jR44MV111VZg3b14YNmxYPL9fv36prrOp4gqqgmpTGb4LL1ZQFVS70E5NFUpQFVRTGb5DoFpbCeD02GOPjZnQ++67L8yZM2dhFnXcuHHx1AULFoS5c+fGLCrn137+6quvxu8CtuPHjw+9evUKgwYNSnWdTRVXUBVUm8rwXXixgqqg2oV2aqpQgqqgmsrwnQJVAHTKlCnhhhtuCOeff37MpDKFXy0DmDBhQpgxY0bMnPbs2TMMHjw4gurEiRMXfl6BKZ9z/syZM53+76K7LKgKql1kpaYLI6gKqk1n+i66YEFVUO0iKy0WplOgyppUpv+r6XpBNdXt6VxcQVVQ7Zxz/JagKqj6FHROAUFVUO2cc9r+VodBFUg9/fTTw9Zbbx323HPPuJEKUF2WU/9kdGfNmhVmz57d9hU24RkvzJkffnTbC0145f93yRuuuUI4dKc1mloDL77jCtz16Nxw20NzOv7FbvSNvbZcLWy/0Tu70RV5KctCgYsmvRieeWnesiiqYcs4Yc+1Qu+VezVs/XJWrE+fPoH/OnN0CFQrSN1ggw3CAQccEMurlgGMGjVqkc1UbJpiWn/06NGLbKYaMGDAwl3/bqbqzC1r+ztmVM2otu0Sz6ingBlVM6o+GZ1TwIyqGdXOOaftb7UbVAHSW265JVx//fULo1avqPra174W16ry2irWqvLaKtalslGKz6dNmxY/33XXXeOGqdrPWcPK+W6kavtmtfcMQVVQba9XPG9RBQRVQdVnonMKCKqCauec0/a32g2qbYfyjEZRQFAVVBvFi6XVQ1AVVEvzbKPUV1AVVFN5UV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T1BNpWzGuIKqoJrRfkUXLagKqkUbOGPlBVVBNZX9BNVUymaMK6gKqhntV3TRgqqgWrSBM1ZeUBVUU9lPUE2lbMa4gqqgmtF+RRctqAqqRRs4Y+UFVUE1lf0E1VTKZowrqAqqGe1XdNGCqqBatIEzVl5QFVRT2U9QTaVsxriCqqCa0X5FFy2oCqpFGzhj5QVVQTWV/QTVVMpmjCuoCqoZ7Vd00YKqoFq0gTNWXlAVVFPZr8Og+vbbb4fTTjstzJkzJ1xwwQWxXnw2ZsyYMGnSpNCjR4+wzTbbhGOOOSa89dZb4eqrr46fL7fccvHzIUOGhDfffDN+Pnny5Ph53759w9FHH53qGpsurqAqqDad6bvoggVVQbWLrNR0YQRVQTWV6TsEqgApoLnLLruEO++8M4LqggULwvTp08Pw4cPD2LFjI4QOHTo0DBw4MPTu3TuMGDEiQun8+fPDcccdF/bbb7+w+uqrh5EjR4arrroqzJs3LwwbNiye369fv1TX2VRxBVVBtakM34UXK6gKql1op6YKJagKqqkM3yFQpRKAKV+66KKLIqgCrwAqGdYqizpu3LhYX86dO3duhFuyq7Wfv/rqqzGLCtiOHz8+9OrVKwwaNCjVdTZVXEFVUG0qw3fhxQqqgmoX2qmpQgmqgmoqw3cZqDKFv//++0dwnTBhQpgxY0bMnPbs2TMMHjw4gurEiRMXfl6BKZ9z/syZM53+76K7LKgKql1kpaYLI6gKqk1n+i66YEFVUO0iKy0WRlBNpWzGuIKqoJrRfkUXLagKqkUbOGPlBVVBNZX9ugxUl+XUP0sKZs2aFWbPnp1Kl6LjvjBnfvjRbS8UfQ1LW/kN11whHLrTGksbxu83mQJ3PTo33PbQnCa76kUvd68tVwvbb/TOptbAi++4AhdNejE889K8jn+xG33jhD3XCr1X7tWNrqjrLqVPnz6B/zpzLDWoAo1TpkwJo0aNWmQzFZummNYfPXr0IpupBgwYsHDXv5upOnPL2v6OGVUzqm27xDPqKWBG1YyqT0bnFDCjaka1c85p+1sdAlXAk/Wm1cG6VID085//fDj//PPD1KlT4+um+vfvH89joxSfT5s2LX6+6667xg1TtZ+zhpXz3UjV9s1q7xmCqqDaXq943qIKCKqCqs9E5xQQVAXVzjmn7W91CFTbDucZjaCAoCqoNoIPS6yDoCqolujbRqizoCqopvKh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sJqqmUzRhXUBVUM9qv6KIFVUG1aANnrLygKqimsp+gmkrZjHEFVUE1o/2KLlpQFVSLNnDGyguqgmoq+wmqqZTNGFdQFVQz2q/oogVVQbVoA2esvKAqqKayn6CaStmMcQVVQTWj/YouWlAVVIs2cMbKC6qCair7CaqplM0YV1AVVDPar+iiBVVBtWgDZ6y8oCqoprKfoJpK2YxxBVVBNaP9ii5aUBVUizZwxsoLqoJqKvtlAdW333473H333eGKK64IPXr0CGuuuWY499xzU11j08UVVAUERcqdAAAO5UlEQVTVpjN9F12woCqodpGVmi6MoCqopjJ9FlCdN29eGDZsWBg4cGDYaqutwoUXXhjWWGONMGjQoFTX2VRxBVVBtakM34UXK6gKql1op6YKJagKqqkMv8xBlWzqlClTws033xzOO++88NZbb4V777033HPPPeGUU05JdZ1NFVdQFVSbyvBdeLGCqqDahXZqqlCCqqCayvDZQLUCU8D18ccfD6NGjXL6v4vusqAqqHaRlZoujKAqqDad6bvoggVVQbWLrLRYmCJBdcGCBWHWrFlh9uzZqXQxrgqogAqogAqogAqoQBco0KdPn8B/nTmygapT/525XX5HBVRABVRABVRABZpHgWUOqkjLZqpDDz00HHHEEW6mah6veaUqoAIqoAIqoAIq0CEFsoAqG6jIqN54441hueWWCxtvvLEbqTp02zxZBVRABVRABVRABbq/AllAtfvL6hWqgAqogAqogAqogAosrQKC6tIq6PdVQAVUQAVUQAVUQAWSKCCoJpHVoCqgAiqgAiqgAiqgAkurgKC6tAr6fRVQARVQARVQARVQgSQKCKpJZDWoCqiACqiACqiACqjA0iogqC6tgn5fBVRABVRABVRABVQgiQKCahJZDaoCKqACKqACKqACKrC0CgiqS6ug31cBFVABFVABFVABFUiigKCaRFaDqoAKqIAKqIAKqIAKLK0CgurSKuj3VUAFVEAFVEAFVEAFkiggqCaR1aAqoAIqoAIqoAIqoAJLq4CgurQK+n0VUAEVUAEVUAEVUIEkCgiqSWQ1qAqogAqogAqogAqowNIqIKgurYJ+XwVUQAVUQAVUQAVUIIkCgmoSWQ2qAiqgAiqgAiqgAiqwtAoIqkurYDf7/ksvvRQuv/zy8NOf/jQ8+uij4R3veEf43Oc+F0477bSwxRZbxKv9z3/+E+65555w7rnnht/85jdhhRVWCFtvvXX41re+Fb7whS8sosgrr7wSY33/+98Pr732Wvj6178ev1cdL7/8crjxxhvDFVdcER544IHQq1evsP7664eDDz44HHHEEWGVVVbpZgp7Od1Vgb/97W/hhhtuCNdcc0145JFHwuqrrx723HPPMGTIkPCJT3xi4bPzy1/+MvzkJz8Jf/zjH0OPHj3CDjvsEM/ZaaedwkorrbRQnueeey6MHTs2Po9PPfVUfIZOOOGEhf8+e/bscN1114VRo0aFxx57LKy88sqhf//+4ZhjjgnbbLNNd5XZ6+qGCsyZMydcffXVYdy4ceHhhx8O//3vf2O/c8opp8S+hT6G49577w0/+MEPwp133hn7oc022yyceuqpYffdd4/+56DPueqqq8L48ePjczhv3ryw6667xj5syy23DP/zP/8Tz6MP45n67W9/G954443wkY98JJxxxhlht912W+Q57IZyF3dJgmpxtyxdhf/+97+H4447Lvz85z9frJCNN944doqbbrppmDRpUvjKV74S5s6du8h56667bjj77LPD4MGDY0NDo3LyySeH+++/P5632mqrLQKqQOqVV14Zhg0btlh5733ve8O3v/3tCL8eKtDoCvz1r38Np59+egTVlsdnP/vZ2Elut9124bLLLgtnnnlm+Oc//7nIaRtuuGH8fODAgfHzW265Jf7/tGnTFp5XC6pA6llnnRUuvfTS2MnWHp/5zGdih7v99ts3umzWTwWiAiQ4brvttthv1B4kKhjY9evXL/zhD38IBxxwQBy0tTzGjBkT9t133wirn//858PkyZMjoLaMdccdd4Stttoq/O53vwuDBg0K9HktDwaa++yzj7DaQN4UVBvoZuSuytNPPx07RzpUHlQe4uOPPz7wcK+99tph+PDhYccdd4wwO3HixLDzzjuHiy++OMyaNStmeu66667472RZgdibbrop0IB88YtfjFnV6dOnLwKqZGwPOuiggAmBWzreF198MYLrzTffHDNNd999d25ZLF8F2lRg6tSpEVLXW2+98OUvfznORgCuDOo+9KEPxb9/7GMfi3/yXBxyyCExE8Qzx2dkiI466qjw3e9+N6y55prxWQBSP/7xj4df//rX4b777lsko8rzwbP67LPPxgEdsw88f3z25z//OYIqz1FthrbNi/AEFcikAKD6qU99Khx44IHh9ddfjzNqZDoB19GjR4cBAwbEQRx9C33MOeecE1ZdddX4HJEZZTaCmYf3v//9EVSZWSAW/RBwS9IEcCVjS39EecSnD/vhD38YZw45n+eMgSWzFCRLPBpDAUG1Me5DQ9bi1VdfDddff31sNCpQpbP99Kc/HafkyZ7uv//+caoFIB06dGj46Ec/GqfyyRBVB9OSTPm3Bqpkl+igDzvssPCvf/0rXHTRRXF6B1i+9tprG1IbK6UCbSkALAKhFagy5chndL78+dWvfjVOXzK9yXKYvffeO2ZegdPqoBMmBhBam1Gl8/7e974XwZh/p5PnOTrppJPiFOqRRx4ZTjzxxPjceqhAaQrgYWbj/vGPf0RQZdkZs3j0IUzrMxgke8oSGp4DZhV+//vfhw9/+MOLXSrf57l44YUXIqiyXOBLX/pSmDFjRkygAK0M6M4777zYp82fPz8OEjfYYIPSZOu29RVUu+2tXfoLY70qDy+ZVEaqI0eODH369Am77LJL2GSTTSJE0oDQ8d56661xpEpDwdTJ5ptv3iaoPv/887GDJu4HP/jBmKmlkaCzpoO98MIL44jXQwVKUwBvA6NMzbP2DZjkeSLjyf/j8W233TZeFs8YGVTWlfI505ztBVWW4vCdak3qd77znfg8sWaPz1nf56ECpSnAIItlMiwPY8lZ796946wB0/7MGFT9y+233x4OP/zwOLPw0EMPxURJy4MZBzKkrINlNgPAJRPLjCFJFPoyjl/96lfh0EMPDawNB4g32mij0mTrtvUVVLvtrV26C3vzzTfj5qb99tsvPrh0qoAp64h4mGtBlZI4t2/fvh0CVb7HiJlR7CWXXLKwwsQWUpfu/vntvAqwDAA4Ze0qy1uARtZjA6rV5sQKVMke8TmzEB0F1X//+99xNoLO+plnnol/Z0ZDUM17/y298woAJcymAZEM2siCMnVPVpRZg1pQ/dOf/hSzq08++WRdUAU4eRb4d5a0kURh+QCxWGZWC6os3yHZAvQKqp2/fym+KaimULUbxGS0yUYmOlymLpnaZxTL6LarQBUYZocnnTQL5pl+YU0RO/9pVBgFU7aHCpSkADuNgVSAkSl5/s4GJyC0q0D1L3/5S1zjOmHChLrSMLXJkoLamY2SNLSuzakAWU8yp/iafoD+hmeHPzsKqixJI3PKbN/yyy8fs6k8j4CvoFqWvwTVsu7XMqltLaSyBo7pS7JATPEz1cJotzajCnCyho5zOjL1X22mIutEx8q6VEa1LAF44oknYgPFGwh8RdUyue0W0gUKAKlM+TPAY3cxf2dzB8f5558fQZXp+Nqpf2YTmPpn/Xd7M6rEY6PhBRdcEDdi8Wx+8pOfjFOlZJxco9oFN9MQy1QBIPUb3/hGfOMFkMoMBNlQEhhsKKxmDWozqlOmTImbpVhvWjv1D6SSUGE6H0jlNW9ssFpxxRUjuLIfgtm82owqzxNvApg5c6YZ1WV659suTFBtW6OmOqP2FVVAKp0oD3h18O5HOtp11lmn7mYqMjg0DrWbOOptpmLxO28OYDcnHTSjXP5kKpP339HREovP6607aqqb4sUWoUBLSCWTSkdbHXgZcOXdqfU2U7HMhixp7YaQ1jZT1ROEV1bx9g3eSeyu/yIsYyX/nwJLglROYYqf54N3FdfbTMV7VpnS5zWKS4JUYrFRiil+lsrU20zFGlbeCED/59EYCgiqjXEfGqIWZGNYwM5C9nqQSiVpKBjB8rCTQaXRYP0PLxlnpEv2iCnP2qMeqPLyf7JOvBKE969Wu/4ZzbJmlSwuL2f+2c9+5vR/Q7jDSixJAXYUMyOAb9lV3BJS+S7r7Picdzx+85vfjFBKFgio5L2OzCTwHPC+4epoDVRZN86sAwNCfiCD/+dtGWSheHbJ3LLp0UMFSlBgxIgRcWMtMwO1mdSq7oAsfQvv5MbX9FM9e/aMM3HMwvEnmxLf9773xbcA8Hdm+mozqVUsQJZXUAG/9GEsMXvrrbfCXnvtFZeikTxh9uM973lPCdI1RR0F1aa4ze27SDpN1vCQ1ax3MJXJFH+1TrXlOYxmeRUIm0RYa8rCddYbtTyY1qGxoXHi3XiPP/74Yue8613viv/Gu/E8VKDRFWBwBoSSVa13sKGKHflkcNiV3/Il/bzyje/zjkgOXs3D2zbqHfyKFS/z5x3GZH5qD97KwdpUpjZ9h2qju8b6oQDJD5aTsRSs3lFtqGKan+ei5Y9lsDSM1yjyLlWWAOyxxx5xEFfvYO8Dm4J5N3i1TrX2PGKx9IDzWDLg0RgKCKqNcR8aohY0FEzzk9VsDVQffPDB+JoPGgZGrdVPNwKedMTVTub2gCpT/4xg6bjJHLFmiDVE/NwkHS2Nl+tTG8IaVqINBVj3BmjyfLQGqqw/5V2qzCSwpIbnjdfukNUBPmtfS9UWqAK+DBrJLDHQA1CBXZ4bfihDSNWypShAu8/PltIXLAlUea8pm3p5dpi94wX+9FfMRJBgoe+g7+KVhoDNkkCVWTwyt8QiQcNrEcnY8ior+rDqJ1tL0bC711NQ7e532OtTARVQARVQARVQgUIVEFQLvXFWWwVUQAVUQAVUQAW6uwKCane/w16fCqiACqiACqiAChSqgKBa6I2z2iqgAiqgAiqgAirQ3RUQVLv7Hfb6VEAFVEAFVEAFVKBQBQTVQm+c1VYBFVABFVABFVCB7q6AoNrd77DXpwIqoAIqoAIqoAKFKiCoFnrjrLYKqIAKqIAKqIAKdHcFBNXufoe9PhVQARVQARVQARUoVAFBtdAbZ7VVQAVUQAVUQAVUoLsrIKh29zvs9amACqiACqiACqhAoQoIqoXeOKutAiqgAiqgAiqgAt1dAUG1u99hr08FVEAFVEAFVEAFClWgFlSfCyGsVeh1WG0VUAEVUAEVUAEVUIHup8DzG2+88Xt7dL/r8opUQAVUQAVUQAVUQAW6gwL/H1NbtmHaoX5TAAAAAElFTkSuQmCC"/>
          <p:cNvSpPr>
            <a:spLocks noChangeAspect="1" noChangeArrowheads="1"/>
          </p:cNvSpPr>
          <p:nvPr/>
        </p:nvSpPr>
        <p:spPr bwMode="auto">
          <a:xfrm>
            <a:off x="2412274" y="29696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56660"/>
              </p:ext>
            </p:extLst>
          </p:nvPr>
        </p:nvGraphicFramePr>
        <p:xfrm>
          <a:off x="87086" y="1393370"/>
          <a:ext cx="11904617" cy="515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49782" y="6548845"/>
            <a:ext cx="5747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CAGED. Secretaria Especial de Previdência e Trabalho, 2018 a 2020.</a:t>
            </a:r>
          </a:p>
        </p:txBody>
      </p:sp>
    </p:spTree>
    <p:extLst>
      <p:ext uri="{BB962C8B-B14F-4D97-AF65-F5344CB8AC3E}">
        <p14:creationId xmlns:p14="http://schemas.microsoft.com/office/powerpoint/2010/main" val="34791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11" y="2213952"/>
            <a:ext cx="3182341" cy="160301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74882" y="426266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1725295" algn="l"/>
              </a:tabLst>
            </a:pPr>
            <a:r>
              <a:rPr lang="pt-BR" sz="1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Sebrae Tocantins 2020</a:t>
            </a:r>
            <a:endParaRPr lang="pt-BR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725295" algn="l"/>
              </a:tabLst>
            </a:pPr>
            <a:r>
              <a:rPr lang="pt-BR" sz="1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 de Gestão Estratégica</a:t>
            </a:r>
            <a:endParaRPr lang="pt-BR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725295" algn="l"/>
              </a:tabLs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 Técnica: Wesley Cardoso Batista / Contato: 3219-3378</a:t>
            </a:r>
            <a:endParaRPr lang="pt-BR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725295" algn="l"/>
              </a:tabLst>
            </a:pPr>
            <a:r>
              <a:rPr lang="pt-BR" sz="12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Estagiário(a): Filipe Matheus Rocha Carvalho Setúbal / Lucas Aguiar Moraes Fagundes</a:t>
            </a:r>
            <a:endParaRPr lang="pt-BR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31636264"/>
              </p:ext>
            </p:extLst>
          </p:nvPr>
        </p:nvGraphicFramePr>
        <p:xfrm>
          <a:off x="182883" y="1146184"/>
          <a:ext cx="11861074" cy="551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-31242"/>
            <a:ext cx="12192000" cy="1093688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02966" y="1189729"/>
            <a:ext cx="20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Total : 124.429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77227" y="6533934"/>
            <a:ext cx="4844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Sebrae a partir de dados da Receita Federal do Brasil, 2020.</a:t>
            </a:r>
            <a:endParaRPr lang="pt-BR" sz="1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108960" y="161299"/>
            <a:ext cx="645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NÚMERO DE PEQUENOS NEGÓCIOS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NÚMERO DE EMPRESAS EXPORTADORAS E VALOR EXPORTADO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36085"/>
              </p:ext>
            </p:extLst>
          </p:nvPr>
        </p:nvGraphicFramePr>
        <p:xfrm>
          <a:off x="0" y="1314994"/>
          <a:ext cx="12192000" cy="520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352800" y="6596390"/>
            <a:ext cx="5059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>
                <a:hlinkClick r:id="rId3"/>
              </a:rPr>
              <a:t>As MPE nas exportações brasileiras: 2009-2017 – Região </a:t>
            </a:r>
            <a:r>
              <a:rPr lang="pt-BR" sz="1100" dirty="0" smtClean="0">
                <a:hlinkClick r:id="rId3"/>
              </a:rPr>
              <a:t>Norte</a:t>
            </a:r>
            <a:r>
              <a:rPr lang="pt-BR" sz="1100" dirty="0" smtClean="0"/>
              <a:t>. Sebrae, 2020.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733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 smtClean="0">
                <a:solidFill>
                  <a:schemeClr val="bg1"/>
                </a:solidFill>
              </a:rPr>
              <a:t>VALOR ADICIONADO DOS PEQUENOS NEGÓCIOS NO PIB DO ESTADO EM %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561287"/>
              </p:ext>
            </p:extLst>
          </p:nvPr>
        </p:nvGraphicFramePr>
        <p:xfrm>
          <a:off x="69668" y="1463040"/>
          <a:ext cx="11930743" cy="513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00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COMPOSIÇÃO SETORIAL DOS PN  NO PIB DO ESTADO 2017 EM %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444083"/>
              </p:ext>
            </p:extLst>
          </p:nvPr>
        </p:nvGraphicFramePr>
        <p:xfrm>
          <a:off x="0" y="1314994"/>
          <a:ext cx="12009120" cy="528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5393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 smtClean="0">
                <a:solidFill>
                  <a:schemeClr val="bg1"/>
                </a:solidFill>
              </a:rPr>
              <a:t>PARTICIPAÇÃO DOS PN NO PIB DO ESTADO POR SETOR 2017 </a:t>
            </a:r>
            <a:endParaRPr lang="pt-B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68018"/>
              </p:ext>
            </p:extLst>
          </p:nvPr>
        </p:nvGraphicFramePr>
        <p:xfrm>
          <a:off x="0" y="1314995"/>
          <a:ext cx="12192000" cy="528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14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 smtClean="0">
                <a:solidFill>
                  <a:schemeClr val="bg1"/>
                </a:solidFill>
              </a:rPr>
              <a:t>EVOLUÇÃO DA PARTICIPAÇÃO DOS PN NO PIB - INDÚSTRIA DE TRANSFORMAÇÃO EM %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00096"/>
              </p:ext>
            </p:extLst>
          </p:nvPr>
        </p:nvGraphicFramePr>
        <p:xfrm>
          <a:off x="0" y="1314994"/>
          <a:ext cx="12192000" cy="528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6183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chemeClr val="bg1"/>
                </a:solidFill>
              </a:rPr>
              <a:t>EVOLUÇÃO DA PARTICIPAÇÃO DOS PN NO PIB - SERVIÇOS EM %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19745"/>
              </p:ext>
            </p:extLst>
          </p:nvPr>
        </p:nvGraphicFramePr>
        <p:xfrm>
          <a:off x="0" y="1314994"/>
          <a:ext cx="12192000" cy="528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379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14994"/>
          </a:xfrm>
          <a:prstGeom prst="rect">
            <a:avLst/>
          </a:prstGeom>
          <a:solidFill>
            <a:srgbClr val="132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 smtClean="0">
                <a:solidFill>
                  <a:schemeClr val="bg1"/>
                </a:solidFill>
              </a:rPr>
              <a:t>EVOLUÇÃO DA PARTICIPAÇÃO DOS PN NO PIB - EXTRATIVA MINERAL EM %</a:t>
            </a:r>
            <a:endParaRPr lang="pt-B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389747"/>
              </p:ext>
            </p:extLst>
          </p:nvPr>
        </p:nvGraphicFramePr>
        <p:xfrm>
          <a:off x="348342" y="1480456"/>
          <a:ext cx="11599817" cy="511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946470" y="6596390"/>
            <a:ext cx="2238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FGV e Sebrae,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3343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3C3FC5BAA3D746A381A74296D2E891" ma:contentTypeVersion="12" ma:contentTypeDescription="Crie um novo documento." ma:contentTypeScope="" ma:versionID="030dac599aee3fdc01a07f14e673da82">
  <xsd:schema xmlns:xsd="http://www.w3.org/2001/XMLSchema" xmlns:xs="http://www.w3.org/2001/XMLSchema" xmlns:p="http://schemas.microsoft.com/office/2006/metadata/properties" xmlns:ns2="10dc1f0b-df26-4efc-a7f8-99d4ef0b3ba5" xmlns:ns3="83233631-5b7d-4014-8ed6-7853a8ec76bf" targetNamespace="http://schemas.microsoft.com/office/2006/metadata/properties" ma:root="true" ma:fieldsID="6c70f1f921128f45f4ced1eee6db9136" ns2:_="" ns3:_="">
    <xsd:import namespace="10dc1f0b-df26-4efc-a7f8-99d4ef0b3ba5"/>
    <xsd:import namespace="83233631-5b7d-4014-8ed6-7853a8ec76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1f0b-df26-4efc-a7f8-99d4ef0b3b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33631-5b7d-4014-8ed6-7853a8ec7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F6178B-2F35-4954-8CC3-AD19D67CEB0B}"/>
</file>

<file path=customXml/itemProps2.xml><?xml version="1.0" encoding="utf-8"?>
<ds:datastoreItem xmlns:ds="http://schemas.openxmlformats.org/officeDocument/2006/customXml" ds:itemID="{E20839AE-58CB-49A0-9D0F-7F6897BACCE3}"/>
</file>

<file path=customXml/itemProps3.xml><?xml version="1.0" encoding="utf-8"?>
<ds:datastoreItem xmlns:ds="http://schemas.openxmlformats.org/officeDocument/2006/customXml" ds:itemID="{5B27C6DA-9980-4024-B1CE-BB370304F6DC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364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Aguiar Moraes Fagundes</dc:creator>
  <cp:lastModifiedBy>Luciana Soares Pires Retes</cp:lastModifiedBy>
  <cp:revision>19</cp:revision>
  <dcterms:created xsi:type="dcterms:W3CDTF">2020-12-07T19:38:01Z</dcterms:created>
  <dcterms:modified xsi:type="dcterms:W3CDTF">2020-12-08T16:42:54Z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0x010100403C3FC5BAA3D746A381A74296D2E891</vt:lpwstr>
  </property>
</Properties>
</file>