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25"/>
  </p:notesMasterIdLst>
  <p:handoutMasterIdLst>
    <p:handoutMasterId r:id="rId26"/>
  </p:handoutMasterIdLst>
  <p:sldIdLst>
    <p:sldId id="336" r:id="rId2"/>
    <p:sldId id="298" r:id="rId3"/>
    <p:sldId id="365" r:id="rId4"/>
    <p:sldId id="364" r:id="rId5"/>
    <p:sldId id="368" r:id="rId6"/>
    <p:sldId id="366" r:id="rId7"/>
    <p:sldId id="371" r:id="rId8"/>
    <p:sldId id="351" r:id="rId9"/>
    <p:sldId id="352" r:id="rId10"/>
    <p:sldId id="370" r:id="rId11"/>
    <p:sldId id="353" r:id="rId12"/>
    <p:sldId id="354" r:id="rId13"/>
    <p:sldId id="355" r:id="rId14"/>
    <p:sldId id="356" r:id="rId15"/>
    <p:sldId id="358" r:id="rId16"/>
    <p:sldId id="359" r:id="rId17"/>
    <p:sldId id="360" r:id="rId18"/>
    <p:sldId id="361" r:id="rId19"/>
    <p:sldId id="362" r:id="rId20"/>
    <p:sldId id="363" r:id="rId21"/>
    <p:sldId id="369" r:id="rId22"/>
    <p:sldId id="367" r:id="rId23"/>
    <p:sldId id="372" r:id="rId24"/>
  </p:sldIdLst>
  <p:sldSz cx="9144000" cy="6858000" type="screen4x3"/>
  <p:notesSz cx="6797675" cy="9929813"/>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9E7"/>
    <a:srgbClr val="D6EDBD"/>
    <a:srgbClr val="E7F4D8"/>
    <a:srgbClr val="D4ECBA"/>
    <a:srgbClr val="FDE8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856" autoAdjust="0"/>
  </p:normalViewPr>
  <p:slideViewPr>
    <p:cSldViewPr>
      <p:cViewPr>
        <p:scale>
          <a:sx n="100" d="100"/>
          <a:sy n="100" d="100"/>
        </p:scale>
        <p:origin x="-702" y="72"/>
      </p:cViewPr>
      <p:guideLst>
        <p:guide orient="horz" pos="2160"/>
        <p:guide pos="2880"/>
      </p:guideLst>
    </p:cSldViewPr>
  </p:slideViewPr>
  <p:notesTextViewPr>
    <p:cViewPr>
      <p:scale>
        <a:sx n="1" d="1"/>
        <a:sy n="1" d="1"/>
      </p:scale>
      <p:origin x="0" y="0"/>
    </p:cViewPr>
  </p:notesTextViewPr>
  <p:notesViewPr>
    <p:cSldViewPr>
      <p:cViewPr varScale="1">
        <p:scale>
          <a:sx n="70" d="100"/>
          <a:sy n="70" d="100"/>
        </p:scale>
        <p:origin x="-3246" y="-90"/>
      </p:cViewPr>
      <p:guideLst>
        <p:guide orient="horz" pos="3128"/>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46400" cy="497047"/>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49688" y="0"/>
            <a:ext cx="2946400" cy="497047"/>
          </a:xfrm>
          <a:prstGeom prst="rect">
            <a:avLst/>
          </a:prstGeom>
        </p:spPr>
        <p:txBody>
          <a:bodyPr vert="horz" lIns="91440" tIns="45720" rIns="91440" bIns="45720" rtlCol="0"/>
          <a:lstStyle>
            <a:lvl1pPr algn="r">
              <a:defRPr sz="1200"/>
            </a:lvl1pPr>
          </a:lstStyle>
          <a:p>
            <a:fld id="{41D8322C-6A3C-4774-95C6-F8818C9FE9F1}" type="datetimeFigureOut">
              <a:rPr lang="pt-BR" smtClean="0"/>
              <a:t>15/08/2024</a:t>
            </a:fld>
            <a:endParaRPr lang="pt-BR"/>
          </a:p>
        </p:txBody>
      </p:sp>
      <p:sp>
        <p:nvSpPr>
          <p:cNvPr id="4" name="Espaço Reservado para Rodapé 3"/>
          <p:cNvSpPr>
            <a:spLocks noGrp="1"/>
          </p:cNvSpPr>
          <p:nvPr>
            <p:ph type="ftr" sz="quarter" idx="2"/>
          </p:nvPr>
        </p:nvSpPr>
        <p:spPr>
          <a:xfrm>
            <a:off x="0" y="9431179"/>
            <a:ext cx="2946400" cy="497046"/>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49688" y="9431179"/>
            <a:ext cx="2946400" cy="497046"/>
          </a:xfrm>
          <a:prstGeom prst="rect">
            <a:avLst/>
          </a:prstGeom>
        </p:spPr>
        <p:txBody>
          <a:bodyPr vert="horz" lIns="91440" tIns="45720" rIns="91440" bIns="45720" rtlCol="0" anchor="b"/>
          <a:lstStyle>
            <a:lvl1pPr algn="r">
              <a:defRPr sz="1200"/>
            </a:lvl1pPr>
          </a:lstStyle>
          <a:p>
            <a:fld id="{13543C7B-C5F0-48F2-B5AD-D1D19F3F0B60}" type="slidenum">
              <a:rPr lang="pt-BR" smtClean="0"/>
              <a:t>‹nº›</a:t>
            </a:fld>
            <a:endParaRPr lang="pt-BR"/>
          </a:p>
        </p:txBody>
      </p:sp>
    </p:spTree>
    <p:extLst>
      <p:ext uri="{BB962C8B-B14F-4D97-AF65-F5344CB8AC3E}">
        <p14:creationId xmlns:p14="http://schemas.microsoft.com/office/powerpoint/2010/main" val="3416963505"/>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1" y="0"/>
            <a:ext cx="2945659" cy="496491"/>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50444" y="0"/>
            <a:ext cx="2945659" cy="496491"/>
          </a:xfrm>
          <a:prstGeom prst="rect">
            <a:avLst/>
          </a:prstGeom>
        </p:spPr>
        <p:txBody>
          <a:bodyPr vert="horz" lIns="91440" tIns="45720" rIns="91440" bIns="45720" rtlCol="0"/>
          <a:lstStyle>
            <a:lvl1pPr algn="r">
              <a:defRPr sz="1200"/>
            </a:lvl1pPr>
          </a:lstStyle>
          <a:p>
            <a:fld id="{DFEA9FB1-AE43-4EA5-97F9-478C15C056C7}" type="datetimeFigureOut">
              <a:rPr lang="pt-BR" smtClean="0"/>
              <a:t>15/08/2024</a:t>
            </a:fld>
            <a:endParaRPr lang="pt-BR"/>
          </a:p>
        </p:txBody>
      </p:sp>
      <p:sp>
        <p:nvSpPr>
          <p:cNvPr id="4" name="Espaço Reservado para Imagem de Slide 3"/>
          <p:cNvSpPr>
            <a:spLocks noGrp="1" noRot="1" noChangeAspect="1"/>
          </p:cNvSpPr>
          <p:nvPr>
            <p:ph type="sldImg" idx="2"/>
          </p:nvPr>
        </p:nvSpPr>
        <p:spPr>
          <a:xfrm>
            <a:off x="915988" y="744538"/>
            <a:ext cx="4965700" cy="3724275"/>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79768" y="4716662"/>
            <a:ext cx="5438140" cy="4468416"/>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1" y="9431599"/>
            <a:ext cx="2945659" cy="496491"/>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50444" y="9431599"/>
            <a:ext cx="2945659" cy="496491"/>
          </a:xfrm>
          <a:prstGeom prst="rect">
            <a:avLst/>
          </a:prstGeom>
        </p:spPr>
        <p:txBody>
          <a:bodyPr vert="horz" lIns="91440" tIns="45720" rIns="91440" bIns="45720" rtlCol="0" anchor="b"/>
          <a:lstStyle>
            <a:lvl1pPr algn="r">
              <a:defRPr sz="1200"/>
            </a:lvl1pPr>
          </a:lstStyle>
          <a:p>
            <a:fld id="{D8E30E9C-9F0C-4153-BA71-54A380C5968E}" type="slidenum">
              <a:rPr lang="pt-BR" smtClean="0"/>
              <a:t>‹nº›</a:t>
            </a:fld>
            <a:endParaRPr lang="pt-BR"/>
          </a:p>
        </p:txBody>
      </p:sp>
    </p:spTree>
    <p:extLst>
      <p:ext uri="{BB962C8B-B14F-4D97-AF65-F5344CB8AC3E}">
        <p14:creationId xmlns:p14="http://schemas.microsoft.com/office/powerpoint/2010/main" val="725686273"/>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8E30E9C-9F0C-4153-BA71-54A380C5968E}" type="slidenum">
              <a:rPr lang="pt-BR" smtClean="0"/>
              <a:t>2</a:t>
            </a:fld>
            <a:endParaRPr lang="pt-BR"/>
          </a:p>
        </p:txBody>
      </p:sp>
      <p:sp>
        <p:nvSpPr>
          <p:cNvPr id="5" name="Espaço Reservado para Cabeçalho 4"/>
          <p:cNvSpPr>
            <a:spLocks noGrp="1"/>
          </p:cNvSpPr>
          <p:nvPr>
            <p:ph type="hdr" sz="quarter" idx="11"/>
          </p:nvPr>
        </p:nvSpPr>
        <p:spPr/>
        <p:txBody>
          <a:bodyPr/>
          <a:lstStyle/>
          <a:p>
            <a:endParaRPr lang="pt-BR"/>
          </a:p>
        </p:txBody>
      </p:sp>
    </p:spTree>
    <p:extLst>
      <p:ext uri="{BB962C8B-B14F-4D97-AF65-F5344CB8AC3E}">
        <p14:creationId xmlns:p14="http://schemas.microsoft.com/office/powerpoint/2010/main" val="2260637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8E30E9C-9F0C-4153-BA71-54A380C5968E}" type="slidenum">
              <a:rPr lang="pt-BR" smtClean="0"/>
              <a:t>11</a:t>
            </a:fld>
            <a:endParaRPr lang="pt-BR"/>
          </a:p>
        </p:txBody>
      </p:sp>
      <p:sp>
        <p:nvSpPr>
          <p:cNvPr id="5" name="Espaço Reservado para Cabeçalho 4"/>
          <p:cNvSpPr>
            <a:spLocks noGrp="1"/>
          </p:cNvSpPr>
          <p:nvPr>
            <p:ph type="hdr" sz="quarter" idx="11"/>
          </p:nvPr>
        </p:nvSpPr>
        <p:spPr/>
        <p:txBody>
          <a:bodyPr/>
          <a:lstStyle/>
          <a:p>
            <a:endParaRPr lang="pt-BR"/>
          </a:p>
        </p:txBody>
      </p:sp>
    </p:spTree>
    <p:extLst>
      <p:ext uri="{BB962C8B-B14F-4D97-AF65-F5344CB8AC3E}">
        <p14:creationId xmlns:p14="http://schemas.microsoft.com/office/powerpoint/2010/main" val="2260637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8E30E9C-9F0C-4153-BA71-54A380C5968E}" type="slidenum">
              <a:rPr lang="pt-BR" smtClean="0"/>
              <a:t>12</a:t>
            </a:fld>
            <a:endParaRPr lang="pt-BR"/>
          </a:p>
        </p:txBody>
      </p:sp>
      <p:sp>
        <p:nvSpPr>
          <p:cNvPr id="5" name="Espaço Reservado para Cabeçalho 4"/>
          <p:cNvSpPr>
            <a:spLocks noGrp="1"/>
          </p:cNvSpPr>
          <p:nvPr>
            <p:ph type="hdr" sz="quarter" idx="11"/>
          </p:nvPr>
        </p:nvSpPr>
        <p:spPr/>
        <p:txBody>
          <a:bodyPr/>
          <a:lstStyle/>
          <a:p>
            <a:endParaRPr lang="pt-BR"/>
          </a:p>
        </p:txBody>
      </p:sp>
    </p:spTree>
    <p:extLst>
      <p:ext uri="{BB962C8B-B14F-4D97-AF65-F5344CB8AC3E}">
        <p14:creationId xmlns:p14="http://schemas.microsoft.com/office/powerpoint/2010/main" val="2260637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8E30E9C-9F0C-4153-BA71-54A380C5968E}" type="slidenum">
              <a:rPr lang="pt-BR" smtClean="0"/>
              <a:t>13</a:t>
            </a:fld>
            <a:endParaRPr lang="pt-BR"/>
          </a:p>
        </p:txBody>
      </p:sp>
      <p:sp>
        <p:nvSpPr>
          <p:cNvPr id="5" name="Espaço Reservado para Cabeçalho 4"/>
          <p:cNvSpPr>
            <a:spLocks noGrp="1"/>
          </p:cNvSpPr>
          <p:nvPr>
            <p:ph type="hdr" sz="quarter" idx="11"/>
          </p:nvPr>
        </p:nvSpPr>
        <p:spPr/>
        <p:txBody>
          <a:bodyPr/>
          <a:lstStyle/>
          <a:p>
            <a:endParaRPr lang="pt-BR"/>
          </a:p>
        </p:txBody>
      </p:sp>
    </p:spTree>
    <p:extLst>
      <p:ext uri="{BB962C8B-B14F-4D97-AF65-F5344CB8AC3E}">
        <p14:creationId xmlns:p14="http://schemas.microsoft.com/office/powerpoint/2010/main" val="2260637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8E30E9C-9F0C-4153-BA71-54A380C5968E}" type="slidenum">
              <a:rPr lang="pt-BR" smtClean="0"/>
              <a:t>14</a:t>
            </a:fld>
            <a:endParaRPr lang="pt-BR"/>
          </a:p>
        </p:txBody>
      </p:sp>
      <p:sp>
        <p:nvSpPr>
          <p:cNvPr id="5" name="Espaço Reservado para Cabeçalho 4"/>
          <p:cNvSpPr>
            <a:spLocks noGrp="1"/>
          </p:cNvSpPr>
          <p:nvPr>
            <p:ph type="hdr" sz="quarter" idx="11"/>
          </p:nvPr>
        </p:nvSpPr>
        <p:spPr/>
        <p:txBody>
          <a:bodyPr/>
          <a:lstStyle/>
          <a:p>
            <a:endParaRPr lang="pt-BR"/>
          </a:p>
        </p:txBody>
      </p:sp>
    </p:spTree>
    <p:extLst>
      <p:ext uri="{BB962C8B-B14F-4D97-AF65-F5344CB8AC3E}">
        <p14:creationId xmlns:p14="http://schemas.microsoft.com/office/powerpoint/2010/main" val="2260637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8E30E9C-9F0C-4153-BA71-54A380C5968E}" type="slidenum">
              <a:rPr lang="pt-BR" smtClean="0"/>
              <a:t>15</a:t>
            </a:fld>
            <a:endParaRPr lang="pt-BR"/>
          </a:p>
        </p:txBody>
      </p:sp>
      <p:sp>
        <p:nvSpPr>
          <p:cNvPr id="5" name="Espaço Reservado para Cabeçalho 4"/>
          <p:cNvSpPr>
            <a:spLocks noGrp="1"/>
          </p:cNvSpPr>
          <p:nvPr>
            <p:ph type="hdr" sz="quarter" idx="11"/>
          </p:nvPr>
        </p:nvSpPr>
        <p:spPr/>
        <p:txBody>
          <a:bodyPr/>
          <a:lstStyle/>
          <a:p>
            <a:endParaRPr lang="pt-BR"/>
          </a:p>
        </p:txBody>
      </p:sp>
    </p:spTree>
    <p:extLst>
      <p:ext uri="{BB962C8B-B14F-4D97-AF65-F5344CB8AC3E}">
        <p14:creationId xmlns:p14="http://schemas.microsoft.com/office/powerpoint/2010/main" val="2260637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8E30E9C-9F0C-4153-BA71-54A380C5968E}" type="slidenum">
              <a:rPr lang="pt-BR" smtClean="0"/>
              <a:t>16</a:t>
            </a:fld>
            <a:endParaRPr lang="pt-BR"/>
          </a:p>
        </p:txBody>
      </p:sp>
      <p:sp>
        <p:nvSpPr>
          <p:cNvPr id="5" name="Espaço Reservado para Cabeçalho 4"/>
          <p:cNvSpPr>
            <a:spLocks noGrp="1"/>
          </p:cNvSpPr>
          <p:nvPr>
            <p:ph type="hdr" sz="quarter" idx="11"/>
          </p:nvPr>
        </p:nvSpPr>
        <p:spPr/>
        <p:txBody>
          <a:bodyPr/>
          <a:lstStyle/>
          <a:p>
            <a:endParaRPr lang="pt-BR"/>
          </a:p>
        </p:txBody>
      </p:sp>
    </p:spTree>
    <p:extLst>
      <p:ext uri="{BB962C8B-B14F-4D97-AF65-F5344CB8AC3E}">
        <p14:creationId xmlns:p14="http://schemas.microsoft.com/office/powerpoint/2010/main" val="2260637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8E30E9C-9F0C-4153-BA71-54A380C5968E}" type="slidenum">
              <a:rPr lang="pt-BR" smtClean="0"/>
              <a:t>17</a:t>
            </a:fld>
            <a:endParaRPr lang="pt-BR"/>
          </a:p>
        </p:txBody>
      </p:sp>
      <p:sp>
        <p:nvSpPr>
          <p:cNvPr id="5" name="Espaço Reservado para Cabeçalho 4"/>
          <p:cNvSpPr>
            <a:spLocks noGrp="1"/>
          </p:cNvSpPr>
          <p:nvPr>
            <p:ph type="hdr" sz="quarter" idx="11"/>
          </p:nvPr>
        </p:nvSpPr>
        <p:spPr/>
        <p:txBody>
          <a:bodyPr/>
          <a:lstStyle/>
          <a:p>
            <a:endParaRPr lang="pt-BR"/>
          </a:p>
        </p:txBody>
      </p:sp>
    </p:spTree>
    <p:extLst>
      <p:ext uri="{BB962C8B-B14F-4D97-AF65-F5344CB8AC3E}">
        <p14:creationId xmlns:p14="http://schemas.microsoft.com/office/powerpoint/2010/main" val="2260637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8E30E9C-9F0C-4153-BA71-54A380C5968E}" type="slidenum">
              <a:rPr lang="pt-BR" smtClean="0"/>
              <a:t>18</a:t>
            </a:fld>
            <a:endParaRPr lang="pt-BR"/>
          </a:p>
        </p:txBody>
      </p:sp>
      <p:sp>
        <p:nvSpPr>
          <p:cNvPr id="5" name="Espaço Reservado para Cabeçalho 4"/>
          <p:cNvSpPr>
            <a:spLocks noGrp="1"/>
          </p:cNvSpPr>
          <p:nvPr>
            <p:ph type="hdr" sz="quarter" idx="11"/>
          </p:nvPr>
        </p:nvSpPr>
        <p:spPr/>
        <p:txBody>
          <a:bodyPr/>
          <a:lstStyle/>
          <a:p>
            <a:endParaRPr lang="pt-BR"/>
          </a:p>
        </p:txBody>
      </p:sp>
    </p:spTree>
    <p:extLst>
      <p:ext uri="{BB962C8B-B14F-4D97-AF65-F5344CB8AC3E}">
        <p14:creationId xmlns:p14="http://schemas.microsoft.com/office/powerpoint/2010/main" val="2260637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8E30E9C-9F0C-4153-BA71-54A380C5968E}" type="slidenum">
              <a:rPr lang="pt-BR" smtClean="0"/>
              <a:t>19</a:t>
            </a:fld>
            <a:endParaRPr lang="pt-BR"/>
          </a:p>
        </p:txBody>
      </p:sp>
      <p:sp>
        <p:nvSpPr>
          <p:cNvPr id="5" name="Espaço Reservado para Cabeçalho 4"/>
          <p:cNvSpPr>
            <a:spLocks noGrp="1"/>
          </p:cNvSpPr>
          <p:nvPr>
            <p:ph type="hdr" sz="quarter" idx="11"/>
          </p:nvPr>
        </p:nvSpPr>
        <p:spPr/>
        <p:txBody>
          <a:bodyPr/>
          <a:lstStyle/>
          <a:p>
            <a:endParaRPr lang="pt-BR"/>
          </a:p>
        </p:txBody>
      </p:sp>
    </p:spTree>
    <p:extLst>
      <p:ext uri="{BB962C8B-B14F-4D97-AF65-F5344CB8AC3E}">
        <p14:creationId xmlns:p14="http://schemas.microsoft.com/office/powerpoint/2010/main" val="2260637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8E30E9C-9F0C-4153-BA71-54A380C5968E}" type="slidenum">
              <a:rPr lang="pt-BR" smtClean="0"/>
              <a:t>20</a:t>
            </a:fld>
            <a:endParaRPr lang="pt-BR"/>
          </a:p>
        </p:txBody>
      </p:sp>
      <p:sp>
        <p:nvSpPr>
          <p:cNvPr id="5" name="Espaço Reservado para Cabeçalho 4"/>
          <p:cNvSpPr>
            <a:spLocks noGrp="1"/>
          </p:cNvSpPr>
          <p:nvPr>
            <p:ph type="hdr" sz="quarter" idx="11"/>
          </p:nvPr>
        </p:nvSpPr>
        <p:spPr/>
        <p:txBody>
          <a:bodyPr/>
          <a:lstStyle/>
          <a:p>
            <a:endParaRPr lang="pt-BR"/>
          </a:p>
        </p:txBody>
      </p:sp>
    </p:spTree>
    <p:extLst>
      <p:ext uri="{BB962C8B-B14F-4D97-AF65-F5344CB8AC3E}">
        <p14:creationId xmlns:p14="http://schemas.microsoft.com/office/powerpoint/2010/main" val="226063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8E30E9C-9F0C-4153-BA71-54A380C5968E}" type="slidenum">
              <a:rPr lang="pt-BR" smtClean="0"/>
              <a:t>3</a:t>
            </a:fld>
            <a:endParaRPr lang="pt-BR"/>
          </a:p>
        </p:txBody>
      </p:sp>
      <p:sp>
        <p:nvSpPr>
          <p:cNvPr id="5" name="Espaço Reservado para Cabeçalho 4"/>
          <p:cNvSpPr>
            <a:spLocks noGrp="1"/>
          </p:cNvSpPr>
          <p:nvPr>
            <p:ph type="hdr" sz="quarter" idx="11"/>
          </p:nvPr>
        </p:nvSpPr>
        <p:spPr/>
        <p:txBody>
          <a:bodyPr/>
          <a:lstStyle/>
          <a:p>
            <a:endParaRPr lang="pt-BR"/>
          </a:p>
        </p:txBody>
      </p:sp>
    </p:spTree>
    <p:extLst>
      <p:ext uri="{BB962C8B-B14F-4D97-AF65-F5344CB8AC3E}">
        <p14:creationId xmlns:p14="http://schemas.microsoft.com/office/powerpoint/2010/main" val="2260637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8E30E9C-9F0C-4153-BA71-54A380C5968E}" type="slidenum">
              <a:rPr lang="pt-BR" smtClean="0"/>
              <a:t>21</a:t>
            </a:fld>
            <a:endParaRPr lang="pt-BR"/>
          </a:p>
        </p:txBody>
      </p:sp>
      <p:sp>
        <p:nvSpPr>
          <p:cNvPr id="5" name="Espaço Reservado para Cabeçalho 4"/>
          <p:cNvSpPr>
            <a:spLocks noGrp="1"/>
          </p:cNvSpPr>
          <p:nvPr>
            <p:ph type="hdr" sz="quarter" idx="11"/>
          </p:nvPr>
        </p:nvSpPr>
        <p:spPr/>
        <p:txBody>
          <a:bodyPr/>
          <a:lstStyle/>
          <a:p>
            <a:endParaRPr lang="pt-BR"/>
          </a:p>
        </p:txBody>
      </p:sp>
    </p:spTree>
    <p:extLst>
      <p:ext uri="{BB962C8B-B14F-4D97-AF65-F5344CB8AC3E}">
        <p14:creationId xmlns:p14="http://schemas.microsoft.com/office/powerpoint/2010/main" val="2260637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8E30E9C-9F0C-4153-BA71-54A380C5968E}" type="slidenum">
              <a:rPr lang="pt-BR" smtClean="0"/>
              <a:t>22</a:t>
            </a:fld>
            <a:endParaRPr lang="pt-BR"/>
          </a:p>
        </p:txBody>
      </p:sp>
      <p:sp>
        <p:nvSpPr>
          <p:cNvPr id="5" name="Espaço Reservado para Cabeçalho 4"/>
          <p:cNvSpPr>
            <a:spLocks noGrp="1"/>
          </p:cNvSpPr>
          <p:nvPr>
            <p:ph type="hdr" sz="quarter" idx="11"/>
          </p:nvPr>
        </p:nvSpPr>
        <p:spPr/>
        <p:txBody>
          <a:bodyPr/>
          <a:lstStyle/>
          <a:p>
            <a:endParaRPr lang="pt-BR"/>
          </a:p>
        </p:txBody>
      </p:sp>
    </p:spTree>
    <p:extLst>
      <p:ext uri="{BB962C8B-B14F-4D97-AF65-F5344CB8AC3E}">
        <p14:creationId xmlns:p14="http://schemas.microsoft.com/office/powerpoint/2010/main" val="2260637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8E30E9C-9F0C-4153-BA71-54A380C5968E}" type="slidenum">
              <a:rPr lang="pt-BR" smtClean="0"/>
              <a:t>23</a:t>
            </a:fld>
            <a:endParaRPr lang="pt-BR"/>
          </a:p>
        </p:txBody>
      </p:sp>
      <p:sp>
        <p:nvSpPr>
          <p:cNvPr id="5" name="Espaço Reservado para Cabeçalho 4"/>
          <p:cNvSpPr>
            <a:spLocks noGrp="1"/>
          </p:cNvSpPr>
          <p:nvPr>
            <p:ph type="hdr" sz="quarter" idx="11"/>
          </p:nvPr>
        </p:nvSpPr>
        <p:spPr/>
        <p:txBody>
          <a:bodyPr/>
          <a:lstStyle/>
          <a:p>
            <a:endParaRPr lang="pt-BR"/>
          </a:p>
        </p:txBody>
      </p:sp>
    </p:spTree>
    <p:extLst>
      <p:ext uri="{BB962C8B-B14F-4D97-AF65-F5344CB8AC3E}">
        <p14:creationId xmlns:p14="http://schemas.microsoft.com/office/powerpoint/2010/main" val="226063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8E30E9C-9F0C-4153-BA71-54A380C5968E}" type="slidenum">
              <a:rPr lang="pt-BR" smtClean="0"/>
              <a:t>4</a:t>
            </a:fld>
            <a:endParaRPr lang="pt-BR"/>
          </a:p>
        </p:txBody>
      </p:sp>
      <p:sp>
        <p:nvSpPr>
          <p:cNvPr id="5" name="Espaço Reservado para Cabeçalho 4"/>
          <p:cNvSpPr>
            <a:spLocks noGrp="1"/>
          </p:cNvSpPr>
          <p:nvPr>
            <p:ph type="hdr" sz="quarter" idx="11"/>
          </p:nvPr>
        </p:nvSpPr>
        <p:spPr/>
        <p:txBody>
          <a:bodyPr/>
          <a:lstStyle/>
          <a:p>
            <a:endParaRPr lang="pt-BR"/>
          </a:p>
        </p:txBody>
      </p:sp>
    </p:spTree>
    <p:extLst>
      <p:ext uri="{BB962C8B-B14F-4D97-AF65-F5344CB8AC3E}">
        <p14:creationId xmlns:p14="http://schemas.microsoft.com/office/powerpoint/2010/main" val="226063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8E30E9C-9F0C-4153-BA71-54A380C5968E}" type="slidenum">
              <a:rPr lang="pt-BR" smtClean="0"/>
              <a:t>5</a:t>
            </a:fld>
            <a:endParaRPr lang="pt-BR"/>
          </a:p>
        </p:txBody>
      </p:sp>
      <p:sp>
        <p:nvSpPr>
          <p:cNvPr id="5" name="Espaço Reservado para Cabeçalho 4"/>
          <p:cNvSpPr>
            <a:spLocks noGrp="1"/>
          </p:cNvSpPr>
          <p:nvPr>
            <p:ph type="hdr" sz="quarter" idx="11"/>
          </p:nvPr>
        </p:nvSpPr>
        <p:spPr/>
        <p:txBody>
          <a:bodyPr/>
          <a:lstStyle/>
          <a:p>
            <a:endParaRPr lang="pt-BR"/>
          </a:p>
        </p:txBody>
      </p:sp>
    </p:spTree>
    <p:extLst>
      <p:ext uri="{BB962C8B-B14F-4D97-AF65-F5344CB8AC3E}">
        <p14:creationId xmlns:p14="http://schemas.microsoft.com/office/powerpoint/2010/main" val="226063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8E30E9C-9F0C-4153-BA71-54A380C5968E}" type="slidenum">
              <a:rPr lang="pt-BR" smtClean="0"/>
              <a:t>6</a:t>
            </a:fld>
            <a:endParaRPr lang="pt-BR"/>
          </a:p>
        </p:txBody>
      </p:sp>
      <p:sp>
        <p:nvSpPr>
          <p:cNvPr id="5" name="Espaço Reservado para Cabeçalho 4"/>
          <p:cNvSpPr>
            <a:spLocks noGrp="1"/>
          </p:cNvSpPr>
          <p:nvPr>
            <p:ph type="hdr" sz="quarter" idx="11"/>
          </p:nvPr>
        </p:nvSpPr>
        <p:spPr/>
        <p:txBody>
          <a:bodyPr/>
          <a:lstStyle/>
          <a:p>
            <a:endParaRPr lang="pt-BR"/>
          </a:p>
        </p:txBody>
      </p:sp>
    </p:spTree>
    <p:extLst>
      <p:ext uri="{BB962C8B-B14F-4D97-AF65-F5344CB8AC3E}">
        <p14:creationId xmlns:p14="http://schemas.microsoft.com/office/powerpoint/2010/main" val="226063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8E30E9C-9F0C-4153-BA71-54A380C5968E}" type="slidenum">
              <a:rPr lang="pt-BR" smtClean="0"/>
              <a:t>7</a:t>
            </a:fld>
            <a:endParaRPr lang="pt-BR"/>
          </a:p>
        </p:txBody>
      </p:sp>
      <p:sp>
        <p:nvSpPr>
          <p:cNvPr id="5" name="Espaço Reservado para Cabeçalho 4"/>
          <p:cNvSpPr>
            <a:spLocks noGrp="1"/>
          </p:cNvSpPr>
          <p:nvPr>
            <p:ph type="hdr" sz="quarter" idx="11"/>
          </p:nvPr>
        </p:nvSpPr>
        <p:spPr/>
        <p:txBody>
          <a:bodyPr/>
          <a:lstStyle/>
          <a:p>
            <a:endParaRPr lang="pt-BR"/>
          </a:p>
        </p:txBody>
      </p:sp>
    </p:spTree>
    <p:extLst>
      <p:ext uri="{BB962C8B-B14F-4D97-AF65-F5344CB8AC3E}">
        <p14:creationId xmlns:p14="http://schemas.microsoft.com/office/powerpoint/2010/main" val="2260637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8E30E9C-9F0C-4153-BA71-54A380C5968E}" type="slidenum">
              <a:rPr lang="pt-BR" smtClean="0"/>
              <a:t>8</a:t>
            </a:fld>
            <a:endParaRPr lang="pt-BR"/>
          </a:p>
        </p:txBody>
      </p:sp>
      <p:sp>
        <p:nvSpPr>
          <p:cNvPr id="5" name="Espaço Reservado para Cabeçalho 4"/>
          <p:cNvSpPr>
            <a:spLocks noGrp="1"/>
          </p:cNvSpPr>
          <p:nvPr>
            <p:ph type="hdr" sz="quarter" idx="11"/>
          </p:nvPr>
        </p:nvSpPr>
        <p:spPr/>
        <p:txBody>
          <a:bodyPr/>
          <a:lstStyle/>
          <a:p>
            <a:endParaRPr lang="pt-BR"/>
          </a:p>
        </p:txBody>
      </p:sp>
    </p:spTree>
    <p:extLst>
      <p:ext uri="{BB962C8B-B14F-4D97-AF65-F5344CB8AC3E}">
        <p14:creationId xmlns:p14="http://schemas.microsoft.com/office/powerpoint/2010/main" val="226063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8E30E9C-9F0C-4153-BA71-54A380C5968E}" type="slidenum">
              <a:rPr lang="pt-BR" smtClean="0"/>
              <a:t>9</a:t>
            </a:fld>
            <a:endParaRPr lang="pt-BR"/>
          </a:p>
        </p:txBody>
      </p:sp>
      <p:sp>
        <p:nvSpPr>
          <p:cNvPr id="5" name="Espaço Reservado para Cabeçalho 4"/>
          <p:cNvSpPr>
            <a:spLocks noGrp="1"/>
          </p:cNvSpPr>
          <p:nvPr>
            <p:ph type="hdr" sz="quarter" idx="11"/>
          </p:nvPr>
        </p:nvSpPr>
        <p:spPr/>
        <p:txBody>
          <a:bodyPr/>
          <a:lstStyle/>
          <a:p>
            <a:endParaRPr lang="pt-BR"/>
          </a:p>
        </p:txBody>
      </p:sp>
    </p:spTree>
    <p:extLst>
      <p:ext uri="{BB962C8B-B14F-4D97-AF65-F5344CB8AC3E}">
        <p14:creationId xmlns:p14="http://schemas.microsoft.com/office/powerpoint/2010/main" val="2260637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8E30E9C-9F0C-4153-BA71-54A380C5968E}" type="slidenum">
              <a:rPr lang="pt-BR" smtClean="0"/>
              <a:t>10</a:t>
            </a:fld>
            <a:endParaRPr lang="pt-BR"/>
          </a:p>
        </p:txBody>
      </p:sp>
      <p:sp>
        <p:nvSpPr>
          <p:cNvPr id="5" name="Espaço Reservado para Cabeçalho 4"/>
          <p:cNvSpPr>
            <a:spLocks noGrp="1"/>
          </p:cNvSpPr>
          <p:nvPr>
            <p:ph type="hdr" sz="quarter" idx="11"/>
          </p:nvPr>
        </p:nvSpPr>
        <p:spPr/>
        <p:txBody>
          <a:bodyPr/>
          <a:lstStyle/>
          <a:p>
            <a:endParaRPr lang="pt-BR"/>
          </a:p>
        </p:txBody>
      </p:sp>
    </p:spTree>
    <p:extLst>
      <p:ext uri="{BB962C8B-B14F-4D97-AF65-F5344CB8AC3E}">
        <p14:creationId xmlns:p14="http://schemas.microsoft.com/office/powerpoint/2010/main" val="226063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3C8B5F86-1EB9-4D6E-A843-4AFBC405EB35}" type="datetime1">
              <a:rPr lang="pt-BR" smtClean="0"/>
              <a:t>15/08/2024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AF35747-FB68-44E0-96D2-E87136FF760C}" type="slidenum">
              <a:rPr lang="pt-BR" smtClean="0"/>
              <a:t>‹nº›</a:t>
            </a:fld>
            <a:endParaRPr lang="pt-BR"/>
          </a:p>
        </p:txBody>
      </p:sp>
    </p:spTree>
    <p:extLst>
      <p:ext uri="{BB962C8B-B14F-4D97-AF65-F5344CB8AC3E}">
        <p14:creationId xmlns:p14="http://schemas.microsoft.com/office/powerpoint/2010/main" val="1496492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B297D821-D735-4C62-8F45-E16BD241311C}" type="datetime1">
              <a:rPr lang="pt-BR" smtClean="0"/>
              <a:t>15/08/2024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AF35747-FB68-44E0-96D2-E87136FF760C}" type="slidenum">
              <a:rPr lang="pt-BR" smtClean="0"/>
              <a:t>‹nº›</a:t>
            </a:fld>
            <a:endParaRPr lang="pt-BR"/>
          </a:p>
        </p:txBody>
      </p:sp>
    </p:spTree>
    <p:extLst>
      <p:ext uri="{BB962C8B-B14F-4D97-AF65-F5344CB8AC3E}">
        <p14:creationId xmlns:p14="http://schemas.microsoft.com/office/powerpoint/2010/main" val="56429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92622D58-7930-47C3-BB97-73CFCD51351A}" type="datetime1">
              <a:rPr lang="pt-BR" smtClean="0"/>
              <a:t>15/08/2024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AF35747-FB68-44E0-96D2-E87136FF760C}" type="slidenum">
              <a:rPr lang="pt-BR" smtClean="0"/>
              <a:t>‹nº›</a:t>
            </a:fld>
            <a:endParaRPr lang="pt-BR"/>
          </a:p>
        </p:txBody>
      </p:sp>
    </p:spTree>
    <p:extLst>
      <p:ext uri="{BB962C8B-B14F-4D97-AF65-F5344CB8AC3E}">
        <p14:creationId xmlns:p14="http://schemas.microsoft.com/office/powerpoint/2010/main" val="3958653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C082E777-875C-4C54-9862-43513381AA53}" type="datetime1">
              <a:rPr lang="pt-BR" smtClean="0"/>
              <a:t>15/08/2024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AF35747-FB68-44E0-96D2-E87136FF760C}" type="slidenum">
              <a:rPr lang="pt-BR" smtClean="0"/>
              <a:t>‹nº›</a:t>
            </a:fld>
            <a:endParaRPr lang="pt-BR"/>
          </a:p>
        </p:txBody>
      </p:sp>
    </p:spTree>
    <p:extLst>
      <p:ext uri="{BB962C8B-B14F-4D97-AF65-F5344CB8AC3E}">
        <p14:creationId xmlns:p14="http://schemas.microsoft.com/office/powerpoint/2010/main" val="55819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E2D6D582-9067-4BD5-A535-EA3060ECA7A6}" type="datetime1">
              <a:rPr lang="pt-BR" smtClean="0"/>
              <a:t>15/08/2024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AF35747-FB68-44E0-96D2-E87136FF760C}" type="slidenum">
              <a:rPr lang="pt-BR" smtClean="0"/>
              <a:t>‹nº›</a:t>
            </a:fld>
            <a:endParaRPr lang="pt-BR"/>
          </a:p>
        </p:txBody>
      </p:sp>
    </p:spTree>
    <p:extLst>
      <p:ext uri="{BB962C8B-B14F-4D97-AF65-F5344CB8AC3E}">
        <p14:creationId xmlns:p14="http://schemas.microsoft.com/office/powerpoint/2010/main" val="1347516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7BB6C70B-B072-4F55-8565-05ADE861B340}" type="datetime1">
              <a:rPr lang="pt-BR" smtClean="0"/>
              <a:t>15/08/2024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BAF35747-FB68-44E0-96D2-E87136FF760C}" type="slidenum">
              <a:rPr lang="pt-BR" smtClean="0"/>
              <a:t>‹nº›</a:t>
            </a:fld>
            <a:endParaRPr lang="pt-BR"/>
          </a:p>
        </p:txBody>
      </p:sp>
    </p:spTree>
    <p:extLst>
      <p:ext uri="{BB962C8B-B14F-4D97-AF65-F5344CB8AC3E}">
        <p14:creationId xmlns:p14="http://schemas.microsoft.com/office/powerpoint/2010/main" val="4091903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8DDEAF24-73BB-4BC5-9960-570C8858798F}" type="datetime1">
              <a:rPr lang="pt-BR" smtClean="0"/>
              <a:t>15/08/2024</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BAF35747-FB68-44E0-96D2-E87136FF760C}" type="slidenum">
              <a:rPr lang="pt-BR" smtClean="0"/>
              <a:t>‹nº›</a:t>
            </a:fld>
            <a:endParaRPr lang="pt-BR"/>
          </a:p>
        </p:txBody>
      </p:sp>
    </p:spTree>
    <p:extLst>
      <p:ext uri="{BB962C8B-B14F-4D97-AF65-F5344CB8AC3E}">
        <p14:creationId xmlns:p14="http://schemas.microsoft.com/office/powerpoint/2010/main" val="1081426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A9735307-F45A-4806-B1B8-95EE1388C2E8}" type="datetime1">
              <a:rPr lang="pt-BR" smtClean="0"/>
              <a:t>15/08/2024</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BAF35747-FB68-44E0-96D2-E87136FF760C}" type="slidenum">
              <a:rPr lang="pt-BR" smtClean="0"/>
              <a:t>‹nº›</a:t>
            </a:fld>
            <a:endParaRPr lang="pt-BR"/>
          </a:p>
        </p:txBody>
      </p:sp>
    </p:spTree>
    <p:extLst>
      <p:ext uri="{BB962C8B-B14F-4D97-AF65-F5344CB8AC3E}">
        <p14:creationId xmlns:p14="http://schemas.microsoft.com/office/powerpoint/2010/main" val="3134746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58C48F3D-13D0-4EB9-8D13-3EC1D84345B8}" type="datetime1">
              <a:rPr lang="pt-BR" smtClean="0"/>
              <a:t>15/08/2024</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BAF35747-FB68-44E0-96D2-E87136FF760C}" type="slidenum">
              <a:rPr lang="pt-BR" smtClean="0"/>
              <a:t>‹nº›</a:t>
            </a:fld>
            <a:endParaRPr lang="pt-BR"/>
          </a:p>
        </p:txBody>
      </p:sp>
    </p:spTree>
    <p:extLst>
      <p:ext uri="{BB962C8B-B14F-4D97-AF65-F5344CB8AC3E}">
        <p14:creationId xmlns:p14="http://schemas.microsoft.com/office/powerpoint/2010/main" val="2099985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98D20073-CAB2-407D-B217-47F08B43ADBD}" type="datetime1">
              <a:rPr lang="pt-BR" smtClean="0"/>
              <a:t>15/08/2024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BAF35747-FB68-44E0-96D2-E87136FF760C}" type="slidenum">
              <a:rPr lang="pt-BR" smtClean="0"/>
              <a:t>‹nº›</a:t>
            </a:fld>
            <a:endParaRPr lang="pt-BR"/>
          </a:p>
        </p:txBody>
      </p:sp>
    </p:spTree>
    <p:extLst>
      <p:ext uri="{BB962C8B-B14F-4D97-AF65-F5344CB8AC3E}">
        <p14:creationId xmlns:p14="http://schemas.microsoft.com/office/powerpoint/2010/main" val="2949743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75A4EA1D-6E3A-44B6-8DF2-F42053F908CE}" type="datetime1">
              <a:rPr lang="pt-BR" smtClean="0"/>
              <a:t>15/08/2024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BAF35747-FB68-44E0-96D2-E87136FF760C}" type="slidenum">
              <a:rPr lang="pt-BR" smtClean="0"/>
              <a:t>‹nº›</a:t>
            </a:fld>
            <a:endParaRPr lang="pt-BR"/>
          </a:p>
        </p:txBody>
      </p:sp>
    </p:spTree>
    <p:extLst>
      <p:ext uri="{BB962C8B-B14F-4D97-AF65-F5344CB8AC3E}">
        <p14:creationId xmlns:p14="http://schemas.microsoft.com/office/powerpoint/2010/main" val="535622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BD2FD9-6526-4639-9C48-9BD0A981E24F}" type="datetime1">
              <a:rPr lang="pt-BR" smtClean="0"/>
              <a:t>15/08/2024</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F35747-FB68-44E0-96D2-E87136FF760C}" type="slidenum">
              <a:rPr lang="pt-BR" smtClean="0"/>
              <a:t>‹nº›</a:t>
            </a:fld>
            <a:endParaRPr lang="pt-BR"/>
          </a:p>
        </p:txBody>
      </p:sp>
    </p:spTree>
    <p:extLst>
      <p:ext uri="{BB962C8B-B14F-4D97-AF65-F5344CB8AC3E}">
        <p14:creationId xmlns:p14="http://schemas.microsoft.com/office/powerpoint/2010/main" val="325832562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2.jpe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ubtítulo 2">
            <a:extLst>
              <a:ext uri="{FF2B5EF4-FFF2-40B4-BE49-F238E27FC236}">
                <a16:creationId xmlns:a16="http://schemas.microsoft.com/office/drawing/2014/main" xmlns="" id="{1EE4F81A-9801-40D4-8101-75B56C8EFDFF}"/>
              </a:ext>
            </a:extLst>
          </p:cNvPr>
          <p:cNvSpPr>
            <a:spLocks noGrp="1"/>
          </p:cNvSpPr>
          <p:nvPr>
            <p:ph type="subTitle" idx="1"/>
          </p:nvPr>
        </p:nvSpPr>
        <p:spPr bwMode="gray">
          <a:xfrm>
            <a:off x="1735074" y="5443648"/>
            <a:ext cx="7406640" cy="1414355"/>
          </a:xfrm>
        </p:spPr>
        <p:txBody>
          <a:bodyPr>
            <a:normAutofit/>
          </a:bodyPr>
          <a:lstStyle/>
          <a:p>
            <a:pPr algn="r"/>
            <a:endParaRPr lang="pt-BR" sz="2400" dirty="0" smtClean="0">
              <a:solidFill>
                <a:srgbClr val="FFFFFF"/>
              </a:solidFill>
              <a:effectLst>
                <a:outerShdw blurRad="38100" dist="38100" dir="2700000" algn="tl">
                  <a:srgbClr val="000000">
                    <a:alpha val="43137"/>
                  </a:srgbClr>
                </a:outerShdw>
              </a:effectLst>
            </a:endParaRPr>
          </a:p>
          <a:p>
            <a:pPr algn="r"/>
            <a:r>
              <a:rPr lang="pt-BR" sz="2400" smtClean="0">
                <a:solidFill>
                  <a:schemeClr val="bg1"/>
                </a:solidFill>
                <a:effectLst>
                  <a:outerShdw blurRad="38100" dist="38100" dir="2700000" algn="tl">
                    <a:srgbClr val="000000">
                      <a:alpha val="43137"/>
                    </a:srgbClr>
                  </a:outerShdw>
                </a:effectLst>
              </a:rPr>
              <a:t>16.08.2024</a:t>
            </a:r>
            <a:endParaRPr lang="pt-BR" sz="2400" dirty="0">
              <a:solidFill>
                <a:schemeClr val="bg1"/>
              </a:solidFill>
              <a:effectLst>
                <a:outerShdw blurRad="38100" dist="38100" dir="2700000" algn="tl">
                  <a:srgbClr val="000000">
                    <a:alpha val="43137"/>
                  </a:srgbClr>
                </a:outerShdw>
              </a:effectLst>
            </a:endParaRPr>
          </a:p>
          <a:p>
            <a:pPr algn="r"/>
            <a:r>
              <a:rPr lang="pt-BR" sz="2400" dirty="0" smtClean="0">
                <a:solidFill>
                  <a:schemeClr val="bg1"/>
                </a:solidFill>
                <a:effectLst>
                  <a:outerShdw blurRad="38100" dist="38100" dir="2700000" algn="tl">
                    <a:srgbClr val="000000">
                      <a:alpha val="43137"/>
                    </a:srgbClr>
                  </a:outerShdw>
                </a:effectLst>
              </a:rPr>
              <a:t>MINISTRA MORGANA DE ALMEIDA RICHA</a:t>
            </a:r>
            <a:endParaRPr lang="pt-BR" sz="2400" dirty="0">
              <a:solidFill>
                <a:schemeClr val="bg1"/>
              </a:solidFill>
              <a:effectLst>
                <a:outerShdw blurRad="38100" dist="38100" dir="2700000" algn="tl">
                  <a:srgbClr val="000000">
                    <a:alpha val="43137"/>
                  </a:srgbClr>
                </a:outerShdw>
              </a:effectLst>
            </a:endParaRPr>
          </a:p>
        </p:txBody>
      </p:sp>
      <p:sp>
        <p:nvSpPr>
          <p:cNvPr id="6" name="Retângulo 5"/>
          <p:cNvSpPr/>
          <p:nvPr/>
        </p:nvSpPr>
        <p:spPr>
          <a:xfrm>
            <a:off x="1619672" y="1988840"/>
            <a:ext cx="6408712" cy="954107"/>
          </a:xfrm>
          <a:prstGeom prst="rect">
            <a:avLst/>
          </a:prstGeom>
        </p:spPr>
        <p:txBody>
          <a:bodyPr wrap="square">
            <a:spAutoFit/>
          </a:bodyPr>
          <a:lstStyle/>
          <a:p>
            <a:pPr algn="ctr"/>
            <a:r>
              <a:rPr lang="pt-BR" sz="2800" b="1" dirty="0" smtClean="0">
                <a:solidFill>
                  <a:schemeClr val="bg1"/>
                </a:solidFill>
                <a:effectLst>
                  <a:outerShdw blurRad="38100" dist="38100" dir="2700000" algn="tl">
                    <a:srgbClr val="000000">
                      <a:alpha val="43137"/>
                    </a:srgbClr>
                  </a:outerShdw>
                </a:effectLst>
              </a:rPr>
              <a:t>PANORAMA DO TRABALHO INFANTIL EM TOCANTINS E NO BRASIL</a:t>
            </a:r>
            <a:endParaRPr lang="pt-BR" sz="2800" dirty="0">
              <a:solidFill>
                <a:schemeClr val="bg1"/>
              </a:solidFill>
            </a:endParaRPr>
          </a:p>
        </p:txBody>
      </p:sp>
    </p:spTree>
    <p:extLst>
      <p:ext uri="{BB962C8B-B14F-4D97-AF65-F5344CB8AC3E}">
        <p14:creationId xmlns:p14="http://schemas.microsoft.com/office/powerpoint/2010/main" val="516091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400"/>
                                        <p:tgtEl>
                                          <p:spTgt spid="3">
                                            <p:txEl>
                                              <p:pRg st="1" end="1"/>
                                            </p:txEl>
                                          </p:spTgt>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4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ço Reservado para Número de Slide 7"/>
          <p:cNvSpPr>
            <a:spLocks noGrp="1"/>
          </p:cNvSpPr>
          <p:nvPr>
            <p:ph type="sldNum" sz="quarter" idx="12"/>
          </p:nvPr>
        </p:nvSpPr>
        <p:spPr/>
        <p:txBody>
          <a:bodyPr/>
          <a:lstStyle/>
          <a:p>
            <a:fld id="{BAF35747-FB68-44E0-96D2-E87136FF760C}" type="slidenum">
              <a:rPr lang="pt-BR" smtClean="0"/>
              <a:t>10</a:t>
            </a:fld>
            <a:endParaRPr lang="pt-BR"/>
          </a:p>
        </p:txBody>
      </p:sp>
      <p:sp>
        <p:nvSpPr>
          <p:cNvPr id="6" name="AutoShape 10" descr="A garantia do acesso à justiç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7" name="AutoShape 12" descr="A garantia do acesso à justiça"/>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0" name="Rectangle 3"/>
          <p:cNvSpPr>
            <a:spLocks noChangeArrowheads="1"/>
          </p:cNvSpPr>
          <p:nvPr/>
        </p:nvSpPr>
        <p:spPr bwMode="auto">
          <a:xfrm>
            <a:off x="457200" y="36464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1800" b="0" i="0" u="none" strike="noStrike" cap="none" normalizeH="0" baseline="0" smtClean="0">
                <a:ln>
                  <a:noFill/>
                </a:ln>
                <a:solidFill>
                  <a:schemeClr val="tx1"/>
                </a:solidFill>
                <a:effectLst/>
                <a:latin typeface="Arial" charset="0"/>
                <a:cs typeface="Arial" charset="0"/>
              </a:rPr>
              <a:t/>
            </a:r>
            <a:br>
              <a:rPr kumimoji="0" lang="pt-BR" altLang="pt-BR" sz="1800" b="0" i="0" u="none" strike="noStrike" cap="none" normalizeH="0" baseline="0" smtClean="0">
                <a:ln>
                  <a:noFill/>
                </a:ln>
                <a:solidFill>
                  <a:schemeClr val="tx1"/>
                </a:solidFill>
                <a:effectLst/>
                <a:latin typeface="Arial" charset="0"/>
                <a:cs typeface="Arial" charset="0"/>
              </a:rPr>
            </a:br>
            <a:endParaRPr kumimoji="0" lang="pt-BR" altLang="pt-BR" sz="1800" b="0" i="0" u="none" strike="noStrike" cap="none" normalizeH="0" baseline="0" smtClean="0">
              <a:ln>
                <a:noFill/>
              </a:ln>
              <a:solidFill>
                <a:schemeClr val="tx1"/>
              </a:solidFill>
              <a:effectLst/>
              <a:latin typeface="Arial" charset="0"/>
              <a:cs typeface="Arial" charset="0"/>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608385"/>
            <a:ext cx="5448846" cy="5927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aixaDeTexto 1"/>
          <p:cNvSpPr txBox="1"/>
          <p:nvPr/>
        </p:nvSpPr>
        <p:spPr>
          <a:xfrm>
            <a:off x="1619672" y="312737"/>
            <a:ext cx="5736878" cy="369332"/>
          </a:xfrm>
          <a:prstGeom prst="rect">
            <a:avLst/>
          </a:prstGeom>
          <a:blipFill>
            <a:blip r:embed="rId4"/>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pt-BR" dirty="0" smtClean="0"/>
              <a:t>Dados estatísticos</a:t>
            </a:r>
            <a:endParaRPr lang="pt-BR" dirty="0"/>
          </a:p>
        </p:txBody>
      </p:sp>
    </p:spTree>
    <p:extLst>
      <p:ext uri="{BB962C8B-B14F-4D97-AF65-F5344CB8AC3E}">
        <p14:creationId xmlns:p14="http://schemas.microsoft.com/office/powerpoint/2010/main" val="18433870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ço Reservado para Número de Slide 7"/>
          <p:cNvSpPr>
            <a:spLocks noGrp="1"/>
          </p:cNvSpPr>
          <p:nvPr>
            <p:ph type="sldNum" sz="quarter" idx="12"/>
          </p:nvPr>
        </p:nvSpPr>
        <p:spPr/>
        <p:txBody>
          <a:bodyPr/>
          <a:lstStyle/>
          <a:p>
            <a:fld id="{BAF35747-FB68-44E0-96D2-E87136FF760C}" type="slidenum">
              <a:rPr lang="pt-BR" smtClean="0"/>
              <a:t>11</a:t>
            </a:fld>
            <a:endParaRPr lang="pt-BR"/>
          </a:p>
        </p:txBody>
      </p:sp>
      <p:sp>
        <p:nvSpPr>
          <p:cNvPr id="6" name="AutoShape 10" descr="A garantia do acesso à justiç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7" name="AutoShape 12" descr="A garantia do acesso à justiça"/>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0" name="Rectangle 3"/>
          <p:cNvSpPr>
            <a:spLocks noChangeArrowheads="1"/>
          </p:cNvSpPr>
          <p:nvPr/>
        </p:nvSpPr>
        <p:spPr bwMode="auto">
          <a:xfrm>
            <a:off x="457200" y="36464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1800" b="0" i="0" u="none" strike="noStrike" cap="none" normalizeH="0" baseline="0" smtClean="0">
                <a:ln>
                  <a:noFill/>
                </a:ln>
                <a:solidFill>
                  <a:schemeClr val="tx1"/>
                </a:solidFill>
                <a:effectLst/>
                <a:latin typeface="Arial" charset="0"/>
                <a:cs typeface="Arial" charset="0"/>
              </a:rPr>
              <a:t/>
            </a:r>
            <a:br>
              <a:rPr kumimoji="0" lang="pt-BR" altLang="pt-BR" sz="1800" b="0" i="0" u="none" strike="noStrike" cap="none" normalizeH="0" baseline="0" smtClean="0">
                <a:ln>
                  <a:noFill/>
                </a:ln>
                <a:solidFill>
                  <a:schemeClr val="tx1"/>
                </a:solidFill>
                <a:effectLst/>
                <a:latin typeface="Arial" charset="0"/>
                <a:cs typeface="Arial" charset="0"/>
              </a:rPr>
            </a:br>
            <a:endParaRPr kumimoji="0" lang="pt-BR" altLang="pt-BR" sz="1800" b="0" i="0" u="none" strike="noStrike" cap="none" normalizeH="0" baseline="0" smtClean="0">
              <a:ln>
                <a:noFill/>
              </a:ln>
              <a:solidFill>
                <a:schemeClr val="tx1"/>
              </a:solidFill>
              <a:effectLst/>
              <a:latin typeface="Arial" charset="0"/>
              <a:cs typeface="Arial" charset="0"/>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125" y="588591"/>
            <a:ext cx="7143750" cy="5780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35118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ço Reservado para Número de Slide 7"/>
          <p:cNvSpPr>
            <a:spLocks noGrp="1"/>
          </p:cNvSpPr>
          <p:nvPr>
            <p:ph type="sldNum" sz="quarter" idx="12"/>
          </p:nvPr>
        </p:nvSpPr>
        <p:spPr/>
        <p:txBody>
          <a:bodyPr/>
          <a:lstStyle/>
          <a:p>
            <a:fld id="{BAF35747-FB68-44E0-96D2-E87136FF760C}" type="slidenum">
              <a:rPr lang="pt-BR" smtClean="0"/>
              <a:t>12</a:t>
            </a:fld>
            <a:endParaRPr lang="pt-BR"/>
          </a:p>
        </p:txBody>
      </p:sp>
      <p:sp>
        <p:nvSpPr>
          <p:cNvPr id="6" name="AutoShape 10" descr="A garantia do acesso à justiç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7" name="AutoShape 12" descr="A garantia do acesso à justiça"/>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0" name="Rectangle 3"/>
          <p:cNvSpPr>
            <a:spLocks noChangeArrowheads="1"/>
          </p:cNvSpPr>
          <p:nvPr/>
        </p:nvSpPr>
        <p:spPr bwMode="auto">
          <a:xfrm>
            <a:off x="457200" y="36464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1800" b="0" i="0" u="none" strike="noStrike" cap="none" normalizeH="0" baseline="0" smtClean="0">
                <a:ln>
                  <a:noFill/>
                </a:ln>
                <a:solidFill>
                  <a:schemeClr val="tx1"/>
                </a:solidFill>
                <a:effectLst/>
                <a:latin typeface="Arial" charset="0"/>
                <a:cs typeface="Arial" charset="0"/>
              </a:rPr>
              <a:t/>
            </a:r>
            <a:br>
              <a:rPr kumimoji="0" lang="pt-BR" altLang="pt-BR" sz="1800" b="0" i="0" u="none" strike="noStrike" cap="none" normalizeH="0" baseline="0" smtClean="0">
                <a:ln>
                  <a:noFill/>
                </a:ln>
                <a:solidFill>
                  <a:schemeClr val="tx1"/>
                </a:solidFill>
                <a:effectLst/>
                <a:latin typeface="Arial" charset="0"/>
                <a:cs typeface="Arial" charset="0"/>
              </a:rPr>
            </a:br>
            <a:endParaRPr kumimoji="0" lang="pt-BR" altLang="pt-BR" sz="1800" b="0" i="0" u="none" strike="noStrike" cap="none" normalizeH="0" baseline="0" smtClean="0">
              <a:ln>
                <a:noFill/>
              </a:ln>
              <a:solidFill>
                <a:schemeClr val="tx1"/>
              </a:solidFill>
              <a:effectLst/>
              <a:latin typeface="Arial" charset="0"/>
              <a:cs typeface="Arial" charset="0"/>
            </a:endParaRP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125" y="404664"/>
            <a:ext cx="7143750" cy="590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75102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ço Reservado para Número de Slide 7"/>
          <p:cNvSpPr>
            <a:spLocks noGrp="1"/>
          </p:cNvSpPr>
          <p:nvPr>
            <p:ph type="sldNum" sz="quarter" idx="12"/>
          </p:nvPr>
        </p:nvSpPr>
        <p:spPr/>
        <p:txBody>
          <a:bodyPr/>
          <a:lstStyle/>
          <a:p>
            <a:fld id="{BAF35747-FB68-44E0-96D2-E87136FF760C}" type="slidenum">
              <a:rPr lang="pt-BR" smtClean="0"/>
              <a:t>13</a:t>
            </a:fld>
            <a:endParaRPr lang="pt-BR"/>
          </a:p>
        </p:txBody>
      </p:sp>
      <p:sp>
        <p:nvSpPr>
          <p:cNvPr id="6" name="AutoShape 10" descr="A garantia do acesso à justiç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7" name="AutoShape 12" descr="A garantia do acesso à justiça"/>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0" name="Rectangle 3"/>
          <p:cNvSpPr>
            <a:spLocks noChangeArrowheads="1"/>
          </p:cNvSpPr>
          <p:nvPr/>
        </p:nvSpPr>
        <p:spPr bwMode="auto">
          <a:xfrm>
            <a:off x="457200" y="36464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1800" b="0" i="0" u="none" strike="noStrike" cap="none" normalizeH="0" baseline="0" smtClean="0">
                <a:ln>
                  <a:noFill/>
                </a:ln>
                <a:solidFill>
                  <a:schemeClr val="tx1"/>
                </a:solidFill>
                <a:effectLst/>
                <a:latin typeface="Arial" charset="0"/>
                <a:cs typeface="Arial" charset="0"/>
              </a:rPr>
              <a:t/>
            </a:r>
            <a:br>
              <a:rPr kumimoji="0" lang="pt-BR" altLang="pt-BR" sz="1800" b="0" i="0" u="none" strike="noStrike" cap="none" normalizeH="0" baseline="0" smtClean="0">
                <a:ln>
                  <a:noFill/>
                </a:ln>
                <a:solidFill>
                  <a:schemeClr val="tx1"/>
                </a:solidFill>
                <a:effectLst/>
                <a:latin typeface="Arial" charset="0"/>
                <a:cs typeface="Arial" charset="0"/>
              </a:rPr>
            </a:br>
            <a:endParaRPr kumimoji="0" lang="pt-BR" altLang="pt-BR" sz="1800" b="0" i="0" u="none" strike="noStrike" cap="none" normalizeH="0" baseline="0" smtClean="0">
              <a:ln>
                <a:noFill/>
              </a:ln>
              <a:solidFill>
                <a:schemeClr val="tx1"/>
              </a:solidFill>
              <a:effectLst/>
              <a:latin typeface="Arial" charset="0"/>
              <a:cs typeface="Arial" charset="0"/>
            </a:endParaRPr>
          </a:p>
        </p:txBody>
      </p:sp>
      <p:sp>
        <p:nvSpPr>
          <p:cNvPr id="12" name="AutoShape 2" descr="https://smartlabbr.org/smartlab/rank_br_ret_grey.svg"/>
          <p:cNvSpPr>
            <a:spLocks noChangeAspect="1" noChangeArrowheads="1"/>
          </p:cNvSpPr>
          <p:nvPr/>
        </p:nvSpPr>
        <p:spPr bwMode="auto">
          <a:xfrm>
            <a:off x="457200" y="36099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3" name="AutoShape 3" descr="https://smartlabbr.org/smartlab/rank_uf_ret_grey.svg"/>
          <p:cNvSpPr>
            <a:spLocks noChangeAspect="1" noChangeArrowheads="1"/>
          </p:cNvSpPr>
          <p:nvPr/>
        </p:nvSpPr>
        <p:spPr bwMode="auto">
          <a:xfrm>
            <a:off x="457200" y="36099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4" name="AutoShape 4" descr="https://smartlabbr.org/smartlab/rank_br_ret_grey.svg"/>
          <p:cNvSpPr>
            <a:spLocks noChangeAspect="1" noChangeArrowheads="1"/>
          </p:cNvSpPr>
          <p:nvPr/>
        </p:nvSpPr>
        <p:spPr bwMode="auto">
          <a:xfrm>
            <a:off x="457200" y="36099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5" name="AutoShape 5" descr="https://smartlabbr.org/smartlab/rank_uf_ret_grey.svg"/>
          <p:cNvSpPr>
            <a:spLocks noChangeAspect="1" noChangeArrowheads="1"/>
          </p:cNvSpPr>
          <p:nvPr/>
        </p:nvSpPr>
        <p:spPr bwMode="auto">
          <a:xfrm>
            <a:off x="457200" y="36099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6" name="AutoShape 6" descr="https://smartlabbr.org/smartlab/rank_br_ret_grey.svg"/>
          <p:cNvSpPr>
            <a:spLocks noChangeAspect="1" noChangeArrowheads="1"/>
          </p:cNvSpPr>
          <p:nvPr/>
        </p:nvSpPr>
        <p:spPr bwMode="auto">
          <a:xfrm>
            <a:off x="457200" y="36099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8" name="CaixaDeTexto 17"/>
          <p:cNvSpPr txBox="1"/>
          <p:nvPr/>
        </p:nvSpPr>
        <p:spPr>
          <a:xfrm>
            <a:off x="1116223" y="680542"/>
            <a:ext cx="6839545" cy="369332"/>
          </a:xfrm>
          <a:prstGeom prst="rect">
            <a:avLst/>
          </a:prstGeom>
          <a:blipFill>
            <a:blip r:embed="rId3"/>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pt-BR" dirty="0" smtClean="0"/>
              <a:t>Dados </a:t>
            </a:r>
            <a:r>
              <a:rPr lang="pt-BR" dirty="0" err="1" smtClean="0"/>
              <a:t>SmartLab</a:t>
            </a:r>
            <a:r>
              <a:rPr lang="pt-BR" dirty="0" smtClean="0"/>
              <a:t> sobre a situação em Palmas</a:t>
            </a:r>
            <a:endParaRPr lang="pt-BR" dirty="0"/>
          </a:p>
        </p:txBody>
      </p:sp>
      <p:graphicFrame>
        <p:nvGraphicFramePr>
          <p:cNvPr id="19" name="Tabela 18"/>
          <p:cNvGraphicFramePr>
            <a:graphicFrameLocks noGrp="1"/>
          </p:cNvGraphicFramePr>
          <p:nvPr>
            <p:extLst>
              <p:ext uri="{D42A27DB-BD31-4B8C-83A1-F6EECF244321}">
                <p14:modId xmlns:p14="http://schemas.microsoft.com/office/powerpoint/2010/main" val="53307699"/>
              </p:ext>
            </p:extLst>
          </p:nvPr>
        </p:nvGraphicFramePr>
        <p:xfrm>
          <a:off x="17749" y="1772816"/>
          <a:ext cx="9036494" cy="2808312"/>
        </p:xfrm>
        <a:graphic>
          <a:graphicData uri="http://schemas.openxmlformats.org/drawingml/2006/table">
            <a:tbl>
              <a:tblPr>
                <a:tableStyleId>{5C22544A-7EE6-4342-B048-85BDC9FD1C3A}</a:tableStyleId>
              </a:tblPr>
              <a:tblGrid>
                <a:gridCol w="683566"/>
                <a:gridCol w="245456"/>
                <a:gridCol w="761199"/>
                <a:gridCol w="879076"/>
                <a:gridCol w="903051"/>
                <a:gridCol w="1334597"/>
                <a:gridCol w="895059"/>
                <a:gridCol w="791166"/>
                <a:gridCol w="615353"/>
                <a:gridCol w="641325"/>
                <a:gridCol w="607361"/>
                <a:gridCol w="679285"/>
              </a:tblGrid>
              <a:tr h="2457273">
                <a:tc>
                  <a:txBody>
                    <a:bodyPr/>
                    <a:lstStyle/>
                    <a:p>
                      <a:pPr algn="ctr" fontAlgn="t"/>
                      <a:r>
                        <a:rPr lang="pt-BR" sz="1200" u="none" strike="noStrike" dirty="0">
                          <a:effectLst/>
                        </a:rPr>
                        <a:t>Município</a:t>
                      </a:r>
                      <a:endParaRPr lang="pt-BR" sz="600" b="1" i="0" u="none" strike="noStrike" dirty="0">
                        <a:solidFill>
                          <a:srgbClr val="000000"/>
                        </a:solidFill>
                        <a:effectLst/>
                        <a:latin typeface="Calibri"/>
                      </a:endParaRPr>
                    </a:p>
                  </a:txBody>
                  <a:tcPr marL="4845" marR="4845" marT="4845" marB="0"/>
                </a:tc>
                <a:tc>
                  <a:txBody>
                    <a:bodyPr/>
                    <a:lstStyle/>
                    <a:p>
                      <a:pPr algn="ctr" fontAlgn="t"/>
                      <a:r>
                        <a:rPr lang="pt-BR" sz="1200" u="none" strike="noStrike" dirty="0">
                          <a:effectLst/>
                        </a:rPr>
                        <a:t>UF</a:t>
                      </a:r>
                      <a:endParaRPr lang="pt-BR" sz="600" b="1" i="0" u="none" strike="noStrike" dirty="0">
                        <a:solidFill>
                          <a:srgbClr val="000000"/>
                        </a:solidFill>
                        <a:effectLst/>
                        <a:latin typeface="Calibri"/>
                      </a:endParaRPr>
                    </a:p>
                  </a:txBody>
                  <a:tcPr marL="4845" marR="4845" marT="4845" marB="0"/>
                </a:tc>
                <a:tc>
                  <a:txBody>
                    <a:bodyPr/>
                    <a:lstStyle/>
                    <a:p>
                      <a:pPr algn="ctr" fontAlgn="t"/>
                      <a:r>
                        <a:rPr lang="pt-BR" sz="1200" u="none" strike="noStrike" dirty="0">
                          <a:effectLst/>
                        </a:rPr>
                        <a:t>Aprendizes com vínculo ativo (03/2023)</a:t>
                      </a:r>
                      <a:endParaRPr lang="pt-BR" sz="1200" b="1" i="0" u="none" strike="noStrike" dirty="0">
                        <a:solidFill>
                          <a:srgbClr val="000000"/>
                        </a:solidFill>
                        <a:effectLst/>
                        <a:latin typeface="Calibri"/>
                      </a:endParaRPr>
                    </a:p>
                  </a:txBody>
                  <a:tcPr marL="4845" marR="4845" marT="4845" marB="0"/>
                </a:tc>
                <a:tc>
                  <a:txBody>
                    <a:bodyPr/>
                    <a:lstStyle/>
                    <a:p>
                      <a:pPr algn="ctr" fontAlgn="t"/>
                      <a:r>
                        <a:rPr lang="pt-BR" sz="1200" u="none" strike="noStrike" dirty="0">
                          <a:effectLst/>
                        </a:rPr>
                        <a:t>Total de cotas de aprendizagem (03/2023)</a:t>
                      </a:r>
                      <a:endParaRPr lang="pt-BR" sz="1200" b="1" i="0" u="none" strike="noStrike" dirty="0">
                        <a:solidFill>
                          <a:srgbClr val="000000"/>
                        </a:solidFill>
                        <a:effectLst/>
                        <a:latin typeface="Calibri"/>
                      </a:endParaRPr>
                    </a:p>
                  </a:txBody>
                  <a:tcPr marL="4845" marR="4845" marT="4845" marB="0"/>
                </a:tc>
                <a:tc>
                  <a:txBody>
                    <a:bodyPr/>
                    <a:lstStyle/>
                    <a:p>
                      <a:pPr algn="ctr" fontAlgn="t"/>
                      <a:r>
                        <a:rPr lang="pt-BR" sz="1200" u="none" strike="noStrike" dirty="0">
                          <a:effectLst/>
                        </a:rPr>
                        <a:t>Acidentes de Trabalho envolvendo Crianças ou Adolescentes - CAT/INSS (2012-2022)</a:t>
                      </a:r>
                      <a:endParaRPr lang="pt-BR" sz="1200" b="1" i="0" u="none" strike="noStrike" dirty="0">
                        <a:solidFill>
                          <a:srgbClr val="000000"/>
                        </a:solidFill>
                        <a:effectLst/>
                        <a:latin typeface="Calibri"/>
                      </a:endParaRPr>
                    </a:p>
                  </a:txBody>
                  <a:tcPr marL="4845" marR="4845" marT="4845" marB="0"/>
                </a:tc>
                <a:tc>
                  <a:txBody>
                    <a:bodyPr/>
                    <a:lstStyle/>
                    <a:p>
                      <a:pPr algn="ctr" fontAlgn="t"/>
                      <a:r>
                        <a:rPr lang="pt-BR" sz="1200" u="none" strike="noStrike" dirty="0">
                          <a:effectLst/>
                        </a:rPr>
                        <a:t>Notificações Relacionadas ao Trabalho no SINAN de crianças e adolescentes Total (2007-2022)</a:t>
                      </a:r>
                      <a:endParaRPr lang="pt-BR" sz="1200" b="1" i="0" u="none" strike="noStrike" dirty="0">
                        <a:solidFill>
                          <a:srgbClr val="000000"/>
                        </a:solidFill>
                        <a:effectLst/>
                        <a:latin typeface="Calibri"/>
                      </a:endParaRPr>
                    </a:p>
                  </a:txBody>
                  <a:tcPr marL="4845" marR="4845" marT="4845" marB="0"/>
                </a:tc>
                <a:tc>
                  <a:txBody>
                    <a:bodyPr/>
                    <a:lstStyle/>
                    <a:p>
                      <a:pPr algn="ctr" fontAlgn="t"/>
                      <a:r>
                        <a:rPr lang="pt-BR" sz="1200" u="none" strike="noStrike" dirty="0">
                          <a:effectLst/>
                        </a:rPr>
                        <a:t>Pontos de Risco de Exploração Sexual Comercial de Crianças e Adolescentes (2021/2022)</a:t>
                      </a:r>
                      <a:endParaRPr lang="pt-BR" sz="1200" b="1" i="0" u="none" strike="noStrike" dirty="0">
                        <a:solidFill>
                          <a:srgbClr val="000000"/>
                        </a:solidFill>
                        <a:effectLst/>
                        <a:latin typeface="Calibri"/>
                      </a:endParaRPr>
                    </a:p>
                  </a:txBody>
                  <a:tcPr marL="4845" marR="4845" marT="4845" marB="0"/>
                </a:tc>
                <a:tc>
                  <a:txBody>
                    <a:bodyPr/>
                    <a:lstStyle/>
                    <a:p>
                      <a:pPr algn="ctr" fontAlgn="t"/>
                      <a:r>
                        <a:rPr lang="pt-BR" sz="1200" u="none" strike="noStrike" dirty="0">
                          <a:effectLst/>
                        </a:rPr>
                        <a:t>Pessoas ocupadas de menos de 14 anos em estabelecimentos agropecuários - Total (2017)</a:t>
                      </a:r>
                      <a:endParaRPr lang="pt-BR" sz="1200" b="1" i="0" u="none" strike="noStrike" dirty="0">
                        <a:solidFill>
                          <a:srgbClr val="000000"/>
                        </a:solidFill>
                        <a:effectLst/>
                        <a:latin typeface="Calibri"/>
                      </a:endParaRPr>
                    </a:p>
                  </a:txBody>
                  <a:tcPr marL="4845" marR="4845" marT="4845" marB="0"/>
                </a:tc>
                <a:tc>
                  <a:txBody>
                    <a:bodyPr/>
                    <a:lstStyle/>
                    <a:p>
                      <a:pPr algn="ctr" fontAlgn="t"/>
                      <a:r>
                        <a:rPr lang="pt-BR" sz="1200" u="none" strike="noStrike" dirty="0">
                          <a:effectLst/>
                        </a:rPr>
                        <a:t>Estudantes que declararam trabalhar fora de casa (2017)</a:t>
                      </a:r>
                      <a:endParaRPr lang="pt-BR" sz="1200" b="1" i="0" u="none" strike="noStrike" dirty="0">
                        <a:solidFill>
                          <a:srgbClr val="000000"/>
                        </a:solidFill>
                        <a:effectLst/>
                        <a:latin typeface="Calibri"/>
                      </a:endParaRPr>
                    </a:p>
                  </a:txBody>
                  <a:tcPr marL="4845" marR="4845" marT="4845" marB="0"/>
                </a:tc>
                <a:tc>
                  <a:txBody>
                    <a:bodyPr/>
                    <a:lstStyle/>
                    <a:p>
                      <a:pPr algn="ctr" fontAlgn="t"/>
                      <a:r>
                        <a:rPr lang="pt-BR" sz="1200" u="none" strike="noStrike" dirty="0">
                          <a:effectLst/>
                        </a:rPr>
                        <a:t>Famílias com situação de trabalho infantil e beneficiárias do Bolsa Família (2023)</a:t>
                      </a:r>
                      <a:endParaRPr lang="pt-BR" sz="1200" b="1" i="0" u="none" strike="noStrike" dirty="0">
                        <a:solidFill>
                          <a:srgbClr val="000000"/>
                        </a:solidFill>
                        <a:effectLst/>
                        <a:latin typeface="Calibri"/>
                      </a:endParaRPr>
                    </a:p>
                  </a:txBody>
                  <a:tcPr marL="4845" marR="4845" marT="4845" marB="0"/>
                </a:tc>
                <a:tc>
                  <a:txBody>
                    <a:bodyPr/>
                    <a:lstStyle/>
                    <a:p>
                      <a:pPr algn="ctr" fontAlgn="t"/>
                      <a:r>
                        <a:rPr lang="pt-BR" sz="1200" u="none" strike="noStrike" dirty="0">
                          <a:effectLst/>
                        </a:rPr>
                        <a:t>Resgatados do trabalho escravo naturais do município (2002-2023)</a:t>
                      </a:r>
                      <a:endParaRPr lang="pt-BR" sz="1200" b="1" i="0" u="none" strike="noStrike" dirty="0">
                        <a:solidFill>
                          <a:srgbClr val="000000"/>
                        </a:solidFill>
                        <a:effectLst/>
                        <a:latin typeface="Calibri"/>
                      </a:endParaRPr>
                    </a:p>
                  </a:txBody>
                  <a:tcPr marL="4845" marR="4845" marT="4845" marB="0"/>
                </a:tc>
                <a:tc>
                  <a:txBody>
                    <a:bodyPr/>
                    <a:lstStyle/>
                    <a:p>
                      <a:pPr algn="ctr" fontAlgn="t"/>
                      <a:r>
                        <a:rPr lang="pt-BR" sz="1200" u="none" strike="noStrike" dirty="0">
                          <a:effectLst/>
                        </a:rPr>
                        <a:t>Crianças e Adolescentes encontrados em situação de trabalho infantil (2022)</a:t>
                      </a:r>
                      <a:endParaRPr lang="pt-BR" sz="1200" b="1" i="0" u="none" strike="noStrike" dirty="0">
                        <a:solidFill>
                          <a:srgbClr val="000000"/>
                        </a:solidFill>
                        <a:effectLst/>
                        <a:latin typeface="Calibri"/>
                      </a:endParaRPr>
                    </a:p>
                  </a:txBody>
                  <a:tcPr marL="4845" marR="4845" marT="4845" marB="0"/>
                </a:tc>
              </a:tr>
              <a:tr h="351039">
                <a:tc>
                  <a:txBody>
                    <a:bodyPr/>
                    <a:lstStyle/>
                    <a:p>
                      <a:pPr algn="l" fontAlgn="b"/>
                      <a:r>
                        <a:rPr lang="pt-BR" sz="1200" u="none" strike="noStrike" dirty="0">
                          <a:effectLst/>
                        </a:rPr>
                        <a:t>Palmas</a:t>
                      </a:r>
                      <a:endParaRPr lang="pt-BR" sz="1200" b="0" i="0" u="none" strike="noStrike" dirty="0">
                        <a:solidFill>
                          <a:srgbClr val="000000"/>
                        </a:solidFill>
                        <a:effectLst/>
                        <a:latin typeface="Calibri"/>
                      </a:endParaRPr>
                    </a:p>
                  </a:txBody>
                  <a:tcPr marL="4845" marR="4845" marT="4845" marB="0" anchor="b"/>
                </a:tc>
                <a:tc>
                  <a:txBody>
                    <a:bodyPr/>
                    <a:lstStyle/>
                    <a:p>
                      <a:pPr algn="l" fontAlgn="b"/>
                      <a:r>
                        <a:rPr lang="pt-BR" sz="1200" u="none" strike="noStrike" dirty="0">
                          <a:effectLst/>
                        </a:rPr>
                        <a:t>TO</a:t>
                      </a:r>
                      <a:endParaRPr lang="pt-BR" sz="600" b="0" i="0" u="none" strike="noStrike" dirty="0">
                        <a:solidFill>
                          <a:srgbClr val="000000"/>
                        </a:solidFill>
                        <a:effectLst/>
                        <a:latin typeface="Calibri"/>
                      </a:endParaRPr>
                    </a:p>
                  </a:txBody>
                  <a:tcPr marL="4845" marR="4845" marT="4845" marB="0" anchor="b"/>
                </a:tc>
                <a:tc>
                  <a:txBody>
                    <a:bodyPr/>
                    <a:lstStyle/>
                    <a:p>
                      <a:pPr algn="r" fontAlgn="b"/>
                      <a:r>
                        <a:rPr lang="pt-BR" sz="1200" u="none" strike="noStrike" dirty="0">
                          <a:effectLst/>
                        </a:rPr>
                        <a:t>1230</a:t>
                      </a:r>
                      <a:endParaRPr lang="pt-BR" sz="1200" b="0" i="0" u="none" strike="noStrike" dirty="0">
                        <a:solidFill>
                          <a:srgbClr val="000000"/>
                        </a:solidFill>
                        <a:effectLst/>
                        <a:latin typeface="Calibri"/>
                      </a:endParaRPr>
                    </a:p>
                  </a:txBody>
                  <a:tcPr marL="4845" marR="4845" marT="4845" marB="0" anchor="b"/>
                </a:tc>
                <a:tc>
                  <a:txBody>
                    <a:bodyPr/>
                    <a:lstStyle/>
                    <a:p>
                      <a:pPr algn="r" fontAlgn="b"/>
                      <a:r>
                        <a:rPr lang="pt-BR" sz="1200" u="none" strike="noStrike" dirty="0">
                          <a:effectLst/>
                        </a:rPr>
                        <a:t>1386</a:t>
                      </a:r>
                      <a:endParaRPr lang="pt-BR" sz="600" b="0" i="0" u="none" strike="noStrike" dirty="0">
                        <a:solidFill>
                          <a:srgbClr val="000000"/>
                        </a:solidFill>
                        <a:effectLst/>
                        <a:latin typeface="Calibri"/>
                      </a:endParaRPr>
                    </a:p>
                  </a:txBody>
                  <a:tcPr marL="4845" marR="4845" marT="4845" marB="0" anchor="b"/>
                </a:tc>
                <a:tc>
                  <a:txBody>
                    <a:bodyPr/>
                    <a:lstStyle/>
                    <a:p>
                      <a:pPr algn="r" fontAlgn="b"/>
                      <a:r>
                        <a:rPr lang="pt-BR" sz="1200" u="none" strike="noStrike" dirty="0">
                          <a:effectLst/>
                        </a:rPr>
                        <a:t>2</a:t>
                      </a:r>
                      <a:endParaRPr lang="pt-BR" sz="1200" b="0" i="0" u="none" strike="noStrike" dirty="0">
                        <a:solidFill>
                          <a:srgbClr val="000000"/>
                        </a:solidFill>
                        <a:effectLst/>
                        <a:latin typeface="Calibri"/>
                      </a:endParaRPr>
                    </a:p>
                  </a:txBody>
                  <a:tcPr marL="4845" marR="4845" marT="4845" marB="0" anchor="b"/>
                </a:tc>
                <a:tc>
                  <a:txBody>
                    <a:bodyPr/>
                    <a:lstStyle/>
                    <a:p>
                      <a:pPr algn="r" fontAlgn="b"/>
                      <a:r>
                        <a:rPr lang="pt-BR" sz="1200" u="none" strike="noStrike" dirty="0">
                          <a:effectLst/>
                        </a:rPr>
                        <a:t>133</a:t>
                      </a:r>
                      <a:endParaRPr lang="pt-BR" sz="1200" b="0" i="0" u="none" strike="noStrike" dirty="0">
                        <a:solidFill>
                          <a:srgbClr val="000000"/>
                        </a:solidFill>
                        <a:effectLst/>
                        <a:latin typeface="Calibri"/>
                      </a:endParaRPr>
                    </a:p>
                  </a:txBody>
                  <a:tcPr marL="4845" marR="4845" marT="4845" marB="0" anchor="b"/>
                </a:tc>
                <a:tc>
                  <a:txBody>
                    <a:bodyPr/>
                    <a:lstStyle/>
                    <a:p>
                      <a:pPr algn="r" fontAlgn="b"/>
                      <a:endParaRPr lang="pt-BR" sz="1200" b="0" i="0" u="none" strike="noStrike" dirty="0">
                        <a:solidFill>
                          <a:srgbClr val="000000"/>
                        </a:solidFill>
                        <a:effectLst/>
                        <a:latin typeface="Calibri"/>
                      </a:endParaRPr>
                    </a:p>
                  </a:txBody>
                  <a:tcPr marL="4845" marR="4845" marT="4845" marB="0" anchor="b"/>
                </a:tc>
                <a:tc>
                  <a:txBody>
                    <a:bodyPr/>
                    <a:lstStyle/>
                    <a:p>
                      <a:pPr algn="r" fontAlgn="b"/>
                      <a:r>
                        <a:rPr lang="pt-BR" sz="1200" u="none" strike="noStrike" dirty="0" smtClean="0">
                          <a:effectLst/>
                        </a:rPr>
                        <a:t>71</a:t>
                      </a:r>
                      <a:endParaRPr lang="pt-BR" sz="1200" b="0" i="0" u="none" strike="noStrike" dirty="0">
                        <a:solidFill>
                          <a:srgbClr val="000000"/>
                        </a:solidFill>
                        <a:effectLst/>
                        <a:latin typeface="Calibri"/>
                      </a:endParaRPr>
                    </a:p>
                  </a:txBody>
                  <a:tcPr marL="4845" marR="4845" marT="4845" marB="0" anchor="b"/>
                </a:tc>
                <a:tc>
                  <a:txBody>
                    <a:bodyPr/>
                    <a:lstStyle/>
                    <a:p>
                      <a:pPr algn="r" fontAlgn="b"/>
                      <a:r>
                        <a:rPr lang="pt-BR" sz="1200" b="0" i="0" u="none" strike="noStrike" dirty="0" smtClean="0">
                          <a:solidFill>
                            <a:schemeClr val="dk1"/>
                          </a:solidFill>
                          <a:effectLst/>
                          <a:latin typeface="+mn-lt"/>
                        </a:rPr>
                        <a:t>661</a:t>
                      </a:r>
                      <a:endParaRPr lang="pt-BR" sz="1200" b="0" i="0" u="none" strike="noStrike" dirty="0">
                        <a:solidFill>
                          <a:srgbClr val="000000"/>
                        </a:solidFill>
                        <a:effectLst/>
                        <a:latin typeface="Calibri"/>
                      </a:endParaRPr>
                    </a:p>
                  </a:txBody>
                  <a:tcPr marL="4845" marR="4845" marT="4845" marB="0" anchor="b"/>
                </a:tc>
                <a:tc>
                  <a:txBody>
                    <a:bodyPr/>
                    <a:lstStyle/>
                    <a:p>
                      <a:pPr algn="r" fontAlgn="b"/>
                      <a:r>
                        <a:rPr lang="pt-BR" sz="1200" b="0" i="0" u="none" strike="noStrike" dirty="0" smtClean="0">
                          <a:solidFill>
                            <a:schemeClr val="dk1"/>
                          </a:solidFill>
                          <a:effectLst/>
                          <a:latin typeface="+mn-lt"/>
                        </a:rPr>
                        <a:t>2</a:t>
                      </a:r>
                      <a:endParaRPr lang="pt-BR" sz="1200" b="0" i="0" u="none" strike="noStrike" dirty="0">
                        <a:solidFill>
                          <a:srgbClr val="000000"/>
                        </a:solidFill>
                        <a:effectLst/>
                        <a:latin typeface="Calibri"/>
                      </a:endParaRPr>
                    </a:p>
                  </a:txBody>
                  <a:tcPr marL="4845" marR="4845" marT="4845" marB="0" anchor="b"/>
                </a:tc>
                <a:tc>
                  <a:txBody>
                    <a:bodyPr/>
                    <a:lstStyle/>
                    <a:p>
                      <a:pPr algn="r" fontAlgn="b"/>
                      <a:r>
                        <a:rPr lang="pt-BR" sz="1200" b="0" i="0" u="none" strike="noStrike" dirty="0" smtClean="0">
                          <a:solidFill>
                            <a:srgbClr val="000000"/>
                          </a:solidFill>
                          <a:effectLst/>
                          <a:latin typeface="Calibri"/>
                        </a:rPr>
                        <a:t>1</a:t>
                      </a:r>
                      <a:endParaRPr lang="pt-BR" sz="1200" b="0" i="0" u="none" strike="noStrike" dirty="0">
                        <a:solidFill>
                          <a:srgbClr val="000000"/>
                        </a:solidFill>
                        <a:effectLst/>
                        <a:latin typeface="Calibri"/>
                      </a:endParaRPr>
                    </a:p>
                  </a:txBody>
                  <a:tcPr marL="4845" marR="4845" marT="4845" marB="0" anchor="b"/>
                </a:tc>
                <a:tc>
                  <a:txBody>
                    <a:bodyPr/>
                    <a:lstStyle/>
                    <a:p>
                      <a:pPr algn="r" fontAlgn="b"/>
                      <a:endParaRPr lang="pt-BR" sz="1200" b="0" i="0" u="none" strike="noStrike" dirty="0">
                        <a:solidFill>
                          <a:srgbClr val="000000"/>
                        </a:solidFill>
                        <a:effectLst/>
                        <a:latin typeface="Calibri"/>
                      </a:endParaRPr>
                    </a:p>
                  </a:txBody>
                  <a:tcPr marL="4845" marR="4845" marT="4845" marB="0" anchor="b"/>
                </a:tc>
              </a:tr>
            </a:tbl>
          </a:graphicData>
        </a:graphic>
      </p:graphicFrame>
      <p:sp>
        <p:nvSpPr>
          <p:cNvPr id="20" name="CaixaDeTexto 19"/>
          <p:cNvSpPr txBox="1"/>
          <p:nvPr/>
        </p:nvSpPr>
        <p:spPr>
          <a:xfrm>
            <a:off x="395536" y="5085184"/>
            <a:ext cx="8280920" cy="1169551"/>
          </a:xfrm>
          <a:prstGeom prst="rect">
            <a:avLst/>
          </a:prstGeom>
          <a:noFill/>
        </p:spPr>
        <p:txBody>
          <a:bodyPr wrap="square" rtlCol="0">
            <a:spAutoFit/>
          </a:bodyPr>
          <a:lstStyle/>
          <a:p>
            <a:pPr algn="just"/>
            <a:r>
              <a:rPr lang="pt-BR" sz="1400" dirty="0" smtClean="0"/>
              <a:t>* Palmas - Município da UF com o maior número de estudantes que declararam trabalhar fora de casa - Total</a:t>
            </a:r>
            <a:r>
              <a:rPr lang="pt-BR" sz="1400" dirty="0"/>
              <a:t>: </a:t>
            </a:r>
            <a:r>
              <a:rPr lang="pt-BR" sz="1400" dirty="0" smtClean="0"/>
              <a:t>661</a:t>
            </a:r>
          </a:p>
          <a:p>
            <a:pPr algn="just"/>
            <a:endParaRPr lang="pt-BR" sz="1400" dirty="0"/>
          </a:p>
          <a:p>
            <a:pPr algn="just"/>
            <a:r>
              <a:rPr lang="pt-BR" sz="1400" dirty="0" err="1" smtClean="0"/>
              <a:t>Tocantínia</a:t>
            </a:r>
            <a:r>
              <a:rPr lang="pt-BR" sz="1400" dirty="0" smtClean="0"/>
              <a:t> - Município da UF com o maior número de crianças ou adolescentes menores de 14 anos ocupados em estabelecimentos agropecuários</a:t>
            </a:r>
            <a:r>
              <a:rPr lang="pt-BR" sz="1400" dirty="0"/>
              <a:t> </a:t>
            </a:r>
            <a:r>
              <a:rPr lang="pt-BR" sz="1400" dirty="0" smtClean="0"/>
              <a:t>- Total</a:t>
            </a:r>
            <a:r>
              <a:rPr lang="pt-BR" sz="1400" dirty="0"/>
              <a:t>: </a:t>
            </a:r>
            <a:r>
              <a:rPr lang="pt-BR" sz="1400" dirty="0" smtClean="0"/>
              <a:t>694</a:t>
            </a:r>
            <a:endParaRPr lang="pt-BR" sz="1400" dirty="0"/>
          </a:p>
        </p:txBody>
      </p:sp>
    </p:spTree>
    <p:extLst>
      <p:ext uri="{BB962C8B-B14F-4D97-AF65-F5344CB8AC3E}">
        <p14:creationId xmlns:p14="http://schemas.microsoft.com/office/powerpoint/2010/main" val="33351136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ço Reservado para Número de Slide 7"/>
          <p:cNvSpPr>
            <a:spLocks noGrp="1"/>
          </p:cNvSpPr>
          <p:nvPr>
            <p:ph type="sldNum" sz="quarter" idx="12"/>
          </p:nvPr>
        </p:nvSpPr>
        <p:spPr/>
        <p:txBody>
          <a:bodyPr/>
          <a:lstStyle/>
          <a:p>
            <a:fld id="{BAF35747-FB68-44E0-96D2-E87136FF760C}" type="slidenum">
              <a:rPr lang="pt-BR" smtClean="0"/>
              <a:t>14</a:t>
            </a:fld>
            <a:endParaRPr lang="pt-BR"/>
          </a:p>
        </p:txBody>
      </p:sp>
      <p:sp>
        <p:nvSpPr>
          <p:cNvPr id="6" name="AutoShape 10" descr="A garantia do acesso à justiç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7" name="AutoShape 12" descr="A garantia do acesso à justiça"/>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0" name="Rectangle 3"/>
          <p:cNvSpPr>
            <a:spLocks noChangeArrowheads="1"/>
          </p:cNvSpPr>
          <p:nvPr/>
        </p:nvSpPr>
        <p:spPr bwMode="auto">
          <a:xfrm>
            <a:off x="457200" y="36464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1800" b="0" i="0" u="none" strike="noStrike" cap="none" normalizeH="0" baseline="0" smtClean="0">
                <a:ln>
                  <a:noFill/>
                </a:ln>
                <a:solidFill>
                  <a:schemeClr val="tx1"/>
                </a:solidFill>
                <a:effectLst/>
                <a:latin typeface="Arial" charset="0"/>
                <a:cs typeface="Arial" charset="0"/>
              </a:rPr>
              <a:t/>
            </a:r>
            <a:br>
              <a:rPr kumimoji="0" lang="pt-BR" altLang="pt-BR" sz="1800" b="0" i="0" u="none" strike="noStrike" cap="none" normalizeH="0" baseline="0" smtClean="0">
                <a:ln>
                  <a:noFill/>
                </a:ln>
                <a:solidFill>
                  <a:schemeClr val="tx1"/>
                </a:solidFill>
                <a:effectLst/>
                <a:latin typeface="Arial" charset="0"/>
                <a:cs typeface="Arial" charset="0"/>
              </a:rPr>
            </a:br>
            <a:endParaRPr kumimoji="0" lang="pt-BR" altLang="pt-BR" sz="1800" b="0" i="0" u="none" strike="noStrike" cap="none" normalizeH="0" baseline="0" smtClean="0">
              <a:ln>
                <a:noFill/>
              </a:ln>
              <a:solidFill>
                <a:schemeClr val="tx1"/>
              </a:solidFill>
              <a:effectLst/>
              <a:latin typeface="Arial" charset="0"/>
              <a:cs typeface="Arial" charset="0"/>
            </a:endParaRPr>
          </a:p>
        </p:txBody>
      </p:sp>
      <p:sp>
        <p:nvSpPr>
          <p:cNvPr id="12" name="AutoShape 2" descr="https://smartlabbr.org/smartlab/rank_br_ret_grey.svg"/>
          <p:cNvSpPr>
            <a:spLocks noChangeAspect="1" noChangeArrowheads="1"/>
          </p:cNvSpPr>
          <p:nvPr/>
        </p:nvSpPr>
        <p:spPr bwMode="auto">
          <a:xfrm>
            <a:off x="457200" y="36099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3" name="AutoShape 3" descr="https://smartlabbr.org/smartlab/rank_uf_ret_grey.svg"/>
          <p:cNvSpPr>
            <a:spLocks noChangeAspect="1" noChangeArrowheads="1"/>
          </p:cNvSpPr>
          <p:nvPr/>
        </p:nvSpPr>
        <p:spPr bwMode="auto">
          <a:xfrm>
            <a:off x="457200" y="36099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4" name="AutoShape 4" descr="https://smartlabbr.org/smartlab/rank_br_ret_grey.svg"/>
          <p:cNvSpPr>
            <a:spLocks noChangeAspect="1" noChangeArrowheads="1"/>
          </p:cNvSpPr>
          <p:nvPr/>
        </p:nvSpPr>
        <p:spPr bwMode="auto">
          <a:xfrm>
            <a:off x="457200" y="36099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5" name="AutoShape 5" descr="https://smartlabbr.org/smartlab/rank_uf_ret_grey.svg"/>
          <p:cNvSpPr>
            <a:spLocks noChangeAspect="1" noChangeArrowheads="1"/>
          </p:cNvSpPr>
          <p:nvPr/>
        </p:nvSpPr>
        <p:spPr bwMode="auto">
          <a:xfrm>
            <a:off x="457200" y="36099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6" name="AutoShape 6" descr="https://smartlabbr.org/smartlab/rank_br_ret_grey.svg"/>
          <p:cNvSpPr>
            <a:spLocks noChangeAspect="1" noChangeArrowheads="1"/>
          </p:cNvSpPr>
          <p:nvPr/>
        </p:nvSpPr>
        <p:spPr bwMode="auto">
          <a:xfrm>
            <a:off x="457200" y="36099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2" name="CaixaDeTexto 1"/>
          <p:cNvSpPr txBox="1"/>
          <p:nvPr/>
        </p:nvSpPr>
        <p:spPr>
          <a:xfrm>
            <a:off x="179512" y="764704"/>
            <a:ext cx="8856984" cy="5355312"/>
          </a:xfrm>
          <a:prstGeom prst="rect">
            <a:avLst/>
          </a:prstGeom>
          <a:noFill/>
        </p:spPr>
        <p:txBody>
          <a:bodyPr wrap="square" rtlCol="0">
            <a:spAutoFit/>
          </a:bodyPr>
          <a:lstStyle/>
          <a:p>
            <a:pPr algn="just"/>
            <a:r>
              <a:rPr lang="pt-BR" dirty="0" smtClean="0"/>
              <a:t>[...] ACÃO </a:t>
            </a:r>
            <a:r>
              <a:rPr lang="pt-BR" dirty="0"/>
              <a:t>CIVIL PÚBLICA. </a:t>
            </a:r>
            <a:r>
              <a:rPr lang="pt-BR" b="1" dirty="0"/>
              <a:t>TRABALHADOR DOMÉSTICO. EXPLORAÇÃO DO TRABALHO INFANTIL. TRABALHO DEGRADANTE. CONDIÇÃO ANÁLOGA AO TRABALHO ESCRAVO. DANO INDIVIDUAL QUE SE IRRADIA PARA TODA A CATEGORIA DOMÉSTICA. POSSIBILIDADE. TRANSINDIVIDUALIDADE. INDENIZAÇÃO POR DANO MORAL COLETIVO. </a:t>
            </a:r>
            <a:r>
              <a:rPr lang="pt-BR" dirty="0"/>
              <a:t>I - No campo das relações de trabalho, ao Parquet compete promover a ação civil pública no âmbito desta Justiça para a defesa de interesses coletivos, quando desrespeitados os direitos sociais constitucionalmente garantidos, bem assim outros interesses individuais indisponíveis, homogêneos, sociais, difusos e coletivos (</a:t>
            </a:r>
            <a:r>
              <a:rPr lang="pt-BR" dirty="0" err="1"/>
              <a:t>arts</a:t>
            </a:r>
            <a:r>
              <a:rPr lang="pt-BR" dirty="0"/>
              <a:t>. 6º, VII, "d", e 83, III, da LC 75/93). </a:t>
            </a:r>
            <a:r>
              <a:rPr lang="pt-BR" dirty="0" smtClean="0"/>
              <a:t>[...]</a:t>
            </a:r>
            <a:r>
              <a:rPr lang="pt-BR" dirty="0"/>
              <a:t> XIII - Feitas essas digressões iniciais, verifica-se que, </a:t>
            </a:r>
            <a:r>
              <a:rPr lang="pt-BR" b="1" dirty="0"/>
              <a:t>no caso dos autos, o ato ilícito decorreu da incontroversa prática do trabalho doméstico infantil e da submissão da jovem Gabriela à condição análoga à de escravo, por mais de dez anos. </a:t>
            </a:r>
            <a:r>
              <a:rPr lang="pt-BR" dirty="0"/>
              <a:t>XIV - Não obstante o quadro factual demonstre a ilicitude da conduta praticada pelos recorridos, em função do qual, inclusive se reconheceu a ocorrência de dano moral individual, constata-se que o Tribunal Regional reputou indevida a ação civil pública ajuizada pelo Ministério Público do Trabalho. XV - Na ocasião, a Corte de origem registrou não se tratar de dano moral coletivo, ao fundamento de que os danos foram sofridos por uma única vítima, não havendo "vilipêndio </a:t>
            </a:r>
            <a:r>
              <a:rPr lang="pt-BR" dirty="0" smtClean="0"/>
              <a:t>à </a:t>
            </a:r>
            <a:r>
              <a:rPr lang="pt-BR" dirty="0"/>
              <a:t>esfera extrapatrimonial de um grupo, classe ou comunidade de pessoas, não emergindo, pois, daquela prática a existência de um sentimento coletivo de indignação, desagrado e de vergonha capaz de ferir a </a:t>
            </a:r>
            <a:r>
              <a:rPr lang="pt-BR" dirty="0" smtClean="0"/>
              <a:t>‘moral’ </a:t>
            </a:r>
            <a:r>
              <a:rPr lang="pt-BR" dirty="0"/>
              <a:t>da coletividade inserida nesse contexto". </a:t>
            </a:r>
          </a:p>
        </p:txBody>
      </p:sp>
      <p:sp>
        <p:nvSpPr>
          <p:cNvPr id="4" name="CaixaDeTexto 3"/>
          <p:cNvSpPr txBox="1"/>
          <p:nvPr/>
        </p:nvSpPr>
        <p:spPr>
          <a:xfrm>
            <a:off x="1907704" y="160337"/>
            <a:ext cx="5400600" cy="369332"/>
          </a:xfrm>
          <a:prstGeom prst="rect">
            <a:avLst/>
          </a:prstGeom>
          <a:blipFill>
            <a:blip r:embed="rId3"/>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pt-BR" dirty="0" smtClean="0"/>
              <a:t>JURISPRUDÊNCIA</a:t>
            </a:r>
            <a:endParaRPr lang="pt-BR" dirty="0"/>
          </a:p>
        </p:txBody>
      </p:sp>
    </p:spTree>
    <p:extLst>
      <p:ext uri="{BB962C8B-B14F-4D97-AF65-F5344CB8AC3E}">
        <p14:creationId xmlns:p14="http://schemas.microsoft.com/office/powerpoint/2010/main" val="37374929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ço Reservado para Número de Slide 7"/>
          <p:cNvSpPr>
            <a:spLocks noGrp="1"/>
          </p:cNvSpPr>
          <p:nvPr>
            <p:ph type="sldNum" sz="quarter" idx="12"/>
          </p:nvPr>
        </p:nvSpPr>
        <p:spPr/>
        <p:txBody>
          <a:bodyPr/>
          <a:lstStyle/>
          <a:p>
            <a:fld id="{BAF35747-FB68-44E0-96D2-E87136FF760C}" type="slidenum">
              <a:rPr lang="pt-BR" smtClean="0"/>
              <a:t>15</a:t>
            </a:fld>
            <a:endParaRPr lang="pt-BR"/>
          </a:p>
        </p:txBody>
      </p:sp>
      <p:sp>
        <p:nvSpPr>
          <p:cNvPr id="6" name="AutoShape 10" descr="A garantia do acesso à justiç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7" name="AutoShape 12" descr="A garantia do acesso à justiça"/>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0" name="Rectangle 3"/>
          <p:cNvSpPr>
            <a:spLocks noChangeArrowheads="1"/>
          </p:cNvSpPr>
          <p:nvPr/>
        </p:nvSpPr>
        <p:spPr bwMode="auto">
          <a:xfrm>
            <a:off x="457200" y="36464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1800" b="0" i="0" u="none" strike="noStrike" cap="none" normalizeH="0" baseline="0" smtClean="0">
                <a:ln>
                  <a:noFill/>
                </a:ln>
                <a:solidFill>
                  <a:schemeClr val="tx1"/>
                </a:solidFill>
                <a:effectLst/>
                <a:latin typeface="Arial" charset="0"/>
                <a:cs typeface="Arial" charset="0"/>
              </a:rPr>
              <a:t/>
            </a:r>
            <a:br>
              <a:rPr kumimoji="0" lang="pt-BR" altLang="pt-BR" sz="1800" b="0" i="0" u="none" strike="noStrike" cap="none" normalizeH="0" baseline="0" smtClean="0">
                <a:ln>
                  <a:noFill/>
                </a:ln>
                <a:solidFill>
                  <a:schemeClr val="tx1"/>
                </a:solidFill>
                <a:effectLst/>
                <a:latin typeface="Arial" charset="0"/>
                <a:cs typeface="Arial" charset="0"/>
              </a:rPr>
            </a:br>
            <a:endParaRPr kumimoji="0" lang="pt-BR" altLang="pt-BR" sz="1800" b="0" i="0" u="none" strike="noStrike" cap="none" normalizeH="0" baseline="0" smtClean="0">
              <a:ln>
                <a:noFill/>
              </a:ln>
              <a:solidFill>
                <a:schemeClr val="tx1"/>
              </a:solidFill>
              <a:effectLst/>
              <a:latin typeface="Arial" charset="0"/>
              <a:cs typeface="Arial" charset="0"/>
            </a:endParaRPr>
          </a:p>
        </p:txBody>
      </p:sp>
      <p:sp>
        <p:nvSpPr>
          <p:cNvPr id="12" name="AutoShape 2" descr="https://smartlabbr.org/smartlab/rank_br_ret_grey.svg"/>
          <p:cNvSpPr>
            <a:spLocks noChangeAspect="1" noChangeArrowheads="1"/>
          </p:cNvSpPr>
          <p:nvPr/>
        </p:nvSpPr>
        <p:spPr bwMode="auto">
          <a:xfrm>
            <a:off x="457200" y="36099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3" name="AutoShape 3" descr="https://smartlabbr.org/smartlab/rank_uf_ret_grey.svg"/>
          <p:cNvSpPr>
            <a:spLocks noChangeAspect="1" noChangeArrowheads="1"/>
          </p:cNvSpPr>
          <p:nvPr/>
        </p:nvSpPr>
        <p:spPr bwMode="auto">
          <a:xfrm>
            <a:off x="457200" y="36099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4" name="AutoShape 4" descr="https://smartlabbr.org/smartlab/rank_br_ret_grey.svg"/>
          <p:cNvSpPr>
            <a:spLocks noChangeAspect="1" noChangeArrowheads="1"/>
          </p:cNvSpPr>
          <p:nvPr/>
        </p:nvSpPr>
        <p:spPr bwMode="auto">
          <a:xfrm>
            <a:off x="457200" y="36099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5" name="AutoShape 5" descr="https://smartlabbr.org/smartlab/rank_uf_ret_grey.svg"/>
          <p:cNvSpPr>
            <a:spLocks noChangeAspect="1" noChangeArrowheads="1"/>
          </p:cNvSpPr>
          <p:nvPr/>
        </p:nvSpPr>
        <p:spPr bwMode="auto">
          <a:xfrm>
            <a:off x="457200" y="36099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6" name="AutoShape 6" descr="https://smartlabbr.org/smartlab/rank_br_ret_grey.svg"/>
          <p:cNvSpPr>
            <a:spLocks noChangeAspect="1" noChangeArrowheads="1"/>
          </p:cNvSpPr>
          <p:nvPr/>
        </p:nvSpPr>
        <p:spPr bwMode="auto">
          <a:xfrm>
            <a:off x="457200" y="36099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2" name="CaixaDeTexto 1"/>
          <p:cNvSpPr txBox="1"/>
          <p:nvPr/>
        </p:nvSpPr>
        <p:spPr>
          <a:xfrm>
            <a:off x="107504" y="908720"/>
            <a:ext cx="8856984" cy="3970318"/>
          </a:xfrm>
          <a:prstGeom prst="rect">
            <a:avLst/>
          </a:prstGeom>
          <a:noFill/>
        </p:spPr>
        <p:txBody>
          <a:bodyPr wrap="square" rtlCol="0">
            <a:spAutoFit/>
          </a:bodyPr>
          <a:lstStyle/>
          <a:p>
            <a:pPr algn="just"/>
            <a:r>
              <a:rPr lang="pt-BR" dirty="0" smtClean="0"/>
              <a:t>XVI </a:t>
            </a:r>
            <a:r>
              <a:rPr lang="pt-BR" dirty="0"/>
              <a:t>- </a:t>
            </a:r>
            <a:r>
              <a:rPr lang="pt-BR" b="1" dirty="0"/>
              <a:t>Cabe, portanto, perquirir se a conduta de contratar trabalhador doméstico, com evidente exploração do trabalho infantil, em condições degradantes e submissão de pessoa certa e determinada à condição similar ao regime de escravidão, implica lesão de ordem coletiva a ser reparada.</a:t>
            </a:r>
            <a:r>
              <a:rPr lang="pt-BR" dirty="0"/>
              <a:t> XVII - Em linhas gerais, assevera Sérgio Cavalieri Filho: "O importante, destarte, para a configuração do dano moral não é o ilícito em si mesmo, mas sim a repercussão que ele possa ter." (CAVALIERI FILHO, Sérgio. Programa de responsabilidade civil. 11. ed. São Paulo: Atlas, 2014. p. 113). XVIII - Sobre o tema em debate, preleciona Xisto Tiago de Medeiros Neto que apenas uma agressão injusta e intolerável aos valores éticos da sociedade autoriza a condenação em danos morais coletivos. XIX - De igual modo, aponta Vicente de Paula Maciel Júnior que "as tentativas de explicação do fenômeno coletivo (direitos difusos) e do processo coletivo não devem ter como ponto referencial os sujeitos, mas o fato, o acontecimento, o bem da vida que se pretende tutelar e que revelará que aquela demanda possui natureza coletiva lato sensu . ( In , Teoria das ações coletivas - as ações coletivas como ações temáticas, </a:t>
            </a:r>
            <a:r>
              <a:rPr lang="pt-BR" dirty="0" err="1"/>
              <a:t>LTr</a:t>
            </a:r>
            <a:r>
              <a:rPr lang="pt-BR" dirty="0"/>
              <a:t>: São Paulo, 2006. p. 174). </a:t>
            </a:r>
          </a:p>
        </p:txBody>
      </p:sp>
    </p:spTree>
    <p:extLst>
      <p:ext uri="{BB962C8B-B14F-4D97-AF65-F5344CB8AC3E}">
        <p14:creationId xmlns:p14="http://schemas.microsoft.com/office/powerpoint/2010/main" val="23751872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ço Reservado para Número de Slide 7"/>
          <p:cNvSpPr>
            <a:spLocks noGrp="1"/>
          </p:cNvSpPr>
          <p:nvPr>
            <p:ph type="sldNum" sz="quarter" idx="12"/>
          </p:nvPr>
        </p:nvSpPr>
        <p:spPr/>
        <p:txBody>
          <a:bodyPr/>
          <a:lstStyle/>
          <a:p>
            <a:fld id="{BAF35747-FB68-44E0-96D2-E87136FF760C}" type="slidenum">
              <a:rPr lang="pt-BR" smtClean="0"/>
              <a:t>16</a:t>
            </a:fld>
            <a:endParaRPr lang="pt-BR"/>
          </a:p>
        </p:txBody>
      </p:sp>
      <p:sp>
        <p:nvSpPr>
          <p:cNvPr id="6" name="AutoShape 10" descr="A garantia do acesso à justiç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7" name="AutoShape 12" descr="A garantia do acesso à justiça"/>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0" name="Rectangle 3"/>
          <p:cNvSpPr>
            <a:spLocks noChangeArrowheads="1"/>
          </p:cNvSpPr>
          <p:nvPr/>
        </p:nvSpPr>
        <p:spPr bwMode="auto">
          <a:xfrm>
            <a:off x="457200" y="36464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1800" b="0" i="0" u="none" strike="noStrike" cap="none" normalizeH="0" baseline="0" smtClean="0">
                <a:ln>
                  <a:noFill/>
                </a:ln>
                <a:solidFill>
                  <a:schemeClr val="tx1"/>
                </a:solidFill>
                <a:effectLst/>
                <a:latin typeface="Arial" charset="0"/>
                <a:cs typeface="Arial" charset="0"/>
              </a:rPr>
              <a:t/>
            </a:r>
            <a:br>
              <a:rPr kumimoji="0" lang="pt-BR" altLang="pt-BR" sz="1800" b="0" i="0" u="none" strike="noStrike" cap="none" normalizeH="0" baseline="0" smtClean="0">
                <a:ln>
                  <a:noFill/>
                </a:ln>
                <a:solidFill>
                  <a:schemeClr val="tx1"/>
                </a:solidFill>
                <a:effectLst/>
                <a:latin typeface="Arial" charset="0"/>
                <a:cs typeface="Arial" charset="0"/>
              </a:rPr>
            </a:br>
            <a:endParaRPr kumimoji="0" lang="pt-BR" altLang="pt-BR" sz="1800" b="0" i="0" u="none" strike="noStrike" cap="none" normalizeH="0" baseline="0" smtClean="0">
              <a:ln>
                <a:noFill/>
              </a:ln>
              <a:solidFill>
                <a:schemeClr val="tx1"/>
              </a:solidFill>
              <a:effectLst/>
              <a:latin typeface="Arial" charset="0"/>
              <a:cs typeface="Arial" charset="0"/>
            </a:endParaRPr>
          </a:p>
        </p:txBody>
      </p:sp>
      <p:sp>
        <p:nvSpPr>
          <p:cNvPr id="12" name="AutoShape 2" descr="https://smartlabbr.org/smartlab/rank_br_ret_grey.svg"/>
          <p:cNvSpPr>
            <a:spLocks noChangeAspect="1" noChangeArrowheads="1"/>
          </p:cNvSpPr>
          <p:nvPr/>
        </p:nvSpPr>
        <p:spPr bwMode="auto">
          <a:xfrm>
            <a:off x="457200" y="36099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3" name="AutoShape 3" descr="https://smartlabbr.org/smartlab/rank_uf_ret_grey.svg"/>
          <p:cNvSpPr>
            <a:spLocks noChangeAspect="1" noChangeArrowheads="1"/>
          </p:cNvSpPr>
          <p:nvPr/>
        </p:nvSpPr>
        <p:spPr bwMode="auto">
          <a:xfrm>
            <a:off x="457200" y="36099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4" name="AutoShape 4" descr="https://smartlabbr.org/smartlab/rank_br_ret_grey.svg"/>
          <p:cNvSpPr>
            <a:spLocks noChangeAspect="1" noChangeArrowheads="1"/>
          </p:cNvSpPr>
          <p:nvPr/>
        </p:nvSpPr>
        <p:spPr bwMode="auto">
          <a:xfrm>
            <a:off x="457200" y="36099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5" name="AutoShape 5" descr="https://smartlabbr.org/smartlab/rank_uf_ret_grey.svg"/>
          <p:cNvSpPr>
            <a:spLocks noChangeAspect="1" noChangeArrowheads="1"/>
          </p:cNvSpPr>
          <p:nvPr/>
        </p:nvSpPr>
        <p:spPr bwMode="auto">
          <a:xfrm>
            <a:off x="457200" y="36099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6" name="AutoShape 6" descr="https://smartlabbr.org/smartlab/rank_br_ret_grey.svg"/>
          <p:cNvSpPr>
            <a:spLocks noChangeAspect="1" noChangeArrowheads="1"/>
          </p:cNvSpPr>
          <p:nvPr/>
        </p:nvSpPr>
        <p:spPr bwMode="auto">
          <a:xfrm>
            <a:off x="457200" y="36099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2" name="CaixaDeTexto 1"/>
          <p:cNvSpPr txBox="1"/>
          <p:nvPr/>
        </p:nvSpPr>
        <p:spPr>
          <a:xfrm>
            <a:off x="107504" y="36612"/>
            <a:ext cx="8856984" cy="6740307"/>
          </a:xfrm>
          <a:prstGeom prst="rect">
            <a:avLst/>
          </a:prstGeom>
          <a:noFill/>
        </p:spPr>
        <p:txBody>
          <a:bodyPr wrap="square" rtlCol="0">
            <a:spAutoFit/>
          </a:bodyPr>
          <a:lstStyle/>
          <a:p>
            <a:pPr algn="just"/>
            <a:r>
              <a:rPr lang="pt-BR" dirty="0"/>
              <a:t>XX - Nessa diretriz, malgrado se cogite de interpretação restritiva quanto à caracterização do dano moral coletivo, o certo é que </a:t>
            </a:r>
            <a:r>
              <a:rPr lang="pt-BR" b="1" dirty="0"/>
              <a:t>não se pode analisar o indivíduo em sua concepção singular, mas sim, enquanto integrante de uma coletividade</a:t>
            </a:r>
            <a:r>
              <a:rPr lang="pt-BR" dirty="0"/>
              <a:t>. Isso quer dizer que o reconhecimento do direito coletivo também se relaciona a vítimas singulares e identificáveis, desde que a lesão sofrida tenha repercussão difusa e não meramente individual, a justificar a tutela pelo ordenamento jurídico. XXI - Efetivamente, o direito à dignidade está consagrado nos direitos e garantias fundamentais, de modo que a proteção do Estado à integridade física e moral de seus cidadãos, ainda que concretizada em um caso individual e específico, se apresentar reflexo em toda a coletividade, subsistirá inegável o dano moral difuso. XXII - Em outras palavras, para efeito de caracterização do dano moral coletivo e sua adequada reparação uma conduta ilícita, independentemente do número de pessoas atingidas pela lesão, pode inserir-se em um plano mais abrangente de alcance jurídico, a exigir necessária consideração para efeito de proteção e </a:t>
            </a:r>
            <a:r>
              <a:rPr lang="pt-BR" dirty="0" err="1"/>
              <a:t>sancionamento</a:t>
            </a:r>
            <a:r>
              <a:rPr lang="pt-BR" dirty="0"/>
              <a:t>, quando comprovada lesão coletiva. XXIII - </a:t>
            </a:r>
            <a:r>
              <a:rPr lang="pt-BR" b="1" dirty="0"/>
              <a:t>Impende considerar, por oportuno, que o trabalho infantil, exercido por menores abaixo da idade mínima legal, deve ser combatido com prioridade. Por isso mesmo, a Convenção nº 182 da OIT, ratificada pelo Brasil, assinala a idade mínima de admissão ao emprego e proíbe as piores formas de trabalho infantil.</a:t>
            </a:r>
            <a:r>
              <a:rPr lang="pt-BR" dirty="0"/>
              <a:t> XXIV - É sabido, ademais, que o trabalhador doméstico durante muitos anos esteve à margem das proteções conferidas aos trabalhadores em geral, tanto é que a Lei Complementar nº 150 de 2015 surgiu para reconhecer direitos e garantias da categoria, visando à valorização do trabalho doméstico. XXV </a:t>
            </a:r>
            <a:r>
              <a:rPr lang="pt-BR" b="1" dirty="0"/>
              <a:t>- Dessa forma, a prática de trabalho infantil doméstico aliada à condição degradante e análoga ao trabalho </a:t>
            </a:r>
            <a:r>
              <a:rPr lang="pt-BR" b="1" dirty="0" smtClean="0"/>
              <a:t>escravo, </a:t>
            </a:r>
            <a:r>
              <a:rPr lang="pt-BR" b="1" dirty="0"/>
              <a:t>ainda que direcionada a uma vítima em particular, representa nítido dano moral coletivo, na medida em que a lesão sofrida se irradia de forma difusa e generalizada para toda a categoria dos trabalhadores </a:t>
            </a:r>
            <a:r>
              <a:rPr lang="pt-BR" b="1" dirty="0" smtClean="0"/>
              <a:t>domésticos</a:t>
            </a:r>
            <a:endParaRPr lang="pt-BR" b="1" dirty="0"/>
          </a:p>
        </p:txBody>
      </p:sp>
    </p:spTree>
    <p:extLst>
      <p:ext uri="{BB962C8B-B14F-4D97-AF65-F5344CB8AC3E}">
        <p14:creationId xmlns:p14="http://schemas.microsoft.com/office/powerpoint/2010/main" val="7242600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ço Reservado para Número de Slide 7"/>
          <p:cNvSpPr>
            <a:spLocks noGrp="1"/>
          </p:cNvSpPr>
          <p:nvPr>
            <p:ph type="sldNum" sz="quarter" idx="12"/>
          </p:nvPr>
        </p:nvSpPr>
        <p:spPr/>
        <p:txBody>
          <a:bodyPr/>
          <a:lstStyle/>
          <a:p>
            <a:fld id="{BAF35747-FB68-44E0-96D2-E87136FF760C}" type="slidenum">
              <a:rPr lang="pt-BR" smtClean="0"/>
              <a:t>17</a:t>
            </a:fld>
            <a:endParaRPr lang="pt-BR"/>
          </a:p>
        </p:txBody>
      </p:sp>
      <p:sp>
        <p:nvSpPr>
          <p:cNvPr id="6" name="AutoShape 10" descr="A garantia do acesso à justiç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7" name="AutoShape 12" descr="A garantia do acesso à justiça"/>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0" name="Rectangle 3"/>
          <p:cNvSpPr>
            <a:spLocks noChangeArrowheads="1"/>
          </p:cNvSpPr>
          <p:nvPr/>
        </p:nvSpPr>
        <p:spPr bwMode="auto">
          <a:xfrm>
            <a:off x="457200" y="36464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1800" b="0" i="0" u="none" strike="noStrike" cap="none" normalizeH="0" baseline="0" smtClean="0">
                <a:ln>
                  <a:noFill/>
                </a:ln>
                <a:solidFill>
                  <a:schemeClr val="tx1"/>
                </a:solidFill>
                <a:effectLst/>
                <a:latin typeface="Arial" charset="0"/>
                <a:cs typeface="Arial" charset="0"/>
              </a:rPr>
              <a:t/>
            </a:r>
            <a:br>
              <a:rPr kumimoji="0" lang="pt-BR" altLang="pt-BR" sz="1800" b="0" i="0" u="none" strike="noStrike" cap="none" normalizeH="0" baseline="0" smtClean="0">
                <a:ln>
                  <a:noFill/>
                </a:ln>
                <a:solidFill>
                  <a:schemeClr val="tx1"/>
                </a:solidFill>
                <a:effectLst/>
                <a:latin typeface="Arial" charset="0"/>
                <a:cs typeface="Arial" charset="0"/>
              </a:rPr>
            </a:br>
            <a:endParaRPr kumimoji="0" lang="pt-BR" altLang="pt-BR" sz="1800" b="0" i="0" u="none" strike="noStrike" cap="none" normalizeH="0" baseline="0" smtClean="0">
              <a:ln>
                <a:noFill/>
              </a:ln>
              <a:solidFill>
                <a:schemeClr val="tx1"/>
              </a:solidFill>
              <a:effectLst/>
              <a:latin typeface="Arial" charset="0"/>
              <a:cs typeface="Arial" charset="0"/>
            </a:endParaRPr>
          </a:p>
        </p:txBody>
      </p:sp>
      <p:sp>
        <p:nvSpPr>
          <p:cNvPr id="12" name="AutoShape 2" descr="https://smartlabbr.org/smartlab/rank_br_ret_grey.svg"/>
          <p:cNvSpPr>
            <a:spLocks noChangeAspect="1" noChangeArrowheads="1"/>
          </p:cNvSpPr>
          <p:nvPr/>
        </p:nvSpPr>
        <p:spPr bwMode="auto">
          <a:xfrm>
            <a:off x="457200" y="36099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3" name="AutoShape 3" descr="https://smartlabbr.org/smartlab/rank_uf_ret_grey.svg"/>
          <p:cNvSpPr>
            <a:spLocks noChangeAspect="1" noChangeArrowheads="1"/>
          </p:cNvSpPr>
          <p:nvPr/>
        </p:nvSpPr>
        <p:spPr bwMode="auto">
          <a:xfrm>
            <a:off x="457200" y="36099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4" name="AutoShape 4" descr="https://smartlabbr.org/smartlab/rank_br_ret_grey.svg"/>
          <p:cNvSpPr>
            <a:spLocks noChangeAspect="1" noChangeArrowheads="1"/>
          </p:cNvSpPr>
          <p:nvPr/>
        </p:nvSpPr>
        <p:spPr bwMode="auto">
          <a:xfrm>
            <a:off x="457200" y="36099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5" name="AutoShape 5" descr="https://smartlabbr.org/smartlab/rank_uf_ret_grey.svg"/>
          <p:cNvSpPr>
            <a:spLocks noChangeAspect="1" noChangeArrowheads="1"/>
          </p:cNvSpPr>
          <p:nvPr/>
        </p:nvSpPr>
        <p:spPr bwMode="auto">
          <a:xfrm>
            <a:off x="457200" y="36099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6" name="AutoShape 6" descr="https://smartlabbr.org/smartlab/rank_br_ret_grey.svg"/>
          <p:cNvSpPr>
            <a:spLocks noChangeAspect="1" noChangeArrowheads="1"/>
          </p:cNvSpPr>
          <p:nvPr/>
        </p:nvSpPr>
        <p:spPr bwMode="auto">
          <a:xfrm>
            <a:off x="457200" y="36099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2" name="CaixaDeTexto 1"/>
          <p:cNvSpPr txBox="1"/>
          <p:nvPr/>
        </p:nvSpPr>
        <p:spPr>
          <a:xfrm>
            <a:off x="107504" y="1484784"/>
            <a:ext cx="8856984" cy="3139321"/>
          </a:xfrm>
          <a:prstGeom prst="rect">
            <a:avLst/>
          </a:prstGeom>
          <a:noFill/>
        </p:spPr>
        <p:txBody>
          <a:bodyPr wrap="square" rtlCol="0">
            <a:spAutoFit/>
          </a:bodyPr>
          <a:lstStyle/>
          <a:p>
            <a:pPr algn="just"/>
            <a:r>
              <a:rPr lang="pt-BR" dirty="0" smtClean="0"/>
              <a:t>XXVI </a:t>
            </a:r>
            <a:r>
              <a:rPr lang="pt-BR" dirty="0"/>
              <a:t>- Trata-se, pois, de interesse </a:t>
            </a:r>
            <a:r>
              <a:rPr lang="pt-BR" dirty="0" err="1"/>
              <a:t>metaindivindual</a:t>
            </a:r>
            <a:r>
              <a:rPr lang="pt-BR" dirty="0"/>
              <a:t>, de indiscutível relevância social, na medida em que a prática do empregador, consistente em contratar menor para a prestação de trabalhos domésticos, sem contraprestação salarial e submissão aos maus tratos e regime de escravidão gera graves prejuízos à sociedade de uma forma generalizada. XXVII - Com isso, uma vez configurado o potencial dano à coletividade, a decisão regional que propendeu pela sua não ocorrência viola o disposto no artigo 5º, inciso X, da Constituição. XXVIII - Inviável, no mais, avançar sobre a fixação do valor da indenização pelo dano imaterial, uma vez que ele não fora reconhecido nem em primeiro nem em segundo graus de jurisdição, impondo-se, assim, o retorno dos autos à Vara do Trabalho de origem para que o arbitre como entender de direito. XXIX - Recurso de revista conhecido e </a:t>
            </a:r>
            <a:r>
              <a:rPr lang="pt-BR" dirty="0" smtClean="0"/>
              <a:t>provido. </a:t>
            </a:r>
            <a:r>
              <a:rPr lang="pt-BR" dirty="0"/>
              <a:t>(RR-64100-69.2009.5.05.0038, </a:t>
            </a:r>
            <a:r>
              <a:rPr lang="pt-BR" b="1" dirty="0"/>
              <a:t>5ª Turma</a:t>
            </a:r>
            <a:r>
              <a:rPr lang="pt-BR" dirty="0"/>
              <a:t>, Relator Ministro </a:t>
            </a:r>
            <a:r>
              <a:rPr lang="pt-BR" b="1" dirty="0" err="1"/>
              <a:t>Antonio</a:t>
            </a:r>
            <a:r>
              <a:rPr lang="pt-BR" b="1" dirty="0"/>
              <a:t> Jose de Barros </a:t>
            </a:r>
            <a:r>
              <a:rPr lang="pt-BR" b="1" dirty="0" err="1"/>
              <a:t>Levenhagen</a:t>
            </a:r>
            <a:r>
              <a:rPr lang="pt-BR" dirty="0"/>
              <a:t>, DEJT 17/03/2017).</a:t>
            </a:r>
          </a:p>
        </p:txBody>
      </p:sp>
    </p:spTree>
    <p:extLst>
      <p:ext uri="{BB962C8B-B14F-4D97-AF65-F5344CB8AC3E}">
        <p14:creationId xmlns:p14="http://schemas.microsoft.com/office/powerpoint/2010/main" val="39967770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ço Reservado para Número de Slide 7"/>
          <p:cNvSpPr>
            <a:spLocks noGrp="1"/>
          </p:cNvSpPr>
          <p:nvPr>
            <p:ph type="sldNum" sz="quarter" idx="12"/>
          </p:nvPr>
        </p:nvSpPr>
        <p:spPr/>
        <p:txBody>
          <a:bodyPr/>
          <a:lstStyle/>
          <a:p>
            <a:fld id="{BAF35747-FB68-44E0-96D2-E87136FF760C}" type="slidenum">
              <a:rPr lang="pt-BR" smtClean="0"/>
              <a:t>18</a:t>
            </a:fld>
            <a:endParaRPr lang="pt-BR"/>
          </a:p>
        </p:txBody>
      </p:sp>
      <p:sp>
        <p:nvSpPr>
          <p:cNvPr id="6" name="AutoShape 10" descr="A garantia do acesso à justiç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7" name="AutoShape 12" descr="A garantia do acesso à justiça"/>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0" name="Rectangle 3"/>
          <p:cNvSpPr>
            <a:spLocks noChangeArrowheads="1"/>
          </p:cNvSpPr>
          <p:nvPr/>
        </p:nvSpPr>
        <p:spPr bwMode="auto">
          <a:xfrm>
            <a:off x="457200" y="36464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1800" b="0" i="0" u="none" strike="noStrike" cap="none" normalizeH="0" baseline="0" smtClean="0">
                <a:ln>
                  <a:noFill/>
                </a:ln>
                <a:solidFill>
                  <a:schemeClr val="tx1"/>
                </a:solidFill>
                <a:effectLst/>
                <a:latin typeface="Arial" charset="0"/>
                <a:cs typeface="Arial" charset="0"/>
              </a:rPr>
              <a:t/>
            </a:r>
            <a:br>
              <a:rPr kumimoji="0" lang="pt-BR" altLang="pt-BR" sz="1800" b="0" i="0" u="none" strike="noStrike" cap="none" normalizeH="0" baseline="0" smtClean="0">
                <a:ln>
                  <a:noFill/>
                </a:ln>
                <a:solidFill>
                  <a:schemeClr val="tx1"/>
                </a:solidFill>
                <a:effectLst/>
                <a:latin typeface="Arial" charset="0"/>
                <a:cs typeface="Arial" charset="0"/>
              </a:rPr>
            </a:br>
            <a:endParaRPr kumimoji="0" lang="pt-BR" altLang="pt-BR" sz="1800" b="0" i="0" u="none" strike="noStrike" cap="none" normalizeH="0" baseline="0" smtClean="0">
              <a:ln>
                <a:noFill/>
              </a:ln>
              <a:solidFill>
                <a:schemeClr val="tx1"/>
              </a:solidFill>
              <a:effectLst/>
              <a:latin typeface="Arial" charset="0"/>
              <a:cs typeface="Arial" charset="0"/>
            </a:endParaRPr>
          </a:p>
        </p:txBody>
      </p:sp>
      <p:sp>
        <p:nvSpPr>
          <p:cNvPr id="12" name="AutoShape 2" descr="https://smartlabbr.org/smartlab/rank_br_ret_grey.svg"/>
          <p:cNvSpPr>
            <a:spLocks noChangeAspect="1" noChangeArrowheads="1"/>
          </p:cNvSpPr>
          <p:nvPr/>
        </p:nvSpPr>
        <p:spPr bwMode="auto">
          <a:xfrm>
            <a:off x="457200" y="36099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3" name="AutoShape 3" descr="https://smartlabbr.org/smartlab/rank_uf_ret_grey.svg"/>
          <p:cNvSpPr>
            <a:spLocks noChangeAspect="1" noChangeArrowheads="1"/>
          </p:cNvSpPr>
          <p:nvPr/>
        </p:nvSpPr>
        <p:spPr bwMode="auto">
          <a:xfrm>
            <a:off x="457200" y="36099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4" name="AutoShape 4" descr="https://smartlabbr.org/smartlab/rank_br_ret_grey.svg"/>
          <p:cNvSpPr>
            <a:spLocks noChangeAspect="1" noChangeArrowheads="1"/>
          </p:cNvSpPr>
          <p:nvPr/>
        </p:nvSpPr>
        <p:spPr bwMode="auto">
          <a:xfrm>
            <a:off x="457200" y="36099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5" name="AutoShape 5" descr="https://smartlabbr.org/smartlab/rank_uf_ret_grey.svg"/>
          <p:cNvSpPr>
            <a:spLocks noChangeAspect="1" noChangeArrowheads="1"/>
          </p:cNvSpPr>
          <p:nvPr/>
        </p:nvSpPr>
        <p:spPr bwMode="auto">
          <a:xfrm>
            <a:off x="457200" y="36099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6" name="AutoShape 6" descr="https://smartlabbr.org/smartlab/rank_br_ret_grey.svg"/>
          <p:cNvSpPr>
            <a:spLocks noChangeAspect="1" noChangeArrowheads="1"/>
          </p:cNvSpPr>
          <p:nvPr/>
        </p:nvSpPr>
        <p:spPr bwMode="auto">
          <a:xfrm>
            <a:off x="457200" y="36099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2" name="CaixaDeTexto 1"/>
          <p:cNvSpPr txBox="1"/>
          <p:nvPr/>
        </p:nvSpPr>
        <p:spPr>
          <a:xfrm>
            <a:off x="94184" y="617538"/>
            <a:ext cx="8856984" cy="5755422"/>
          </a:xfrm>
          <a:prstGeom prst="rect">
            <a:avLst/>
          </a:prstGeom>
          <a:noFill/>
        </p:spPr>
        <p:txBody>
          <a:bodyPr wrap="square" rtlCol="0">
            <a:spAutoFit/>
          </a:bodyPr>
          <a:lstStyle/>
          <a:p>
            <a:pPr algn="just"/>
            <a:r>
              <a:rPr lang="pt-BR" sz="1600" dirty="0" smtClean="0"/>
              <a:t>AGRAVO </a:t>
            </a:r>
            <a:r>
              <a:rPr lang="pt-BR" sz="1600" dirty="0"/>
              <a:t>DE INSTRUMENTO. RECURSO DE REVISTA INTERPOSTO A ACÓRDÃO PUBLICADO NA VIGÊNCIA DA LEI N.º 13.467/2017. </a:t>
            </a:r>
            <a:r>
              <a:rPr lang="pt-BR" sz="1600" b="1" dirty="0"/>
              <a:t>INDEPENDÊNCIA ENTRE AS INSTÂNCIAS TRABALHISTA E CRIMINAL. EXPLORAÇÃO DE TRABALHO INFANTIL. SUBMISSÃO A TRABALHO FORÇADO E DEGRADANTE. </a:t>
            </a:r>
            <a:r>
              <a:rPr lang="pt-BR" sz="1600" dirty="0"/>
              <a:t>RESPONSABILIDADE CIVIL. TRANSCENDÊNCIA JURÍDICA RECONHECIDA.[...] </a:t>
            </a:r>
            <a:r>
              <a:rPr lang="pt-BR" sz="1600" dirty="0" smtClean="0"/>
              <a:t>Segundo </a:t>
            </a:r>
            <a:r>
              <a:rPr lang="pt-BR" sz="1600" dirty="0"/>
              <a:t>registrou o Tribunal Regional, soberano na análise do contexto fático-probatório dos autos, </a:t>
            </a:r>
            <a:r>
              <a:rPr lang="pt-BR" sz="1600" b="1" dirty="0"/>
              <a:t>o reclamante mudou-se juntamente com seus pais para fazenda de propriedade das reclamadas, onde laborou desde os seis anos de idade em proveito da organização religiosa</a:t>
            </a:r>
            <a:r>
              <a:rPr lang="pt-BR" sz="1600" dirty="0"/>
              <a:t>. 7. Para além do trabalho infantil explorado, constatou-se ainda a </a:t>
            </a:r>
            <a:r>
              <a:rPr lang="pt-BR" sz="1600" b="1" dirty="0"/>
              <a:t>submissão do reclamante a trabalho forçado e em condições degradantes, nos termos da Convenção n.º 29, artigo 2, item 2, da Organização Internacional do Trabalho e da Portaria n.º 1.293/2017 do Ministério do Trabalho.</a:t>
            </a:r>
            <a:r>
              <a:rPr lang="pt-BR" sz="1600" dirty="0"/>
              <a:t> 8. Nas formas contemporâneas de escravidão, a restrição à liberdade de ir e vir não se dá apenas por meio de coação física, mas também psicológica, o que se verifica no caso concreto por meio das ameaças a que se refere a prova testemunhal, no sentido de os fiéis não poderem deixar o local de trabalho. 9. No caso dos autos, verifica-se a existência de uma hierarquia na estrutura interna da organização religiosa, que se converteu em exercício abusivo do poder religioso sobre os fiéis, por parte dos líderes. Nesse contexto, o direito de resistência do empregado é aniquilado e eventual constrangimento psíquico adquire contornos ainda mais nocivos. 10. Assim, independentemente da subsunção dos fatos constatados nos autos ao tipo penal do artigo 149 do Código Penal, tais fatos materializam, a partir do arcabouço normativo que rege o Direito do Trabalho, a </a:t>
            </a:r>
            <a:r>
              <a:rPr lang="pt-BR" sz="1600" b="1" dirty="0"/>
              <a:t>grave violação do direito fundamental ao trabalho digno que é a submissão de uma criança em tenra idade a trabalho infantil forçado e em condições degradantes.</a:t>
            </a:r>
            <a:r>
              <a:rPr lang="pt-BR" sz="1600" dirty="0"/>
              <a:t> 11. Incólumes os artigos 935 do Código Civil e 64, parágrafo único, do Código de Processo Penal. 12. Agravo de Instrumento a que se nega provimento. </a:t>
            </a:r>
            <a:r>
              <a:rPr lang="pt-BR" sz="1600" dirty="0" smtClean="0"/>
              <a:t>(</a:t>
            </a:r>
            <a:r>
              <a:rPr lang="pt-BR" sz="1600" dirty="0"/>
              <a:t>AIRR-10639-79.2018.5.03.0053, </a:t>
            </a:r>
            <a:r>
              <a:rPr lang="pt-BR" sz="1600" b="1" dirty="0"/>
              <a:t>6ª Turma</a:t>
            </a:r>
            <a:r>
              <a:rPr lang="pt-BR" sz="1600" dirty="0"/>
              <a:t>, Relator Ministro </a:t>
            </a:r>
            <a:r>
              <a:rPr lang="pt-BR" sz="1600" b="1" dirty="0" err="1"/>
              <a:t>Lelio</a:t>
            </a:r>
            <a:r>
              <a:rPr lang="pt-BR" sz="1600" b="1" dirty="0"/>
              <a:t> Bentes Correa</a:t>
            </a:r>
            <a:r>
              <a:rPr lang="pt-BR" sz="1600" dirty="0"/>
              <a:t>, DEJT 14/10/2022).</a:t>
            </a:r>
          </a:p>
        </p:txBody>
      </p:sp>
    </p:spTree>
    <p:extLst>
      <p:ext uri="{BB962C8B-B14F-4D97-AF65-F5344CB8AC3E}">
        <p14:creationId xmlns:p14="http://schemas.microsoft.com/office/powerpoint/2010/main" val="31920841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ço Reservado para Número de Slide 7"/>
          <p:cNvSpPr>
            <a:spLocks noGrp="1"/>
          </p:cNvSpPr>
          <p:nvPr>
            <p:ph type="sldNum" sz="quarter" idx="12"/>
          </p:nvPr>
        </p:nvSpPr>
        <p:spPr/>
        <p:txBody>
          <a:bodyPr/>
          <a:lstStyle/>
          <a:p>
            <a:fld id="{BAF35747-FB68-44E0-96D2-E87136FF760C}" type="slidenum">
              <a:rPr lang="pt-BR" smtClean="0"/>
              <a:t>19</a:t>
            </a:fld>
            <a:endParaRPr lang="pt-BR"/>
          </a:p>
        </p:txBody>
      </p:sp>
      <p:sp>
        <p:nvSpPr>
          <p:cNvPr id="6" name="AutoShape 10" descr="A garantia do acesso à justiç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7" name="AutoShape 12" descr="A garantia do acesso à justiça"/>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0" name="Rectangle 3"/>
          <p:cNvSpPr>
            <a:spLocks noChangeArrowheads="1"/>
          </p:cNvSpPr>
          <p:nvPr/>
        </p:nvSpPr>
        <p:spPr bwMode="auto">
          <a:xfrm>
            <a:off x="457200" y="36464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1800" b="0" i="0" u="none" strike="noStrike" cap="none" normalizeH="0" baseline="0" smtClean="0">
                <a:ln>
                  <a:noFill/>
                </a:ln>
                <a:solidFill>
                  <a:schemeClr val="tx1"/>
                </a:solidFill>
                <a:effectLst/>
                <a:latin typeface="Arial" charset="0"/>
                <a:cs typeface="Arial" charset="0"/>
              </a:rPr>
              <a:t/>
            </a:r>
            <a:br>
              <a:rPr kumimoji="0" lang="pt-BR" altLang="pt-BR" sz="1800" b="0" i="0" u="none" strike="noStrike" cap="none" normalizeH="0" baseline="0" smtClean="0">
                <a:ln>
                  <a:noFill/>
                </a:ln>
                <a:solidFill>
                  <a:schemeClr val="tx1"/>
                </a:solidFill>
                <a:effectLst/>
                <a:latin typeface="Arial" charset="0"/>
                <a:cs typeface="Arial" charset="0"/>
              </a:rPr>
            </a:br>
            <a:endParaRPr kumimoji="0" lang="pt-BR" altLang="pt-BR" sz="1800" b="0" i="0" u="none" strike="noStrike" cap="none" normalizeH="0" baseline="0" smtClean="0">
              <a:ln>
                <a:noFill/>
              </a:ln>
              <a:solidFill>
                <a:schemeClr val="tx1"/>
              </a:solidFill>
              <a:effectLst/>
              <a:latin typeface="Arial" charset="0"/>
              <a:cs typeface="Arial" charset="0"/>
            </a:endParaRPr>
          </a:p>
        </p:txBody>
      </p:sp>
      <p:sp>
        <p:nvSpPr>
          <p:cNvPr id="12" name="AutoShape 2" descr="https://smartlabbr.org/smartlab/rank_br_ret_grey.svg"/>
          <p:cNvSpPr>
            <a:spLocks noChangeAspect="1" noChangeArrowheads="1"/>
          </p:cNvSpPr>
          <p:nvPr/>
        </p:nvSpPr>
        <p:spPr bwMode="auto">
          <a:xfrm>
            <a:off x="457200" y="36099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3" name="AutoShape 3" descr="https://smartlabbr.org/smartlab/rank_uf_ret_grey.svg"/>
          <p:cNvSpPr>
            <a:spLocks noChangeAspect="1" noChangeArrowheads="1"/>
          </p:cNvSpPr>
          <p:nvPr/>
        </p:nvSpPr>
        <p:spPr bwMode="auto">
          <a:xfrm>
            <a:off x="457200" y="36099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4" name="AutoShape 4" descr="https://smartlabbr.org/smartlab/rank_br_ret_grey.svg"/>
          <p:cNvSpPr>
            <a:spLocks noChangeAspect="1" noChangeArrowheads="1"/>
          </p:cNvSpPr>
          <p:nvPr/>
        </p:nvSpPr>
        <p:spPr bwMode="auto">
          <a:xfrm>
            <a:off x="457200" y="36099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5" name="AutoShape 5" descr="https://smartlabbr.org/smartlab/rank_uf_ret_grey.svg"/>
          <p:cNvSpPr>
            <a:spLocks noChangeAspect="1" noChangeArrowheads="1"/>
          </p:cNvSpPr>
          <p:nvPr/>
        </p:nvSpPr>
        <p:spPr bwMode="auto">
          <a:xfrm>
            <a:off x="457200" y="36099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6" name="AutoShape 6" descr="https://smartlabbr.org/smartlab/rank_br_ret_grey.svg"/>
          <p:cNvSpPr>
            <a:spLocks noChangeAspect="1" noChangeArrowheads="1"/>
          </p:cNvSpPr>
          <p:nvPr/>
        </p:nvSpPr>
        <p:spPr bwMode="auto">
          <a:xfrm>
            <a:off x="457200" y="36099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2" name="CaixaDeTexto 1"/>
          <p:cNvSpPr txBox="1"/>
          <p:nvPr/>
        </p:nvSpPr>
        <p:spPr>
          <a:xfrm>
            <a:off x="92696" y="15875"/>
            <a:ext cx="8856984" cy="6986528"/>
          </a:xfrm>
          <a:prstGeom prst="rect">
            <a:avLst/>
          </a:prstGeom>
          <a:noFill/>
        </p:spPr>
        <p:txBody>
          <a:bodyPr wrap="square" rtlCol="0">
            <a:spAutoFit/>
          </a:bodyPr>
          <a:lstStyle/>
          <a:p>
            <a:pPr algn="just"/>
            <a:r>
              <a:rPr lang="pt-BR" sz="1600" dirty="0" smtClean="0"/>
              <a:t>[...] RECURSO </a:t>
            </a:r>
            <a:r>
              <a:rPr lang="pt-BR" sz="1600" dirty="0"/>
              <a:t>DE REVISTA DAS RECLAMADAS SOB A ÉGIDE DA LEI 13.467/2017 . VALOR ARBITRADO A TÍTULO DE INDENIZAÇÃO POR DANOS MORAIS. A Corte Regional, soberana na análise da prova, consignou os seguintes dados fáticos: a) a </a:t>
            </a:r>
            <a:r>
              <a:rPr lang="pt-BR" sz="1600" b="1" dirty="0"/>
              <a:t>autora não foi retirada de seu âmbito familiar apenas por um ato altruísta das reclamadas, apenas para propiciar um futuro melhor, como tentaram fazer crer as rés; b) se a autora tivesse sido adotada, ainda que de maneira tácita, teria tratamento ao menos semelhante ao tratamento das demais filhas, o que não ocorria; c) a reclamante pagava por seus utensílios pessoais, participava de seus recolhimentos previdenciários, participava de seu plano de saúde, comprava suas próprias roupas, produtos de beleza e higiene, entre diversos outros gastos arcados por ela própria, como demonstram as anotações de pagamento; d) a reclamante se viu privada de estudos, o que fez com que seu desenvolvimento pessoal fosse sobremaneira privado; e) a vizinha da ré conheceu a autora aos 14 ou 15 anos e desde então já era tratada como empregada da casa, sendo possível concluir que a serventia começou até antes; f) a ré empregou menor de idade sem oportunizar tempo para estudo e para o desenvolvimento psicológico; g) hoje a autora depende de faxinas nas casas dos parentes da reclamada com os quais conviveu durante sua vida, recebendo de maneira aleatória e informal; h) desde os 7 anos de idade a reclamante se viu sem convivência além da residência, sem conhecimento dos fatos além dos portões da casa, e sem perspectiva de construir um futuro estranho àquele em que foi emergida após a falsa adoção; i) o pagamento de um salário mais plano de saúde e recolhimentos previdenciários não servem para livrar o ato ilícito culposo praticado pelas rés, pois o dano pior já havia sido praticado e dificilmente poderá ser reparado - impedir o acesso à educação; j) a demandante foi privada de educação, direito de voto e, para além, de verdadeira participação na sociedade em que está precariamente inserida; k) não há controvérsia em relação aos fatos de que a reclamante foi trazida para a casa das reclamadas com 7 anos de idade (em 1987, aproximadamente) e lá ficou até 2016, quando, segundo depoimento da reclamante, em audiência, desentendeu-se com uma pessoa da família e deixou o trabalho; l) nos quase trinta anos de convivência, a reclamante permaneceu sem frequentar escolas, sem receber, ao menos em certa parte desse período, dinheiro pelos serviços que realizava, e trabalhando desde muito jovem em serviços domésticos que favoreciam as rés; m) a prova dos autos deixou patente que a prática das reclamadas era mesmo a utilização da mão de obra infantil</a:t>
            </a:r>
            <a:r>
              <a:rPr lang="pt-BR" sz="1600" dirty="0"/>
              <a:t>; </a:t>
            </a:r>
            <a:r>
              <a:rPr lang="pt-BR" sz="1600" dirty="0" smtClean="0"/>
              <a:t>[...]</a:t>
            </a:r>
            <a:endParaRPr lang="pt-BR" sz="1600" dirty="0"/>
          </a:p>
        </p:txBody>
      </p:sp>
    </p:spTree>
    <p:extLst>
      <p:ext uri="{BB962C8B-B14F-4D97-AF65-F5344CB8AC3E}">
        <p14:creationId xmlns:p14="http://schemas.microsoft.com/office/powerpoint/2010/main" val="24719535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ço Reservado para Número de Slide 7"/>
          <p:cNvSpPr>
            <a:spLocks noGrp="1"/>
          </p:cNvSpPr>
          <p:nvPr>
            <p:ph type="sldNum" sz="quarter" idx="12"/>
          </p:nvPr>
        </p:nvSpPr>
        <p:spPr/>
        <p:txBody>
          <a:bodyPr/>
          <a:lstStyle/>
          <a:p>
            <a:fld id="{BAF35747-FB68-44E0-96D2-E87136FF760C}" type="slidenum">
              <a:rPr lang="pt-BR" smtClean="0"/>
              <a:t>2</a:t>
            </a:fld>
            <a:endParaRPr lang="pt-BR"/>
          </a:p>
        </p:txBody>
      </p:sp>
      <p:sp>
        <p:nvSpPr>
          <p:cNvPr id="6" name="AutoShape 10" descr="A garantia do acesso à justiç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7" name="AutoShape 12" descr="A garantia do acesso à justiça"/>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0" name="Rectangle 3"/>
          <p:cNvSpPr>
            <a:spLocks noChangeArrowheads="1"/>
          </p:cNvSpPr>
          <p:nvPr/>
        </p:nvSpPr>
        <p:spPr bwMode="auto">
          <a:xfrm>
            <a:off x="457200" y="36464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1800" b="0" i="0" u="none" strike="noStrike" cap="none" normalizeH="0" baseline="0" smtClean="0">
                <a:ln>
                  <a:noFill/>
                </a:ln>
                <a:solidFill>
                  <a:schemeClr val="tx1"/>
                </a:solidFill>
                <a:effectLst/>
                <a:latin typeface="Arial" charset="0"/>
                <a:cs typeface="Arial" charset="0"/>
              </a:rPr>
              <a:t/>
            </a:r>
            <a:br>
              <a:rPr kumimoji="0" lang="pt-BR" altLang="pt-BR" sz="1800" b="0" i="0" u="none" strike="noStrike" cap="none" normalizeH="0" baseline="0" smtClean="0">
                <a:ln>
                  <a:noFill/>
                </a:ln>
                <a:solidFill>
                  <a:schemeClr val="tx1"/>
                </a:solidFill>
                <a:effectLst/>
                <a:latin typeface="Arial" charset="0"/>
                <a:cs typeface="Arial" charset="0"/>
              </a:rPr>
            </a:br>
            <a:endParaRPr kumimoji="0" lang="pt-BR" altLang="pt-BR" sz="1800" b="0" i="0" u="none" strike="noStrike" cap="none" normalizeH="0" baseline="0" smtClean="0">
              <a:ln>
                <a:noFill/>
              </a:ln>
              <a:solidFill>
                <a:schemeClr val="tx1"/>
              </a:solidFill>
              <a:effectLst/>
              <a:latin typeface="Arial" charset="0"/>
              <a:cs typeface="Arial" charset="0"/>
            </a:endParaRPr>
          </a:p>
        </p:txBody>
      </p:sp>
      <p:sp>
        <p:nvSpPr>
          <p:cNvPr id="16" name="CaixaDeTexto 15"/>
          <p:cNvSpPr txBox="1"/>
          <p:nvPr/>
        </p:nvSpPr>
        <p:spPr>
          <a:xfrm>
            <a:off x="945311" y="2060848"/>
            <a:ext cx="8045466" cy="3046988"/>
          </a:xfrm>
          <a:prstGeom prst="rect">
            <a:avLst/>
          </a:prstGeom>
          <a:noFill/>
        </p:spPr>
        <p:txBody>
          <a:bodyPr wrap="square" rtlCol="0">
            <a:spAutoFit/>
          </a:bodyPr>
          <a:lstStyle/>
          <a:p>
            <a:pPr algn="just"/>
            <a:endParaRPr lang="pt-BR" sz="2400" dirty="0" smtClean="0"/>
          </a:p>
          <a:p>
            <a:pPr marL="285750" indent="-285750" algn="just">
              <a:buFont typeface="Arial" panose="020B0604020202020204" pitchFamily="34" charset="0"/>
              <a:buChar char="•"/>
            </a:pPr>
            <a:r>
              <a:rPr lang="pt-BR" sz="2400" dirty="0" smtClean="0"/>
              <a:t>Pobreza</a:t>
            </a:r>
          </a:p>
          <a:p>
            <a:pPr algn="just"/>
            <a:endParaRPr lang="pt-BR" sz="2400" dirty="0" smtClean="0"/>
          </a:p>
          <a:p>
            <a:pPr marL="285750" indent="-285750" algn="just">
              <a:buFont typeface="Arial" panose="020B0604020202020204" pitchFamily="34" charset="0"/>
              <a:buChar char="•"/>
            </a:pPr>
            <a:r>
              <a:rPr lang="pt-BR" sz="2400" dirty="0"/>
              <a:t>D</a:t>
            </a:r>
            <a:r>
              <a:rPr lang="pt-BR" sz="2400" dirty="0" smtClean="0"/>
              <a:t>esigualdades sociais</a:t>
            </a:r>
          </a:p>
          <a:p>
            <a:pPr algn="just"/>
            <a:endParaRPr lang="pt-BR" sz="2400" dirty="0" smtClean="0"/>
          </a:p>
          <a:p>
            <a:pPr marL="285750" indent="-285750" algn="just">
              <a:buFont typeface="Arial" panose="020B0604020202020204" pitchFamily="34" charset="0"/>
              <a:buChar char="•"/>
            </a:pPr>
            <a:r>
              <a:rPr lang="pt-BR" sz="2400" dirty="0"/>
              <a:t>B</a:t>
            </a:r>
            <a:r>
              <a:rPr lang="pt-BR" sz="2400" dirty="0" smtClean="0"/>
              <a:t>aixa </a:t>
            </a:r>
            <a:r>
              <a:rPr lang="pt-BR" sz="2400" dirty="0"/>
              <a:t>escolaridade </a:t>
            </a:r>
            <a:endParaRPr lang="pt-BR" sz="2400" dirty="0" smtClean="0"/>
          </a:p>
          <a:p>
            <a:pPr algn="just"/>
            <a:endParaRPr lang="pt-BR" sz="2400" dirty="0"/>
          </a:p>
          <a:p>
            <a:pPr marL="285750" indent="-285750" algn="just">
              <a:buFont typeface="Arial" panose="020B0604020202020204" pitchFamily="34" charset="0"/>
              <a:buChar char="•"/>
            </a:pPr>
            <a:r>
              <a:rPr lang="pt-BR" sz="2400" dirty="0"/>
              <a:t>C</a:t>
            </a:r>
            <a:r>
              <a:rPr lang="pt-BR" sz="2400" dirty="0" smtClean="0"/>
              <a:t>ultura </a:t>
            </a:r>
            <a:r>
              <a:rPr lang="pt-BR" sz="2400" dirty="0"/>
              <a:t>da exploração</a:t>
            </a:r>
          </a:p>
        </p:txBody>
      </p:sp>
      <p:sp>
        <p:nvSpPr>
          <p:cNvPr id="15" name="Freeform: Shape 7">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blipFill>
            <a:blip r:embed="rId3"/>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1">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3"/>
            <a:ext cx="971655"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blipFill>
            <a:blip r:embed="rId3"/>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CaixaDeTexto 1"/>
          <p:cNvSpPr txBox="1"/>
          <p:nvPr/>
        </p:nvSpPr>
        <p:spPr>
          <a:xfrm>
            <a:off x="1547664" y="465137"/>
            <a:ext cx="6840760" cy="830997"/>
          </a:xfrm>
          <a:prstGeom prst="rect">
            <a:avLst/>
          </a:prstGeom>
          <a:blipFill>
            <a:blip r:embed="rId3"/>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pt-BR" sz="2400" dirty="0" smtClean="0"/>
              <a:t>Trabalho Infantil: causas e consequências </a:t>
            </a:r>
          </a:p>
          <a:p>
            <a:pPr algn="ctr"/>
            <a:r>
              <a:rPr lang="pt-BR" sz="2400" dirty="0"/>
              <a:t>u</a:t>
            </a:r>
            <a:r>
              <a:rPr lang="pt-BR" sz="2400" dirty="0" smtClean="0"/>
              <a:t>m círculo vicioso</a:t>
            </a:r>
            <a:endParaRPr lang="pt-BR" sz="2400" dirty="0"/>
          </a:p>
        </p:txBody>
      </p:sp>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9675" y="1583158"/>
            <a:ext cx="3234680" cy="220546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04977" y="3933056"/>
            <a:ext cx="3184774" cy="252028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35334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ço Reservado para Número de Slide 7"/>
          <p:cNvSpPr>
            <a:spLocks noGrp="1"/>
          </p:cNvSpPr>
          <p:nvPr>
            <p:ph type="sldNum" sz="quarter" idx="12"/>
          </p:nvPr>
        </p:nvSpPr>
        <p:spPr/>
        <p:txBody>
          <a:bodyPr/>
          <a:lstStyle/>
          <a:p>
            <a:fld id="{BAF35747-FB68-44E0-96D2-E87136FF760C}" type="slidenum">
              <a:rPr lang="pt-BR" smtClean="0"/>
              <a:t>20</a:t>
            </a:fld>
            <a:endParaRPr lang="pt-BR"/>
          </a:p>
        </p:txBody>
      </p:sp>
      <p:sp>
        <p:nvSpPr>
          <p:cNvPr id="6" name="AutoShape 10" descr="A garantia do acesso à justiç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7" name="AutoShape 12" descr="A garantia do acesso à justiça"/>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0" name="Rectangle 3"/>
          <p:cNvSpPr>
            <a:spLocks noChangeArrowheads="1"/>
          </p:cNvSpPr>
          <p:nvPr/>
        </p:nvSpPr>
        <p:spPr bwMode="auto">
          <a:xfrm>
            <a:off x="457200" y="36464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1800" b="0" i="0" u="none" strike="noStrike" cap="none" normalizeH="0" baseline="0" smtClean="0">
                <a:ln>
                  <a:noFill/>
                </a:ln>
                <a:solidFill>
                  <a:schemeClr val="tx1"/>
                </a:solidFill>
                <a:effectLst/>
                <a:latin typeface="Arial" charset="0"/>
                <a:cs typeface="Arial" charset="0"/>
              </a:rPr>
              <a:t/>
            </a:r>
            <a:br>
              <a:rPr kumimoji="0" lang="pt-BR" altLang="pt-BR" sz="1800" b="0" i="0" u="none" strike="noStrike" cap="none" normalizeH="0" baseline="0" smtClean="0">
                <a:ln>
                  <a:noFill/>
                </a:ln>
                <a:solidFill>
                  <a:schemeClr val="tx1"/>
                </a:solidFill>
                <a:effectLst/>
                <a:latin typeface="Arial" charset="0"/>
                <a:cs typeface="Arial" charset="0"/>
              </a:rPr>
            </a:br>
            <a:endParaRPr kumimoji="0" lang="pt-BR" altLang="pt-BR" sz="1800" b="0" i="0" u="none" strike="noStrike" cap="none" normalizeH="0" baseline="0" smtClean="0">
              <a:ln>
                <a:noFill/>
              </a:ln>
              <a:solidFill>
                <a:schemeClr val="tx1"/>
              </a:solidFill>
              <a:effectLst/>
              <a:latin typeface="Arial" charset="0"/>
              <a:cs typeface="Arial" charset="0"/>
            </a:endParaRPr>
          </a:p>
        </p:txBody>
      </p:sp>
      <p:sp>
        <p:nvSpPr>
          <p:cNvPr id="12" name="AutoShape 2" descr="https://smartlabbr.org/smartlab/rank_br_ret_grey.svg"/>
          <p:cNvSpPr>
            <a:spLocks noChangeAspect="1" noChangeArrowheads="1"/>
          </p:cNvSpPr>
          <p:nvPr/>
        </p:nvSpPr>
        <p:spPr bwMode="auto">
          <a:xfrm>
            <a:off x="457200" y="36099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3" name="AutoShape 3" descr="https://smartlabbr.org/smartlab/rank_uf_ret_grey.svg"/>
          <p:cNvSpPr>
            <a:spLocks noChangeAspect="1" noChangeArrowheads="1"/>
          </p:cNvSpPr>
          <p:nvPr/>
        </p:nvSpPr>
        <p:spPr bwMode="auto">
          <a:xfrm>
            <a:off x="457200" y="36099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4" name="AutoShape 4" descr="https://smartlabbr.org/smartlab/rank_br_ret_grey.svg"/>
          <p:cNvSpPr>
            <a:spLocks noChangeAspect="1" noChangeArrowheads="1"/>
          </p:cNvSpPr>
          <p:nvPr/>
        </p:nvSpPr>
        <p:spPr bwMode="auto">
          <a:xfrm>
            <a:off x="457200" y="36099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5" name="AutoShape 5" descr="https://smartlabbr.org/smartlab/rank_uf_ret_grey.svg"/>
          <p:cNvSpPr>
            <a:spLocks noChangeAspect="1" noChangeArrowheads="1"/>
          </p:cNvSpPr>
          <p:nvPr/>
        </p:nvSpPr>
        <p:spPr bwMode="auto">
          <a:xfrm>
            <a:off x="457200" y="36099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6" name="AutoShape 6" descr="https://smartlabbr.org/smartlab/rank_br_ret_grey.svg"/>
          <p:cNvSpPr>
            <a:spLocks noChangeAspect="1" noChangeArrowheads="1"/>
          </p:cNvSpPr>
          <p:nvPr/>
        </p:nvSpPr>
        <p:spPr bwMode="auto">
          <a:xfrm>
            <a:off x="457200" y="36099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2" name="CaixaDeTexto 1"/>
          <p:cNvSpPr txBox="1"/>
          <p:nvPr/>
        </p:nvSpPr>
        <p:spPr>
          <a:xfrm>
            <a:off x="92696" y="15875"/>
            <a:ext cx="8856984" cy="6740307"/>
          </a:xfrm>
          <a:prstGeom prst="rect">
            <a:avLst/>
          </a:prstGeom>
          <a:noFill/>
        </p:spPr>
        <p:txBody>
          <a:bodyPr wrap="square" rtlCol="0">
            <a:spAutoFit/>
          </a:bodyPr>
          <a:lstStyle/>
          <a:p>
            <a:pPr algn="just"/>
            <a:r>
              <a:rPr lang="pt-BR" sz="1600" dirty="0"/>
              <a:t>n) </a:t>
            </a:r>
            <a:r>
              <a:rPr lang="pt-BR" sz="1600" b="1" dirty="0"/>
              <a:t>incontroverso que dos 7 aos 18 anos de idade a autora não recebeu qualquer salário; a CTPS foi anotada em 1998, quando a autora completou 18 anos e a prova documental dos autos demonstrou que de agosto de 2001 a outubro desse mesmo ano, a reclamante não recebeu nenhum valor em dinheiro, trabalhando para pagar a contribuição do INSS da empregadora e algumas outras necessidades básicas, numa espécie de </a:t>
            </a:r>
            <a:r>
              <a:rPr lang="pt-BR" sz="1600" b="1" i="1" dirty="0" err="1"/>
              <a:t>truck</a:t>
            </a:r>
            <a:r>
              <a:rPr lang="pt-BR" sz="1600" b="1" i="1" dirty="0"/>
              <a:t> system </a:t>
            </a:r>
            <a:r>
              <a:rPr lang="pt-BR" sz="1600" b="1" dirty="0"/>
              <a:t>domiciliar, engendrado pelas reclamadas; o) a ausência do pagamento de qualquer parcela do salário em moeda, acrescido da completa privação de instrução formal (não há indicação de que a reclamante tenha frequentado escola, em qualquer momento de sua vida), além da utilização da mão de obra da autora, desde tenra idade, em serviços reconhecidamente inadequados para menores (realização de trabalho em idade onde a Constituição Federal proíbe que este ocorra) leva à conclusão de que a reclamante esteve submetida a condições degradantes de trabalho, configurando-se, por isso mesmo, a hipótese do trabalho em condições análogas à de escravo. </a:t>
            </a:r>
            <a:r>
              <a:rPr lang="pt-BR" sz="1600" dirty="0"/>
              <a:t>Em sequência, o Tribunal a quo concluiu: </a:t>
            </a:r>
            <a:r>
              <a:rPr lang="pt-BR" sz="1600" dirty="0" smtClean="0"/>
              <a:t>"o </a:t>
            </a:r>
            <a:r>
              <a:rPr lang="pt-BR" sz="1600" dirty="0"/>
              <a:t>que se percebe é que as privações a que a reclamante foi submetida, especialmente aquelas relacionadas à educação formal e salário, submeteram-na a uma espécie tão aguda de prejuízo intelectual, que é difícil afirmar se a autora, desligando-se das rés com 36 anos de idade, conseguirá, de alguma forma, adquirir condições de desenvolver qualquer tipo de atividade legal que venha a garantir a ela condições de, com independência, sobreviver na nossa sociedade contemporânea, conseguindo recursos para residir, alimentar-se, vestir-se, medicar-se, </a:t>
            </a:r>
            <a:r>
              <a:rPr lang="pt-BR" sz="1600" dirty="0" err="1" smtClean="0"/>
              <a:t>etc</a:t>
            </a:r>
            <a:r>
              <a:rPr lang="pt-BR" sz="1600" dirty="0" smtClean="0"/>
              <a:t>". </a:t>
            </a:r>
            <a:r>
              <a:rPr lang="pt-BR" sz="1600" dirty="0"/>
              <a:t>Nesse contexto, destacando que o valor de R$ 150.000,00 arbitrado pela origem não se mostra o mais adequado para a solução do conflito, o TRT decidiu no sentido de que o montante de R$ 1.000.000,00 (um milhão de reais) é, efetivamente, o valor a ser deferido e que, por conta do quadro narrado, pode servir como paliativo para as privações e sofrimento que marcarão a vida da autora, como sequelas que não se sabe se algum dia serão resolvidas. Ante a gravidade da situação da reclamante descrita pelo Regional e considerando que a condenação em 254 meses de forma escalonada entre as três reclamadas, não houve violação direta e literal do art. 944 do CC. Os arestos de fls. 768-770 são inespecíficos, pois não retratam a mesma situação fática dos autos. Incidência da Súmula 296 I, do TST. Recurso de revista não conhecido. </a:t>
            </a:r>
            <a:r>
              <a:rPr lang="pt-BR" sz="1600" dirty="0" smtClean="0"/>
              <a:t>(</a:t>
            </a:r>
            <a:r>
              <a:rPr lang="pt-BR" sz="1600" dirty="0"/>
              <a:t>RR-1002309-66.2016.5.02.0088, </a:t>
            </a:r>
            <a:r>
              <a:rPr lang="pt-BR" sz="1600" b="1" dirty="0"/>
              <a:t>6ª Turma</a:t>
            </a:r>
            <a:r>
              <a:rPr lang="pt-BR" sz="1600" dirty="0"/>
              <a:t>, Relator Ministro </a:t>
            </a:r>
            <a:r>
              <a:rPr lang="pt-BR" sz="1600" b="1" dirty="0"/>
              <a:t>Augusto Cesar Leite de Carvalho</a:t>
            </a:r>
            <a:r>
              <a:rPr lang="pt-BR" sz="1600" dirty="0"/>
              <a:t>, DEJT 03/06/2022).</a:t>
            </a:r>
          </a:p>
        </p:txBody>
      </p:sp>
    </p:spTree>
    <p:extLst>
      <p:ext uri="{BB962C8B-B14F-4D97-AF65-F5344CB8AC3E}">
        <p14:creationId xmlns:p14="http://schemas.microsoft.com/office/powerpoint/2010/main" val="28954022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ço Reservado para Número de Slide 7"/>
          <p:cNvSpPr>
            <a:spLocks noGrp="1"/>
          </p:cNvSpPr>
          <p:nvPr>
            <p:ph type="sldNum" sz="quarter" idx="12"/>
          </p:nvPr>
        </p:nvSpPr>
        <p:spPr/>
        <p:txBody>
          <a:bodyPr/>
          <a:lstStyle/>
          <a:p>
            <a:fld id="{BAF35747-FB68-44E0-96D2-E87136FF760C}" type="slidenum">
              <a:rPr lang="pt-BR" smtClean="0"/>
              <a:t>21</a:t>
            </a:fld>
            <a:endParaRPr lang="pt-BR"/>
          </a:p>
        </p:txBody>
      </p:sp>
      <p:sp>
        <p:nvSpPr>
          <p:cNvPr id="6" name="AutoShape 10" descr="A garantia do acesso à justiç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7" name="AutoShape 12" descr="A garantia do acesso à justiça"/>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0" name="Rectangle 3"/>
          <p:cNvSpPr>
            <a:spLocks noChangeArrowheads="1"/>
          </p:cNvSpPr>
          <p:nvPr/>
        </p:nvSpPr>
        <p:spPr bwMode="auto">
          <a:xfrm>
            <a:off x="457200" y="36464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1800" b="0" i="0" u="none" strike="noStrike" cap="none" normalizeH="0" baseline="0" smtClean="0">
                <a:ln>
                  <a:noFill/>
                </a:ln>
                <a:solidFill>
                  <a:schemeClr val="tx1"/>
                </a:solidFill>
                <a:effectLst/>
                <a:latin typeface="Arial" charset="0"/>
                <a:cs typeface="Arial" charset="0"/>
              </a:rPr>
              <a:t/>
            </a:r>
            <a:br>
              <a:rPr kumimoji="0" lang="pt-BR" altLang="pt-BR" sz="1800" b="0" i="0" u="none" strike="noStrike" cap="none" normalizeH="0" baseline="0" smtClean="0">
                <a:ln>
                  <a:noFill/>
                </a:ln>
                <a:solidFill>
                  <a:schemeClr val="tx1"/>
                </a:solidFill>
                <a:effectLst/>
                <a:latin typeface="Arial" charset="0"/>
                <a:cs typeface="Arial" charset="0"/>
              </a:rPr>
            </a:br>
            <a:endParaRPr kumimoji="0" lang="pt-BR" altLang="pt-BR" sz="1800" b="0" i="0" u="none" strike="noStrike" cap="none" normalizeH="0" baseline="0" smtClean="0">
              <a:ln>
                <a:noFill/>
              </a:ln>
              <a:solidFill>
                <a:schemeClr val="tx1"/>
              </a:solidFill>
              <a:effectLst/>
              <a:latin typeface="Arial" charset="0"/>
              <a:cs typeface="Arial" charset="0"/>
            </a:endParaRPr>
          </a:p>
        </p:txBody>
      </p:sp>
      <p:sp>
        <p:nvSpPr>
          <p:cNvPr id="12" name="AutoShape 2" descr="https://smartlabbr.org/smartlab/rank_br_ret_grey.svg"/>
          <p:cNvSpPr>
            <a:spLocks noChangeAspect="1" noChangeArrowheads="1"/>
          </p:cNvSpPr>
          <p:nvPr/>
        </p:nvSpPr>
        <p:spPr bwMode="auto">
          <a:xfrm>
            <a:off x="457200" y="36099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3" name="AutoShape 3" descr="https://smartlabbr.org/smartlab/rank_uf_ret_grey.svg"/>
          <p:cNvSpPr>
            <a:spLocks noChangeAspect="1" noChangeArrowheads="1"/>
          </p:cNvSpPr>
          <p:nvPr/>
        </p:nvSpPr>
        <p:spPr bwMode="auto">
          <a:xfrm>
            <a:off x="457200" y="36099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4" name="AutoShape 4" descr="https://smartlabbr.org/smartlab/rank_br_ret_grey.svg"/>
          <p:cNvSpPr>
            <a:spLocks noChangeAspect="1" noChangeArrowheads="1"/>
          </p:cNvSpPr>
          <p:nvPr/>
        </p:nvSpPr>
        <p:spPr bwMode="auto">
          <a:xfrm>
            <a:off x="457200" y="36099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5" name="AutoShape 5" descr="https://smartlabbr.org/smartlab/rank_uf_ret_grey.svg"/>
          <p:cNvSpPr>
            <a:spLocks noChangeAspect="1" noChangeArrowheads="1"/>
          </p:cNvSpPr>
          <p:nvPr/>
        </p:nvSpPr>
        <p:spPr bwMode="auto">
          <a:xfrm>
            <a:off x="457200" y="36099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6" name="AutoShape 6" descr="https://smartlabbr.org/smartlab/rank_br_ret_grey.svg"/>
          <p:cNvSpPr>
            <a:spLocks noChangeAspect="1" noChangeArrowheads="1"/>
          </p:cNvSpPr>
          <p:nvPr/>
        </p:nvSpPr>
        <p:spPr bwMode="auto">
          <a:xfrm>
            <a:off x="457200" y="36099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025" y="1028700"/>
            <a:ext cx="721995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aixaDeTexto 1"/>
          <p:cNvSpPr txBox="1"/>
          <p:nvPr/>
        </p:nvSpPr>
        <p:spPr>
          <a:xfrm>
            <a:off x="1619672" y="312737"/>
            <a:ext cx="5904656" cy="369332"/>
          </a:xfrm>
          <a:prstGeom prst="rect">
            <a:avLst/>
          </a:prstGeom>
          <a:blipFill>
            <a:blip r:embed="rId4"/>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pt-BR" dirty="0" smtClean="0"/>
              <a:t>Os nem-nem</a:t>
            </a:r>
            <a:endParaRPr lang="pt-BR" dirty="0"/>
          </a:p>
        </p:txBody>
      </p:sp>
      <p:sp>
        <p:nvSpPr>
          <p:cNvPr id="3" name="CaixaDeTexto 2"/>
          <p:cNvSpPr txBox="1"/>
          <p:nvPr/>
        </p:nvSpPr>
        <p:spPr>
          <a:xfrm>
            <a:off x="1331640" y="3914775"/>
            <a:ext cx="6480720" cy="2308324"/>
          </a:xfrm>
          <a:prstGeom prst="rect">
            <a:avLst/>
          </a:prstGeom>
          <a:solidFill>
            <a:schemeClr val="bg1"/>
          </a:solidFill>
        </p:spPr>
        <p:txBody>
          <a:bodyPr wrap="square" rtlCol="0">
            <a:spAutoFit/>
          </a:bodyPr>
          <a:lstStyle/>
          <a:p>
            <a:pPr algn="just"/>
            <a:r>
              <a:rPr lang="pt-BR" dirty="0" smtClean="0"/>
              <a:t>De </a:t>
            </a:r>
            <a:r>
              <a:rPr lang="pt-BR" dirty="0"/>
              <a:t>acordo com um relatório da </a:t>
            </a:r>
            <a:r>
              <a:rPr lang="pt-BR" dirty="0" smtClean="0"/>
              <a:t>OCDE, </a:t>
            </a:r>
            <a:r>
              <a:rPr lang="pt-BR" dirty="0"/>
              <a:t>entre 37 países analisados, o Brasil ocupa o</a:t>
            </a:r>
            <a:r>
              <a:rPr lang="pt-BR" b="1" dirty="0"/>
              <a:t> segundo lugar</a:t>
            </a:r>
            <a:r>
              <a:rPr lang="pt-BR" dirty="0"/>
              <a:t> na proporção de</a:t>
            </a:r>
            <a:r>
              <a:rPr lang="pt-BR" b="1" dirty="0"/>
              <a:t> jovens de 18 a 24 anos que não estão envolvidos em estudos, nem em trabalho.</a:t>
            </a:r>
            <a:r>
              <a:rPr lang="pt-BR" dirty="0"/>
              <a:t> </a:t>
            </a:r>
            <a:endParaRPr lang="pt-BR" dirty="0" smtClean="0"/>
          </a:p>
          <a:p>
            <a:pPr algn="just"/>
            <a:endParaRPr lang="pt-BR" dirty="0"/>
          </a:p>
          <a:p>
            <a:pPr algn="just"/>
            <a:r>
              <a:rPr lang="pt-BR" dirty="0" smtClean="0"/>
              <a:t>Apenas </a:t>
            </a:r>
            <a:r>
              <a:rPr lang="pt-BR" dirty="0"/>
              <a:t>a África do Sul apresenta uma taxa mais alta. </a:t>
            </a:r>
            <a:endParaRPr lang="pt-BR" dirty="0" smtClean="0"/>
          </a:p>
          <a:p>
            <a:pPr algn="just"/>
            <a:endParaRPr lang="pt-BR" dirty="0"/>
          </a:p>
          <a:p>
            <a:pPr algn="just"/>
            <a:r>
              <a:rPr lang="pt-BR" dirty="0" smtClean="0"/>
              <a:t>Cerca </a:t>
            </a:r>
            <a:r>
              <a:rPr lang="pt-BR" dirty="0"/>
              <a:t>de 36% dos jovens brasileiros nessa faixa etária fazem parte da estatística.</a:t>
            </a:r>
          </a:p>
        </p:txBody>
      </p:sp>
    </p:spTree>
    <p:extLst>
      <p:ext uri="{BB962C8B-B14F-4D97-AF65-F5344CB8AC3E}">
        <p14:creationId xmlns:p14="http://schemas.microsoft.com/office/powerpoint/2010/main" val="27083877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ço Reservado para Número de Slide 7"/>
          <p:cNvSpPr>
            <a:spLocks noGrp="1"/>
          </p:cNvSpPr>
          <p:nvPr>
            <p:ph type="sldNum" sz="quarter" idx="12"/>
          </p:nvPr>
        </p:nvSpPr>
        <p:spPr/>
        <p:txBody>
          <a:bodyPr/>
          <a:lstStyle/>
          <a:p>
            <a:fld id="{BAF35747-FB68-44E0-96D2-E87136FF760C}" type="slidenum">
              <a:rPr lang="pt-BR" smtClean="0"/>
              <a:t>22</a:t>
            </a:fld>
            <a:endParaRPr lang="pt-BR"/>
          </a:p>
        </p:txBody>
      </p:sp>
      <p:sp>
        <p:nvSpPr>
          <p:cNvPr id="6" name="AutoShape 10" descr="A garantia do acesso à justiç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7" name="AutoShape 12" descr="A garantia do acesso à justiça"/>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0" name="Rectangle 3"/>
          <p:cNvSpPr>
            <a:spLocks noChangeArrowheads="1"/>
          </p:cNvSpPr>
          <p:nvPr/>
        </p:nvSpPr>
        <p:spPr bwMode="auto">
          <a:xfrm>
            <a:off x="457200" y="36464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1800" b="0" i="0" u="none" strike="noStrike" cap="none" normalizeH="0" baseline="0" smtClean="0">
                <a:ln>
                  <a:noFill/>
                </a:ln>
                <a:solidFill>
                  <a:schemeClr val="tx1"/>
                </a:solidFill>
                <a:effectLst/>
                <a:latin typeface="Arial" charset="0"/>
                <a:cs typeface="Arial" charset="0"/>
              </a:rPr>
              <a:t/>
            </a:r>
            <a:br>
              <a:rPr kumimoji="0" lang="pt-BR" altLang="pt-BR" sz="1800" b="0" i="0" u="none" strike="noStrike" cap="none" normalizeH="0" baseline="0" smtClean="0">
                <a:ln>
                  <a:noFill/>
                </a:ln>
                <a:solidFill>
                  <a:schemeClr val="tx1"/>
                </a:solidFill>
                <a:effectLst/>
                <a:latin typeface="Arial" charset="0"/>
                <a:cs typeface="Arial" charset="0"/>
              </a:rPr>
            </a:br>
            <a:endParaRPr kumimoji="0" lang="pt-BR" altLang="pt-BR" sz="1800" b="0" i="0" u="none" strike="noStrike" cap="none" normalizeH="0" baseline="0" smtClean="0">
              <a:ln>
                <a:noFill/>
              </a:ln>
              <a:solidFill>
                <a:schemeClr val="tx1"/>
              </a:solidFill>
              <a:effectLst/>
              <a:latin typeface="Arial" charset="0"/>
              <a:cs typeface="Arial" charset="0"/>
            </a:endParaRPr>
          </a:p>
        </p:txBody>
      </p:sp>
      <p:sp>
        <p:nvSpPr>
          <p:cNvPr id="12" name="AutoShape 2" descr="https://smartlabbr.org/smartlab/rank_br_ret_grey.svg"/>
          <p:cNvSpPr>
            <a:spLocks noChangeAspect="1" noChangeArrowheads="1"/>
          </p:cNvSpPr>
          <p:nvPr/>
        </p:nvSpPr>
        <p:spPr bwMode="auto">
          <a:xfrm>
            <a:off x="457200" y="36099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3" name="AutoShape 3" descr="https://smartlabbr.org/smartlab/rank_uf_ret_grey.svg"/>
          <p:cNvSpPr>
            <a:spLocks noChangeAspect="1" noChangeArrowheads="1"/>
          </p:cNvSpPr>
          <p:nvPr/>
        </p:nvSpPr>
        <p:spPr bwMode="auto">
          <a:xfrm>
            <a:off x="457200" y="36099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4" name="AutoShape 4" descr="https://smartlabbr.org/smartlab/rank_br_ret_grey.svg"/>
          <p:cNvSpPr>
            <a:spLocks noChangeAspect="1" noChangeArrowheads="1"/>
          </p:cNvSpPr>
          <p:nvPr/>
        </p:nvSpPr>
        <p:spPr bwMode="auto">
          <a:xfrm>
            <a:off x="457200" y="36099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5" name="AutoShape 5" descr="https://smartlabbr.org/smartlab/rank_uf_ret_grey.svg"/>
          <p:cNvSpPr>
            <a:spLocks noChangeAspect="1" noChangeArrowheads="1"/>
          </p:cNvSpPr>
          <p:nvPr/>
        </p:nvSpPr>
        <p:spPr bwMode="auto">
          <a:xfrm>
            <a:off x="457200" y="36099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6" name="AutoShape 6" descr="https://smartlabbr.org/smartlab/rank_br_ret_grey.svg"/>
          <p:cNvSpPr>
            <a:spLocks noChangeAspect="1" noChangeArrowheads="1"/>
          </p:cNvSpPr>
          <p:nvPr/>
        </p:nvSpPr>
        <p:spPr bwMode="auto">
          <a:xfrm>
            <a:off x="457200" y="36099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3" name="CaixaDeTexto 2"/>
          <p:cNvSpPr txBox="1"/>
          <p:nvPr/>
        </p:nvSpPr>
        <p:spPr>
          <a:xfrm>
            <a:off x="2750037" y="386705"/>
            <a:ext cx="3844001" cy="461665"/>
          </a:xfrm>
          <a:prstGeom prst="rect">
            <a:avLst/>
          </a:prstGeom>
          <a:blipFill>
            <a:blip r:embed="rId3"/>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spAutoFit/>
          </a:bodyPr>
          <a:lstStyle/>
          <a:p>
            <a:r>
              <a:rPr lang="pt-BR" sz="2400" dirty="0" smtClean="0"/>
              <a:t>O papel das políticas públicas</a:t>
            </a:r>
            <a:endParaRPr lang="pt-BR" sz="2400" dirty="0"/>
          </a:p>
        </p:txBody>
      </p:sp>
      <p:sp>
        <p:nvSpPr>
          <p:cNvPr id="4" name="CaixaDeTexto 3"/>
          <p:cNvSpPr txBox="1"/>
          <p:nvPr/>
        </p:nvSpPr>
        <p:spPr>
          <a:xfrm>
            <a:off x="1107642" y="1556792"/>
            <a:ext cx="7128792" cy="2554545"/>
          </a:xfrm>
          <a:prstGeom prst="rect">
            <a:avLst/>
          </a:prstGeom>
          <a:noFill/>
        </p:spPr>
        <p:txBody>
          <a:bodyPr wrap="square" rtlCol="0">
            <a:spAutoFit/>
          </a:bodyPr>
          <a:lstStyle/>
          <a:p>
            <a:pPr marL="285750" indent="-285750">
              <a:buFontTx/>
              <a:buChar char="-"/>
            </a:pPr>
            <a:r>
              <a:rPr lang="pt-BR" sz="2000" dirty="0" smtClean="0"/>
              <a:t>PEC </a:t>
            </a:r>
            <a:r>
              <a:rPr lang="pt-BR" sz="2000" dirty="0"/>
              <a:t>da Primeira </a:t>
            </a:r>
            <a:r>
              <a:rPr lang="pt-BR" sz="2000" dirty="0" smtClean="0"/>
              <a:t>Infância – Constituição do Estado do Tocantins</a:t>
            </a:r>
            <a:endParaRPr lang="pt-BR" sz="2000" dirty="0"/>
          </a:p>
          <a:p>
            <a:endParaRPr lang="pt-BR" sz="2000" dirty="0"/>
          </a:p>
          <a:p>
            <a:pPr marL="285750" indent="-285750" algn="just">
              <a:buFontTx/>
              <a:buChar char="-"/>
            </a:pPr>
            <a:r>
              <a:rPr lang="pt-BR" sz="2000" dirty="0" smtClean="0"/>
              <a:t>A </a:t>
            </a:r>
            <a:r>
              <a:rPr lang="pt-BR" sz="2000" dirty="0"/>
              <a:t>aprendizagem profissional como um elemento estratégico do processo de transição escola-trabalho, a favorecer grupos etários de adolescentes e jovens com maiores dificuldades de inclusão </a:t>
            </a:r>
            <a:r>
              <a:rPr lang="pt-BR" sz="2000" dirty="0" err="1" smtClean="0"/>
              <a:t>sócio-produtiva</a:t>
            </a:r>
            <a:r>
              <a:rPr lang="pt-BR" sz="2000" dirty="0" smtClean="0"/>
              <a:t>.</a:t>
            </a:r>
          </a:p>
          <a:p>
            <a:pPr marL="285750" indent="-285750" algn="just">
              <a:buFontTx/>
              <a:buChar char="-"/>
            </a:pPr>
            <a:endParaRPr lang="pt-BR" sz="2000" dirty="0"/>
          </a:p>
          <a:p>
            <a:pPr marL="285750" indent="-285750" algn="just">
              <a:buFontTx/>
              <a:buChar char="-"/>
            </a:pPr>
            <a:r>
              <a:rPr lang="pt-BR" sz="2000" dirty="0" smtClean="0"/>
              <a:t>Cotas de aprendizes e dificuldades de preenchimento</a:t>
            </a:r>
            <a:r>
              <a:rPr lang="pt-BR" dirty="0" smtClean="0"/>
              <a:t>.</a:t>
            </a:r>
            <a:endParaRPr lang="pt-BR" dirty="0"/>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8104" y="4293096"/>
            <a:ext cx="3480495" cy="219331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258" y="4350618"/>
            <a:ext cx="3304654" cy="207827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00475" y="4113404"/>
            <a:ext cx="2143125" cy="25527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4013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7937"/>
            <a:ext cx="9144000" cy="3421063"/>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Espaço Reservado para Número de Slide 7"/>
          <p:cNvSpPr>
            <a:spLocks noGrp="1"/>
          </p:cNvSpPr>
          <p:nvPr>
            <p:ph type="sldNum" sz="quarter" idx="12"/>
          </p:nvPr>
        </p:nvSpPr>
        <p:spPr/>
        <p:txBody>
          <a:bodyPr/>
          <a:lstStyle/>
          <a:p>
            <a:fld id="{BAF35747-FB68-44E0-96D2-E87136FF760C}" type="slidenum">
              <a:rPr lang="pt-BR" smtClean="0"/>
              <a:t>23</a:t>
            </a:fld>
            <a:endParaRPr lang="pt-BR"/>
          </a:p>
        </p:txBody>
      </p:sp>
      <p:sp>
        <p:nvSpPr>
          <p:cNvPr id="6" name="AutoShape 10" descr="A garantia do acesso à justiç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7" name="AutoShape 12" descr="A garantia do acesso à justiça"/>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0" name="Rectangle 3"/>
          <p:cNvSpPr>
            <a:spLocks noChangeArrowheads="1"/>
          </p:cNvSpPr>
          <p:nvPr/>
        </p:nvSpPr>
        <p:spPr bwMode="auto">
          <a:xfrm>
            <a:off x="457200" y="36464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1800" b="0" i="0" u="none" strike="noStrike" cap="none" normalizeH="0" baseline="0" smtClean="0">
                <a:ln>
                  <a:noFill/>
                </a:ln>
                <a:solidFill>
                  <a:schemeClr val="tx1"/>
                </a:solidFill>
                <a:effectLst/>
                <a:latin typeface="Arial" charset="0"/>
                <a:cs typeface="Arial" charset="0"/>
              </a:rPr>
              <a:t/>
            </a:r>
            <a:br>
              <a:rPr kumimoji="0" lang="pt-BR" altLang="pt-BR" sz="1800" b="0" i="0" u="none" strike="noStrike" cap="none" normalizeH="0" baseline="0" smtClean="0">
                <a:ln>
                  <a:noFill/>
                </a:ln>
                <a:solidFill>
                  <a:schemeClr val="tx1"/>
                </a:solidFill>
                <a:effectLst/>
                <a:latin typeface="Arial" charset="0"/>
                <a:cs typeface="Arial" charset="0"/>
              </a:rPr>
            </a:br>
            <a:endParaRPr kumimoji="0" lang="pt-BR" altLang="pt-BR" sz="1800" b="0" i="0" u="none" strike="noStrike" cap="none" normalizeH="0" baseline="0" smtClean="0">
              <a:ln>
                <a:noFill/>
              </a:ln>
              <a:solidFill>
                <a:schemeClr val="tx1"/>
              </a:solidFill>
              <a:effectLst/>
              <a:latin typeface="Arial" charset="0"/>
              <a:cs typeface="Arial" charset="0"/>
            </a:endParaRPr>
          </a:p>
        </p:txBody>
      </p:sp>
      <p:sp>
        <p:nvSpPr>
          <p:cNvPr id="12" name="AutoShape 2" descr="https://smartlabbr.org/smartlab/rank_br_ret_grey.svg"/>
          <p:cNvSpPr>
            <a:spLocks noChangeAspect="1" noChangeArrowheads="1"/>
          </p:cNvSpPr>
          <p:nvPr/>
        </p:nvSpPr>
        <p:spPr bwMode="auto">
          <a:xfrm>
            <a:off x="457200" y="36099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3" name="AutoShape 3" descr="https://smartlabbr.org/smartlab/rank_uf_ret_grey.svg"/>
          <p:cNvSpPr>
            <a:spLocks noChangeAspect="1" noChangeArrowheads="1"/>
          </p:cNvSpPr>
          <p:nvPr/>
        </p:nvSpPr>
        <p:spPr bwMode="auto">
          <a:xfrm>
            <a:off x="457200" y="36099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4" name="AutoShape 4" descr="https://smartlabbr.org/smartlab/rank_br_ret_grey.svg"/>
          <p:cNvSpPr>
            <a:spLocks noChangeAspect="1" noChangeArrowheads="1"/>
          </p:cNvSpPr>
          <p:nvPr/>
        </p:nvSpPr>
        <p:spPr bwMode="auto">
          <a:xfrm>
            <a:off x="457200" y="36099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5" name="AutoShape 5" descr="https://smartlabbr.org/smartlab/rank_uf_ret_grey.svg"/>
          <p:cNvSpPr>
            <a:spLocks noChangeAspect="1" noChangeArrowheads="1"/>
          </p:cNvSpPr>
          <p:nvPr/>
        </p:nvSpPr>
        <p:spPr bwMode="auto">
          <a:xfrm>
            <a:off x="457200" y="36099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6" name="AutoShape 6" descr="https://smartlabbr.org/smartlab/rank_br_ret_grey.svg"/>
          <p:cNvSpPr>
            <a:spLocks noChangeAspect="1" noChangeArrowheads="1"/>
          </p:cNvSpPr>
          <p:nvPr/>
        </p:nvSpPr>
        <p:spPr bwMode="auto">
          <a:xfrm>
            <a:off x="457200" y="36099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4" name="CaixaDeTexto 3"/>
          <p:cNvSpPr txBox="1"/>
          <p:nvPr/>
        </p:nvSpPr>
        <p:spPr>
          <a:xfrm>
            <a:off x="4736579" y="1019230"/>
            <a:ext cx="4012512" cy="1323439"/>
          </a:xfrm>
          <a:prstGeom prst="rect">
            <a:avLst/>
          </a:prstGeom>
          <a:solidFill>
            <a:schemeClr val="bg1">
              <a:lumMod val="95000"/>
            </a:schemeClr>
          </a:solidFill>
        </p:spPr>
        <p:txBody>
          <a:bodyPr wrap="square" rtlCol="0">
            <a:spAutoFit/>
          </a:bodyPr>
          <a:lstStyle/>
          <a:p>
            <a:r>
              <a:rPr lang="pt-BR" sz="1600" i="1" dirty="0" smtClean="0">
                <a:latin typeface="Times New Roman" panose="02020603050405020304" pitchFamily="18" charset="0"/>
                <a:cs typeface="Times New Roman" panose="02020603050405020304" pitchFamily="18" charset="0"/>
              </a:rPr>
              <a:t>“Constatamos </a:t>
            </a:r>
            <a:r>
              <a:rPr lang="pt-BR" sz="1600" i="1" dirty="0">
                <a:latin typeface="Times New Roman" panose="02020603050405020304" pitchFamily="18" charset="0"/>
                <a:cs typeface="Times New Roman" panose="02020603050405020304" pitchFamily="18" charset="0"/>
              </a:rPr>
              <a:t>que o mundo está dividido em duas partes: de um lado a liberdade para aqueles que têm tudo, do outro a privação de tudo para aqueles que não têm nada</a:t>
            </a:r>
            <a:r>
              <a:rPr lang="pt-BR" sz="1600" i="1" dirty="0" smtClean="0">
                <a:latin typeface="Times New Roman" panose="02020603050405020304" pitchFamily="18" charset="0"/>
                <a:cs typeface="Times New Roman" panose="02020603050405020304" pitchFamily="18" charset="0"/>
              </a:rPr>
              <a:t>.”</a:t>
            </a:r>
            <a:endParaRPr lang="pt-BR" sz="1600" i="1" dirty="0">
              <a:latin typeface="Times New Roman" panose="02020603050405020304" pitchFamily="18" charset="0"/>
              <a:cs typeface="Times New Roman" panose="02020603050405020304" pitchFamily="18" charset="0"/>
            </a:endParaRPr>
          </a:p>
          <a:p>
            <a:r>
              <a:rPr lang="pt-BR" sz="1600" dirty="0">
                <a:latin typeface="Times New Roman" panose="02020603050405020304" pitchFamily="18" charset="0"/>
                <a:cs typeface="Times New Roman" panose="02020603050405020304" pitchFamily="18" charset="0"/>
              </a:rPr>
              <a:t>Sebastião </a:t>
            </a:r>
            <a:r>
              <a:rPr lang="pt-BR" sz="1600" dirty="0" smtClean="0">
                <a:latin typeface="Times New Roman" panose="02020603050405020304" pitchFamily="18" charset="0"/>
                <a:cs typeface="Times New Roman" panose="02020603050405020304" pitchFamily="18" charset="0"/>
              </a:rPr>
              <a:t>Salgado</a:t>
            </a:r>
            <a:endParaRPr lang="pt-BR" sz="1600" dirty="0">
              <a:latin typeface="Times New Roman" panose="02020603050405020304" pitchFamily="18" charset="0"/>
              <a:cs typeface="Times New Roman" panose="02020603050405020304" pitchFamily="18" charset="0"/>
            </a:endParaRPr>
          </a:p>
        </p:txBody>
      </p:sp>
      <p:sp>
        <p:nvSpPr>
          <p:cNvPr id="2" name="AutoShape 2" descr="Conheça Sebastião Salgado - Curso de Redação - Priscila Germosgesch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3" name="AutoShape 4" descr="Conheça Sebastião Salgado - Curso de Redação - Priscila Germosgesch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5" name="AutoShape 6" descr="Conheça Sebastião Salgado - Curso de Redação - Priscila Germosgeschi"/>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9" name="AutoShape 8" descr="Conheça Sebastião Salgado - Curso de Redação - Priscila Germosgeschi"/>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103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881" y="148927"/>
            <a:ext cx="4438853" cy="284802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040" y="3652191"/>
            <a:ext cx="3436448" cy="320007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CaixaDeTexto 10"/>
          <p:cNvSpPr txBox="1"/>
          <p:nvPr/>
        </p:nvSpPr>
        <p:spPr>
          <a:xfrm>
            <a:off x="1041326" y="4067918"/>
            <a:ext cx="3672408" cy="1877437"/>
          </a:xfrm>
          <a:prstGeom prst="rect">
            <a:avLst/>
          </a:prstGeom>
          <a:noFill/>
        </p:spPr>
        <p:txBody>
          <a:bodyPr wrap="square" rtlCol="0">
            <a:spAutoFit/>
          </a:bodyPr>
          <a:lstStyle/>
          <a:p>
            <a:pPr algn="r"/>
            <a:r>
              <a:rPr lang="pt-BR" sz="1600" i="1" dirty="0">
                <a:latin typeface="Times New Roman" panose="02020603050405020304" pitchFamily="18" charset="0"/>
                <a:cs typeface="Times New Roman" panose="02020603050405020304" pitchFamily="18" charset="0"/>
              </a:rPr>
              <a:t>“Acho que quase tudo de importante que já aconteceu era inimaginável pouco antes de acontecer. [...] acabar com a escravidão, acabar com o trabalho infantil, o voto das mulheres, </a:t>
            </a:r>
            <a:r>
              <a:rPr lang="pt-BR" sz="1600" i="1" dirty="0" err="1">
                <a:latin typeface="Times New Roman" panose="02020603050405020304" pitchFamily="18" charset="0"/>
                <a:cs typeface="Times New Roman" panose="02020603050405020304" pitchFamily="18" charset="0"/>
              </a:rPr>
              <a:t>etc</a:t>
            </a:r>
            <a:r>
              <a:rPr lang="pt-BR" sz="1600" i="1" dirty="0">
                <a:latin typeface="Times New Roman" panose="02020603050405020304" pitchFamily="18" charset="0"/>
                <a:cs typeface="Times New Roman" panose="02020603050405020304" pitchFamily="18" charset="0"/>
              </a:rPr>
              <a:t>”.</a:t>
            </a:r>
            <a:endParaRPr lang="en-US" sz="1600" i="1" dirty="0">
              <a:latin typeface="Times New Roman" panose="02020603050405020304" pitchFamily="18" charset="0"/>
              <a:cs typeface="Times New Roman" panose="02020603050405020304" pitchFamily="18" charset="0"/>
            </a:endParaRPr>
          </a:p>
          <a:p>
            <a:pPr algn="r"/>
            <a:r>
              <a:rPr lang="en-US" sz="1600" dirty="0">
                <a:latin typeface="Times New Roman" panose="02020603050405020304" pitchFamily="18" charset="0"/>
                <a:cs typeface="Times New Roman" panose="02020603050405020304" pitchFamily="18" charset="0"/>
              </a:rPr>
              <a:t>David Swanson</a:t>
            </a:r>
            <a:endParaRPr lang="pt-BR" sz="1600" dirty="0">
              <a:latin typeface="Times New Roman" panose="02020603050405020304" pitchFamily="18" charset="0"/>
              <a:cs typeface="Times New Roman" panose="02020603050405020304" pitchFamily="18" charset="0"/>
            </a:endParaRPr>
          </a:p>
          <a:p>
            <a:endParaRPr lang="pt-BR" dirty="0"/>
          </a:p>
        </p:txBody>
      </p:sp>
    </p:spTree>
    <p:extLst>
      <p:ext uri="{BB962C8B-B14F-4D97-AF65-F5344CB8AC3E}">
        <p14:creationId xmlns:p14="http://schemas.microsoft.com/office/powerpoint/2010/main" val="12841738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ço Reservado para Número de Slide 7"/>
          <p:cNvSpPr>
            <a:spLocks noGrp="1"/>
          </p:cNvSpPr>
          <p:nvPr>
            <p:ph type="sldNum" sz="quarter" idx="12"/>
          </p:nvPr>
        </p:nvSpPr>
        <p:spPr/>
        <p:txBody>
          <a:bodyPr/>
          <a:lstStyle/>
          <a:p>
            <a:fld id="{BAF35747-FB68-44E0-96D2-E87136FF760C}" type="slidenum">
              <a:rPr lang="pt-BR" smtClean="0"/>
              <a:t>3</a:t>
            </a:fld>
            <a:endParaRPr lang="pt-BR"/>
          </a:p>
        </p:txBody>
      </p:sp>
      <p:sp>
        <p:nvSpPr>
          <p:cNvPr id="6" name="AutoShape 10" descr="A garantia do acesso à justiç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7" name="AutoShape 12" descr="A garantia do acesso à justiça"/>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0" name="Rectangle 3"/>
          <p:cNvSpPr>
            <a:spLocks noChangeArrowheads="1"/>
          </p:cNvSpPr>
          <p:nvPr/>
        </p:nvSpPr>
        <p:spPr bwMode="auto">
          <a:xfrm>
            <a:off x="457200" y="36464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1800" b="0" i="0" u="none" strike="noStrike" cap="none" normalizeH="0" baseline="0" smtClean="0">
                <a:ln>
                  <a:noFill/>
                </a:ln>
                <a:solidFill>
                  <a:schemeClr val="tx1"/>
                </a:solidFill>
                <a:effectLst/>
                <a:latin typeface="Arial" charset="0"/>
                <a:cs typeface="Arial" charset="0"/>
              </a:rPr>
              <a:t/>
            </a:r>
            <a:br>
              <a:rPr kumimoji="0" lang="pt-BR" altLang="pt-BR" sz="1800" b="0" i="0" u="none" strike="noStrike" cap="none" normalizeH="0" baseline="0" smtClean="0">
                <a:ln>
                  <a:noFill/>
                </a:ln>
                <a:solidFill>
                  <a:schemeClr val="tx1"/>
                </a:solidFill>
                <a:effectLst/>
                <a:latin typeface="Arial" charset="0"/>
                <a:cs typeface="Arial" charset="0"/>
              </a:rPr>
            </a:br>
            <a:endParaRPr kumimoji="0" lang="pt-BR" altLang="pt-BR" sz="1800" b="0" i="0" u="none" strike="noStrike" cap="none" normalizeH="0" baseline="0" smtClean="0">
              <a:ln>
                <a:noFill/>
              </a:ln>
              <a:solidFill>
                <a:schemeClr val="tx1"/>
              </a:solidFill>
              <a:effectLst/>
              <a:latin typeface="Arial" charset="0"/>
              <a:cs typeface="Arial" charset="0"/>
            </a:endParaRPr>
          </a:p>
        </p:txBody>
      </p:sp>
      <p:sp>
        <p:nvSpPr>
          <p:cNvPr id="16" name="CaixaDeTexto 15"/>
          <p:cNvSpPr txBox="1"/>
          <p:nvPr/>
        </p:nvSpPr>
        <p:spPr>
          <a:xfrm>
            <a:off x="945311" y="1691643"/>
            <a:ext cx="8045466" cy="4770537"/>
          </a:xfrm>
          <a:prstGeom prst="rect">
            <a:avLst/>
          </a:prstGeom>
          <a:noFill/>
        </p:spPr>
        <p:txBody>
          <a:bodyPr wrap="square" rtlCol="0">
            <a:spAutoFit/>
          </a:bodyPr>
          <a:lstStyle/>
          <a:p>
            <a:pPr algn="just"/>
            <a:endParaRPr lang="pt-BR" sz="2400" dirty="0" smtClean="0"/>
          </a:p>
          <a:p>
            <a:pPr marL="285750" indent="-285750" algn="just">
              <a:buFont typeface="Arial" panose="020B0604020202020204" pitchFamily="34" charset="0"/>
              <a:buChar char="•"/>
            </a:pPr>
            <a:r>
              <a:rPr lang="pt-BR" sz="2400" dirty="0" smtClean="0"/>
              <a:t>Saúde e segurança</a:t>
            </a:r>
          </a:p>
          <a:p>
            <a:pPr marL="285750" indent="-285750" algn="just">
              <a:buFont typeface="Arial" panose="020B0604020202020204" pitchFamily="34" charset="0"/>
              <a:buChar char="•"/>
            </a:pPr>
            <a:endParaRPr lang="pt-BR" sz="2400" dirty="0"/>
          </a:p>
          <a:p>
            <a:pPr marL="285750" indent="-285750" algn="just">
              <a:buFont typeface="Arial" panose="020B0604020202020204" pitchFamily="34" charset="0"/>
              <a:buChar char="•"/>
            </a:pPr>
            <a:r>
              <a:rPr lang="pt-BR" sz="2400" dirty="0" smtClean="0"/>
              <a:t>Desenvolvimento mental e moral</a:t>
            </a:r>
          </a:p>
          <a:p>
            <a:pPr algn="just"/>
            <a:endParaRPr lang="pt-BR" sz="2400" dirty="0" smtClean="0"/>
          </a:p>
          <a:p>
            <a:pPr marL="285750" indent="-285750" algn="just">
              <a:buFont typeface="Arial" panose="020B0604020202020204" pitchFamily="34" charset="0"/>
              <a:buChar char="•"/>
            </a:pPr>
            <a:r>
              <a:rPr lang="pt-BR" sz="2400" dirty="0" smtClean="0"/>
              <a:t>Tráfico</a:t>
            </a:r>
          </a:p>
          <a:p>
            <a:pPr algn="just"/>
            <a:endParaRPr lang="pt-BR" sz="2400" dirty="0" smtClean="0"/>
          </a:p>
          <a:p>
            <a:pPr marL="285750" indent="-285750" algn="just">
              <a:buFont typeface="Arial" panose="020B0604020202020204" pitchFamily="34" charset="0"/>
              <a:buChar char="•"/>
            </a:pPr>
            <a:r>
              <a:rPr lang="pt-BR" sz="2400" dirty="0" smtClean="0"/>
              <a:t>Morte </a:t>
            </a:r>
          </a:p>
          <a:p>
            <a:pPr marL="285750" indent="-285750" algn="just">
              <a:buFont typeface="Arial" panose="020B0604020202020204" pitchFamily="34" charset="0"/>
              <a:buChar char="•"/>
            </a:pPr>
            <a:endParaRPr lang="pt-BR" sz="2400" dirty="0" smtClean="0"/>
          </a:p>
          <a:p>
            <a:pPr algn="just"/>
            <a:endParaRPr lang="pt-BR" sz="2400" dirty="0" smtClean="0"/>
          </a:p>
          <a:p>
            <a:pPr algn="just"/>
            <a:endParaRPr lang="pt-BR" sz="2400" dirty="0"/>
          </a:p>
          <a:p>
            <a:pPr algn="just"/>
            <a:r>
              <a:rPr lang="pt-BR" sz="2000" dirty="0" smtClean="0"/>
              <a:t>* Segundo a Unicef, o trabalho infantil atinge 160 milhões de crianças no mundo (1 em cada 10 crianças).</a:t>
            </a:r>
            <a:endParaRPr lang="pt-BR" sz="2000" dirty="0"/>
          </a:p>
        </p:txBody>
      </p:sp>
      <p:sp>
        <p:nvSpPr>
          <p:cNvPr id="15" name="Freeform: Shape 7">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blipFill>
            <a:blip r:embed="rId3"/>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1">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3"/>
            <a:ext cx="971655"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blipFill>
            <a:blip r:embed="rId3"/>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CaixaDeTexto 1"/>
          <p:cNvSpPr txBox="1"/>
          <p:nvPr/>
        </p:nvSpPr>
        <p:spPr>
          <a:xfrm>
            <a:off x="1547664" y="465137"/>
            <a:ext cx="6840760" cy="461665"/>
          </a:xfrm>
          <a:prstGeom prst="rect">
            <a:avLst/>
          </a:prstGeom>
          <a:blipFill>
            <a:blip r:embed="rId3"/>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pt-BR" sz="2400" dirty="0" smtClean="0"/>
              <a:t>Danos</a:t>
            </a:r>
            <a:endParaRPr lang="pt-BR" sz="2400" dirty="0"/>
          </a:p>
        </p:txBody>
      </p:sp>
      <p:pic>
        <p:nvPicPr>
          <p:cNvPr id="163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7859" y="3933056"/>
            <a:ext cx="2752725" cy="181927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4298" y="1691643"/>
            <a:ext cx="2600325" cy="17145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55690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ço Reservado para Número de Slide 7"/>
          <p:cNvSpPr>
            <a:spLocks noGrp="1"/>
          </p:cNvSpPr>
          <p:nvPr>
            <p:ph type="sldNum" sz="quarter" idx="12"/>
          </p:nvPr>
        </p:nvSpPr>
        <p:spPr/>
        <p:txBody>
          <a:bodyPr/>
          <a:lstStyle/>
          <a:p>
            <a:fld id="{BAF35747-FB68-44E0-96D2-E87136FF760C}" type="slidenum">
              <a:rPr lang="pt-BR" smtClean="0"/>
              <a:t>4</a:t>
            </a:fld>
            <a:endParaRPr lang="pt-BR"/>
          </a:p>
        </p:txBody>
      </p:sp>
      <p:sp>
        <p:nvSpPr>
          <p:cNvPr id="6" name="AutoShape 10" descr="A garantia do acesso à justiç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7" name="AutoShape 12" descr="A garantia do acesso à justiça"/>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0" name="Rectangle 3"/>
          <p:cNvSpPr>
            <a:spLocks noChangeArrowheads="1"/>
          </p:cNvSpPr>
          <p:nvPr/>
        </p:nvSpPr>
        <p:spPr bwMode="auto">
          <a:xfrm>
            <a:off x="457200" y="36464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1800" b="0" i="0" u="none" strike="noStrike" cap="none" normalizeH="0" baseline="0" smtClean="0">
                <a:ln>
                  <a:noFill/>
                </a:ln>
                <a:solidFill>
                  <a:schemeClr val="tx1"/>
                </a:solidFill>
                <a:effectLst/>
                <a:latin typeface="Arial" charset="0"/>
                <a:cs typeface="Arial" charset="0"/>
              </a:rPr>
              <a:t/>
            </a:r>
            <a:br>
              <a:rPr kumimoji="0" lang="pt-BR" altLang="pt-BR" sz="1800" b="0" i="0" u="none" strike="noStrike" cap="none" normalizeH="0" baseline="0" smtClean="0">
                <a:ln>
                  <a:noFill/>
                </a:ln>
                <a:solidFill>
                  <a:schemeClr val="tx1"/>
                </a:solidFill>
                <a:effectLst/>
                <a:latin typeface="Arial" charset="0"/>
                <a:cs typeface="Arial" charset="0"/>
              </a:rPr>
            </a:br>
            <a:endParaRPr kumimoji="0" lang="pt-BR" altLang="pt-BR" sz="1800" b="0" i="0" u="none" strike="noStrike" cap="none" normalizeH="0" baseline="0" smtClean="0">
              <a:ln>
                <a:noFill/>
              </a:ln>
              <a:solidFill>
                <a:schemeClr val="tx1"/>
              </a:solidFill>
              <a:effectLst/>
              <a:latin typeface="Arial" charset="0"/>
              <a:cs typeface="Arial" charset="0"/>
            </a:endParaRPr>
          </a:p>
        </p:txBody>
      </p:sp>
      <p:sp>
        <p:nvSpPr>
          <p:cNvPr id="16" name="CaixaDeTexto 15"/>
          <p:cNvSpPr txBox="1"/>
          <p:nvPr/>
        </p:nvSpPr>
        <p:spPr>
          <a:xfrm>
            <a:off x="1006467" y="779106"/>
            <a:ext cx="8045466" cy="6186309"/>
          </a:xfrm>
          <a:prstGeom prst="rect">
            <a:avLst/>
          </a:prstGeom>
          <a:noFill/>
        </p:spPr>
        <p:txBody>
          <a:bodyPr wrap="square" rtlCol="0">
            <a:spAutoFit/>
          </a:bodyPr>
          <a:lstStyle/>
          <a:p>
            <a:pPr algn="just"/>
            <a:endParaRPr lang="pt-BR" dirty="0" smtClean="0"/>
          </a:p>
          <a:p>
            <a:pPr marL="285750" indent="-285750" algn="just">
              <a:buFont typeface="Arial" panose="020B0604020202020204" pitchFamily="34" charset="0"/>
              <a:buChar char="•"/>
            </a:pPr>
            <a:r>
              <a:rPr lang="pt-BR" dirty="0" smtClean="0"/>
              <a:t>Convenção </a:t>
            </a:r>
            <a:r>
              <a:rPr lang="pt-BR" dirty="0"/>
              <a:t>182 da OIT </a:t>
            </a:r>
            <a:r>
              <a:rPr lang="pt-BR" dirty="0" smtClean="0"/>
              <a:t>(Convenção sobre a Proibição das Piores Formas de Trabalho Infantil e a Ação Imediata para a sua Eliminação) – “criança” é o menor de 18 anos.</a:t>
            </a:r>
          </a:p>
          <a:p>
            <a:pPr marL="285750" indent="-285750" algn="just">
              <a:buFont typeface="Arial" panose="020B0604020202020204" pitchFamily="34" charset="0"/>
              <a:buChar char="•"/>
            </a:pPr>
            <a:endParaRPr lang="pt-BR" dirty="0" smtClean="0"/>
          </a:p>
          <a:p>
            <a:pPr marL="285750" indent="-285750">
              <a:buFont typeface="Arial" panose="020B0604020202020204" pitchFamily="34" charset="0"/>
              <a:buChar char="•"/>
            </a:pPr>
            <a:r>
              <a:rPr lang="pt-BR" dirty="0"/>
              <a:t>Lista TIP – piores formas do trabalho infantil</a:t>
            </a:r>
          </a:p>
          <a:p>
            <a:endParaRPr lang="pt-BR" dirty="0"/>
          </a:p>
          <a:p>
            <a:pPr marL="742950" lvl="1" indent="-285750" algn="just">
              <a:buFontTx/>
              <a:buChar char="-"/>
            </a:pPr>
            <a:r>
              <a:rPr lang="pt-BR" dirty="0"/>
              <a:t>Decreto nº 6.481/2008 – regulamenta os </a:t>
            </a:r>
            <a:r>
              <a:rPr lang="pt-BR" dirty="0" err="1"/>
              <a:t>arts</a:t>
            </a:r>
            <a:r>
              <a:rPr lang="pt-BR" dirty="0"/>
              <a:t>. 3º, “d”, e 4º da Convenção 182 da OIT que trata da proibição das piores formas de trabalho infantil e ação imediata para a sua </a:t>
            </a:r>
            <a:r>
              <a:rPr lang="pt-BR" dirty="0" smtClean="0"/>
              <a:t>eliminação</a:t>
            </a:r>
          </a:p>
          <a:p>
            <a:pPr lvl="1" algn="just"/>
            <a:endParaRPr lang="pt-BR" dirty="0"/>
          </a:p>
          <a:p>
            <a:pPr marL="285750" indent="-285750" algn="just">
              <a:buFont typeface="Arial" panose="020B0604020202020204" pitchFamily="34" charset="0"/>
              <a:buChar char="•"/>
            </a:pPr>
            <a:r>
              <a:rPr lang="pt-BR" dirty="0" smtClean="0"/>
              <a:t>Convenção 138 da OIT (Sobre a idade mínima de admissão ao emprego) – 15 anos.</a:t>
            </a:r>
          </a:p>
          <a:p>
            <a:pPr algn="just"/>
            <a:endParaRPr lang="pt-BR" dirty="0"/>
          </a:p>
          <a:p>
            <a:pPr marL="285750" indent="-285750" algn="just">
              <a:buFont typeface="Arial" panose="020B0604020202020204" pitchFamily="34" charset="0"/>
              <a:buChar char="•"/>
            </a:pPr>
            <a:r>
              <a:rPr lang="pt-BR" dirty="0" smtClean="0"/>
              <a:t>Meta </a:t>
            </a:r>
            <a:r>
              <a:rPr lang="pt-BR" dirty="0"/>
              <a:t>8.7 da Agenda 2030 da </a:t>
            </a:r>
            <a:r>
              <a:rPr lang="pt-BR" dirty="0" smtClean="0"/>
              <a:t>ONU</a:t>
            </a:r>
          </a:p>
          <a:p>
            <a:pPr algn="just"/>
            <a:endParaRPr lang="pt-BR" dirty="0" smtClean="0"/>
          </a:p>
          <a:p>
            <a:pPr marL="285750" indent="-285750" algn="just">
              <a:buFont typeface="Arial" panose="020B0604020202020204" pitchFamily="34" charset="0"/>
              <a:buChar char="•"/>
            </a:pPr>
            <a:r>
              <a:rPr lang="pt-BR" dirty="0" smtClean="0"/>
              <a:t>Constituição Federal: art. 227</a:t>
            </a:r>
          </a:p>
          <a:p>
            <a:pPr algn="just"/>
            <a:endParaRPr lang="pt-BR" dirty="0" smtClean="0"/>
          </a:p>
          <a:p>
            <a:pPr marL="285750" indent="-285750" algn="just">
              <a:buFont typeface="Arial" panose="020B0604020202020204" pitchFamily="34" charset="0"/>
              <a:buChar char="•"/>
            </a:pPr>
            <a:r>
              <a:rPr lang="pt-BR" dirty="0" smtClean="0"/>
              <a:t>CLT e Estatuto da Criança e do Adolescente</a:t>
            </a:r>
          </a:p>
          <a:p>
            <a:pPr algn="just"/>
            <a:endParaRPr lang="pt-BR" dirty="0" smtClean="0"/>
          </a:p>
          <a:p>
            <a:pPr marL="285750" indent="-285750" algn="just">
              <a:buFont typeface="Arial" panose="020B0604020202020204" pitchFamily="34" charset="0"/>
              <a:buChar char="•"/>
            </a:pPr>
            <a:endParaRPr lang="pt-BR" dirty="0" smtClean="0"/>
          </a:p>
          <a:p>
            <a:pPr algn="just"/>
            <a:endParaRPr lang="pt-BR" dirty="0"/>
          </a:p>
        </p:txBody>
      </p:sp>
      <p:sp>
        <p:nvSpPr>
          <p:cNvPr id="15" name="Freeform: Shape 7">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blipFill>
            <a:blip r:embed="rId3"/>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1">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3"/>
            <a:ext cx="971655"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blipFill>
            <a:blip r:embed="rId3"/>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CaixaDeTexto 1"/>
          <p:cNvSpPr txBox="1"/>
          <p:nvPr/>
        </p:nvSpPr>
        <p:spPr>
          <a:xfrm>
            <a:off x="2915816" y="312737"/>
            <a:ext cx="4032448" cy="461665"/>
          </a:xfrm>
          <a:prstGeom prst="rect">
            <a:avLst/>
          </a:prstGeom>
          <a:blipFill>
            <a:blip r:embed="rId3"/>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pt-BR" sz="2400" dirty="0" smtClean="0"/>
              <a:t>Sistema </a:t>
            </a:r>
            <a:r>
              <a:rPr lang="pt-BR" sz="2400" dirty="0" err="1" smtClean="0"/>
              <a:t>multinível</a:t>
            </a:r>
            <a:r>
              <a:rPr lang="pt-BR" sz="2400" dirty="0" smtClean="0"/>
              <a:t> de proteção</a:t>
            </a:r>
            <a:endParaRPr lang="pt-BR" sz="2400" dirty="0"/>
          </a:p>
        </p:txBody>
      </p:sp>
    </p:spTree>
    <p:extLst>
      <p:ext uri="{BB962C8B-B14F-4D97-AF65-F5344CB8AC3E}">
        <p14:creationId xmlns:p14="http://schemas.microsoft.com/office/powerpoint/2010/main" val="6616966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ço Reservado para Número de Slide 7"/>
          <p:cNvSpPr>
            <a:spLocks noGrp="1"/>
          </p:cNvSpPr>
          <p:nvPr>
            <p:ph type="sldNum" sz="quarter" idx="12"/>
          </p:nvPr>
        </p:nvSpPr>
        <p:spPr/>
        <p:txBody>
          <a:bodyPr/>
          <a:lstStyle/>
          <a:p>
            <a:fld id="{BAF35747-FB68-44E0-96D2-E87136FF760C}" type="slidenum">
              <a:rPr lang="pt-BR" smtClean="0"/>
              <a:t>5</a:t>
            </a:fld>
            <a:endParaRPr lang="pt-BR"/>
          </a:p>
        </p:txBody>
      </p:sp>
      <p:sp>
        <p:nvSpPr>
          <p:cNvPr id="6" name="AutoShape 10" descr="A garantia do acesso à justiç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7" name="AutoShape 12" descr="A garantia do acesso à justiça"/>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0" name="Rectangle 3"/>
          <p:cNvSpPr>
            <a:spLocks noChangeArrowheads="1"/>
          </p:cNvSpPr>
          <p:nvPr/>
        </p:nvSpPr>
        <p:spPr bwMode="auto">
          <a:xfrm>
            <a:off x="457200" y="36464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1800" b="0" i="0" u="none" strike="noStrike" cap="none" normalizeH="0" baseline="0" smtClean="0">
                <a:ln>
                  <a:noFill/>
                </a:ln>
                <a:solidFill>
                  <a:schemeClr val="tx1"/>
                </a:solidFill>
                <a:effectLst/>
                <a:latin typeface="Arial" charset="0"/>
                <a:cs typeface="Arial" charset="0"/>
              </a:rPr>
              <a:t/>
            </a:r>
            <a:br>
              <a:rPr kumimoji="0" lang="pt-BR" altLang="pt-BR" sz="1800" b="0" i="0" u="none" strike="noStrike" cap="none" normalizeH="0" baseline="0" smtClean="0">
                <a:ln>
                  <a:noFill/>
                </a:ln>
                <a:solidFill>
                  <a:schemeClr val="tx1"/>
                </a:solidFill>
                <a:effectLst/>
                <a:latin typeface="Arial" charset="0"/>
                <a:cs typeface="Arial" charset="0"/>
              </a:rPr>
            </a:br>
            <a:endParaRPr kumimoji="0" lang="pt-BR" altLang="pt-BR" sz="1800" b="0" i="0" u="none" strike="noStrike" cap="none" normalizeH="0" baseline="0" smtClean="0">
              <a:ln>
                <a:noFill/>
              </a:ln>
              <a:solidFill>
                <a:schemeClr val="tx1"/>
              </a:solidFill>
              <a:effectLst/>
              <a:latin typeface="Arial" charset="0"/>
              <a:cs typeface="Arial" charset="0"/>
            </a:endParaRPr>
          </a:p>
        </p:txBody>
      </p:sp>
      <p:sp>
        <p:nvSpPr>
          <p:cNvPr id="16" name="CaixaDeTexto 15"/>
          <p:cNvSpPr txBox="1"/>
          <p:nvPr/>
        </p:nvSpPr>
        <p:spPr>
          <a:xfrm>
            <a:off x="984629" y="1340768"/>
            <a:ext cx="8045466" cy="4524315"/>
          </a:xfrm>
          <a:prstGeom prst="rect">
            <a:avLst/>
          </a:prstGeom>
          <a:noFill/>
        </p:spPr>
        <p:txBody>
          <a:bodyPr wrap="square" rtlCol="0">
            <a:spAutoFit/>
          </a:bodyPr>
          <a:lstStyle/>
          <a:p>
            <a:pPr algn="just"/>
            <a:endParaRPr lang="pt-BR" dirty="0" smtClean="0"/>
          </a:p>
          <a:p>
            <a:pPr marL="285750" indent="-285750" algn="just">
              <a:buFont typeface="Arial" panose="020B0604020202020204" pitchFamily="34" charset="0"/>
              <a:buChar char="•"/>
            </a:pPr>
            <a:r>
              <a:rPr lang="pt-BR" dirty="0" smtClean="0"/>
              <a:t>OIT – criança é a que tem menos de 18 anos</a:t>
            </a:r>
          </a:p>
          <a:p>
            <a:pPr marL="285750" indent="-285750" algn="just">
              <a:buFont typeface="Arial" panose="020B0604020202020204" pitchFamily="34" charset="0"/>
              <a:buChar char="•"/>
            </a:pPr>
            <a:endParaRPr lang="pt-BR" dirty="0"/>
          </a:p>
          <a:p>
            <a:pPr marL="285750" indent="-285750" algn="just">
              <a:buFont typeface="Arial" panose="020B0604020202020204" pitchFamily="34" charset="0"/>
              <a:buChar char="•"/>
            </a:pPr>
            <a:r>
              <a:rPr lang="pt-BR" dirty="0" smtClean="0"/>
              <a:t>ECA – criança até 12 anos e adolescente entre 12 e 18 anos</a:t>
            </a:r>
          </a:p>
          <a:p>
            <a:pPr marL="285750" indent="-285750" algn="just">
              <a:buFont typeface="Arial" panose="020B0604020202020204" pitchFamily="34" charset="0"/>
              <a:buChar char="•"/>
            </a:pPr>
            <a:endParaRPr lang="pt-BR" dirty="0"/>
          </a:p>
          <a:p>
            <a:pPr marL="285750" indent="-285750" algn="just">
              <a:buFont typeface="Arial" panose="020B0604020202020204" pitchFamily="34" charset="0"/>
              <a:buChar char="•"/>
            </a:pPr>
            <a:endParaRPr lang="pt-BR" dirty="0" smtClean="0"/>
          </a:p>
          <a:p>
            <a:pPr marL="285750" indent="-285750" algn="just">
              <a:buFont typeface="Arial" panose="020B0604020202020204" pitchFamily="34" charset="0"/>
              <a:buChar char="•"/>
            </a:pPr>
            <a:endParaRPr lang="pt-BR" dirty="0"/>
          </a:p>
          <a:p>
            <a:pPr marL="285750" indent="-285750" algn="just">
              <a:buFont typeface="Arial" panose="020B0604020202020204" pitchFamily="34" charset="0"/>
              <a:buChar char="•"/>
            </a:pPr>
            <a:endParaRPr lang="pt-BR" dirty="0" smtClean="0"/>
          </a:p>
          <a:p>
            <a:pPr marL="285750" indent="-285750" algn="just">
              <a:buFont typeface="Arial" panose="020B0604020202020204" pitchFamily="34" charset="0"/>
              <a:buChar char="•"/>
            </a:pPr>
            <a:endParaRPr lang="pt-BR" dirty="0"/>
          </a:p>
          <a:p>
            <a:pPr marL="285750" indent="-285750" algn="just">
              <a:buFont typeface="Arial" panose="020B0604020202020204" pitchFamily="34" charset="0"/>
              <a:buChar char="•"/>
            </a:pPr>
            <a:endParaRPr lang="pt-BR" dirty="0"/>
          </a:p>
          <a:p>
            <a:pPr marL="285750" indent="-285750" algn="just">
              <a:buFont typeface="Arial" panose="020B0604020202020204" pitchFamily="34" charset="0"/>
              <a:buChar char="•"/>
            </a:pPr>
            <a:r>
              <a:rPr lang="pt-BR" dirty="0" smtClean="0"/>
              <a:t>OIT – mais de 15 anos (Convenção 138)</a:t>
            </a:r>
          </a:p>
          <a:p>
            <a:pPr marL="285750" indent="-285750" algn="just">
              <a:buFont typeface="Arial" panose="020B0604020202020204" pitchFamily="34" charset="0"/>
              <a:buChar char="•"/>
            </a:pPr>
            <a:endParaRPr lang="pt-BR" dirty="0"/>
          </a:p>
          <a:p>
            <a:pPr marL="285750" indent="-285750" algn="just">
              <a:buFont typeface="Arial" panose="020B0604020202020204" pitchFamily="34" charset="0"/>
              <a:buChar char="•"/>
            </a:pPr>
            <a:r>
              <a:rPr lang="pt-BR" dirty="0" smtClean="0"/>
              <a:t>CF – mais de 16, ou, na condição de aprendiz, mais de 14 (art. 7º, XXXIII)</a:t>
            </a:r>
          </a:p>
          <a:p>
            <a:pPr marL="285750" indent="-285750" algn="just">
              <a:buFont typeface="Arial" panose="020B0604020202020204" pitchFamily="34" charset="0"/>
              <a:buChar char="•"/>
            </a:pPr>
            <a:endParaRPr lang="pt-BR" dirty="0"/>
          </a:p>
          <a:p>
            <a:pPr marL="285750" indent="-285750" algn="just">
              <a:buFont typeface="Arial" panose="020B0604020202020204" pitchFamily="34" charset="0"/>
              <a:buChar char="•"/>
            </a:pPr>
            <a:endParaRPr lang="pt-BR" dirty="0" smtClean="0"/>
          </a:p>
          <a:p>
            <a:pPr algn="just"/>
            <a:endParaRPr lang="pt-BR" dirty="0"/>
          </a:p>
        </p:txBody>
      </p:sp>
      <p:sp>
        <p:nvSpPr>
          <p:cNvPr id="15" name="Freeform: Shape 7">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blipFill>
            <a:blip r:embed="rId3"/>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1">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3"/>
            <a:ext cx="971655"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blipFill>
            <a:blip r:embed="rId3"/>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CaixaDeTexto 1"/>
          <p:cNvSpPr txBox="1"/>
          <p:nvPr/>
        </p:nvSpPr>
        <p:spPr>
          <a:xfrm>
            <a:off x="2483768" y="301624"/>
            <a:ext cx="4032448" cy="461665"/>
          </a:xfrm>
          <a:prstGeom prst="rect">
            <a:avLst/>
          </a:prstGeom>
          <a:blipFill>
            <a:blip r:embed="rId3"/>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pt-BR" sz="2400" dirty="0" smtClean="0"/>
              <a:t>PARÂMETRO ETÁRIO</a:t>
            </a:r>
            <a:endParaRPr lang="pt-BR" sz="2400" dirty="0"/>
          </a:p>
        </p:txBody>
      </p:sp>
      <p:sp>
        <p:nvSpPr>
          <p:cNvPr id="11" name="CaixaDeTexto 10"/>
          <p:cNvSpPr txBox="1"/>
          <p:nvPr/>
        </p:nvSpPr>
        <p:spPr>
          <a:xfrm>
            <a:off x="2483768" y="3213062"/>
            <a:ext cx="4032448" cy="461665"/>
          </a:xfrm>
          <a:prstGeom prst="rect">
            <a:avLst/>
          </a:prstGeom>
          <a:blipFill>
            <a:blip r:embed="rId3"/>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pt-BR" sz="2400" dirty="0"/>
              <a:t>IDADE PARA O TRABALHO</a:t>
            </a:r>
          </a:p>
        </p:txBody>
      </p:sp>
      <p:pic>
        <p:nvPicPr>
          <p:cNvPr id="184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1973" y="0"/>
            <a:ext cx="3248025" cy="1844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61387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ço Reservado para Número de Slide 7"/>
          <p:cNvSpPr>
            <a:spLocks noGrp="1"/>
          </p:cNvSpPr>
          <p:nvPr>
            <p:ph type="sldNum" sz="quarter" idx="12"/>
          </p:nvPr>
        </p:nvSpPr>
        <p:spPr/>
        <p:txBody>
          <a:bodyPr/>
          <a:lstStyle/>
          <a:p>
            <a:fld id="{BAF35747-FB68-44E0-96D2-E87136FF760C}" type="slidenum">
              <a:rPr lang="pt-BR" smtClean="0"/>
              <a:t>6</a:t>
            </a:fld>
            <a:endParaRPr lang="pt-BR"/>
          </a:p>
        </p:txBody>
      </p:sp>
      <p:sp>
        <p:nvSpPr>
          <p:cNvPr id="6" name="AutoShape 10" descr="A garantia do acesso à justiç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7" name="AutoShape 12" descr="A garantia do acesso à justiça"/>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0" name="Rectangle 3"/>
          <p:cNvSpPr>
            <a:spLocks noChangeArrowheads="1"/>
          </p:cNvSpPr>
          <p:nvPr/>
        </p:nvSpPr>
        <p:spPr bwMode="auto">
          <a:xfrm>
            <a:off x="457200" y="36464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1800" b="0" i="0" u="none" strike="noStrike" cap="none" normalizeH="0" baseline="0" smtClean="0">
                <a:ln>
                  <a:noFill/>
                </a:ln>
                <a:solidFill>
                  <a:schemeClr val="tx1"/>
                </a:solidFill>
                <a:effectLst/>
                <a:latin typeface="Arial" charset="0"/>
                <a:cs typeface="Arial" charset="0"/>
              </a:rPr>
              <a:t/>
            </a:r>
            <a:br>
              <a:rPr kumimoji="0" lang="pt-BR" altLang="pt-BR" sz="1800" b="0" i="0" u="none" strike="noStrike" cap="none" normalizeH="0" baseline="0" smtClean="0">
                <a:ln>
                  <a:noFill/>
                </a:ln>
                <a:solidFill>
                  <a:schemeClr val="tx1"/>
                </a:solidFill>
                <a:effectLst/>
                <a:latin typeface="Arial" charset="0"/>
                <a:cs typeface="Arial" charset="0"/>
              </a:rPr>
            </a:br>
            <a:endParaRPr kumimoji="0" lang="pt-BR" altLang="pt-BR" sz="1800" b="0" i="0" u="none" strike="noStrike" cap="none" normalizeH="0" baseline="0" smtClean="0">
              <a:ln>
                <a:noFill/>
              </a:ln>
              <a:solidFill>
                <a:schemeClr val="tx1"/>
              </a:solidFill>
              <a:effectLst/>
              <a:latin typeface="Arial" charset="0"/>
              <a:cs typeface="Arial" charset="0"/>
            </a:endParaRPr>
          </a:p>
        </p:txBody>
      </p:sp>
      <p:sp>
        <p:nvSpPr>
          <p:cNvPr id="16" name="CaixaDeTexto 15"/>
          <p:cNvSpPr txBox="1"/>
          <p:nvPr/>
        </p:nvSpPr>
        <p:spPr>
          <a:xfrm>
            <a:off x="800671" y="1525830"/>
            <a:ext cx="8045466" cy="4524315"/>
          </a:xfrm>
          <a:prstGeom prst="rect">
            <a:avLst/>
          </a:prstGeom>
          <a:noFill/>
        </p:spPr>
        <p:txBody>
          <a:bodyPr wrap="square" rtlCol="0">
            <a:spAutoFit/>
          </a:bodyPr>
          <a:lstStyle/>
          <a:p>
            <a:pPr marL="285750" indent="-285750" algn="just">
              <a:buFont typeface="Arial" panose="020B0604020202020204" pitchFamily="34" charset="0"/>
              <a:buChar char="•"/>
            </a:pPr>
            <a:endParaRPr lang="pt-BR" dirty="0" smtClean="0"/>
          </a:p>
          <a:p>
            <a:pPr marL="285750" indent="-285750" algn="just">
              <a:lnSpc>
                <a:spcPct val="150000"/>
              </a:lnSpc>
              <a:buFont typeface="Arial" panose="020B0604020202020204" pitchFamily="34" charset="0"/>
              <a:buChar char="•"/>
            </a:pPr>
            <a:r>
              <a:rPr lang="pt-BR" dirty="0" smtClean="0"/>
              <a:t>Dá </a:t>
            </a:r>
            <a:r>
              <a:rPr lang="pt-BR" dirty="0"/>
              <a:t>nova redação ao inciso XXXIII do art. 7º da Constituição Federal, para </a:t>
            </a:r>
            <a:r>
              <a:rPr lang="pt-BR" dirty="0" smtClean="0"/>
              <a:t>autorizar </a:t>
            </a:r>
            <a:r>
              <a:rPr lang="pt-BR" dirty="0"/>
              <a:t>o trabalho sob o regime de tempo parcial a partir dos quatorze anos de </a:t>
            </a:r>
            <a:r>
              <a:rPr lang="pt-BR" dirty="0" smtClean="0"/>
              <a:t>idade. </a:t>
            </a:r>
            <a:r>
              <a:rPr lang="pt-BR" i="1" dirty="0" err="1" smtClean="0"/>
              <a:t>Verbis</a:t>
            </a:r>
            <a:r>
              <a:rPr lang="pt-BR" dirty="0" smtClean="0"/>
              <a:t>: </a:t>
            </a:r>
          </a:p>
          <a:p>
            <a:pPr marL="742950" lvl="1" indent="-285750" algn="just">
              <a:lnSpc>
                <a:spcPct val="150000"/>
              </a:lnSpc>
              <a:buFont typeface="Arial" panose="020B0604020202020204" pitchFamily="34" charset="0"/>
              <a:buChar char="•"/>
            </a:pPr>
            <a:r>
              <a:rPr lang="pt-BR" dirty="0" smtClean="0"/>
              <a:t>“</a:t>
            </a:r>
            <a:r>
              <a:rPr lang="pt-BR" dirty="0"/>
              <a:t>Art. </a:t>
            </a:r>
            <a:r>
              <a:rPr lang="pt-BR" dirty="0" smtClean="0"/>
              <a:t>7º, XXXIII </a:t>
            </a:r>
            <a:r>
              <a:rPr lang="pt-BR" dirty="0"/>
              <a:t>– proibição de trabalho noturno, perigoso ou insalubre a menores de dezoito e de qualquer trabalho a menores de </a:t>
            </a:r>
            <a:r>
              <a:rPr lang="pt-BR" dirty="0" smtClean="0"/>
              <a:t>dezesseis </a:t>
            </a:r>
            <a:r>
              <a:rPr lang="pt-BR" dirty="0"/>
              <a:t>anos, salvo na condição de aprendiz ou sob o regime de tempo parcial, a partir de quatorze </a:t>
            </a:r>
            <a:r>
              <a:rPr lang="pt-BR" dirty="0" smtClean="0"/>
              <a:t>anos”.</a:t>
            </a:r>
          </a:p>
          <a:p>
            <a:pPr lvl="1" algn="just">
              <a:lnSpc>
                <a:spcPct val="150000"/>
              </a:lnSpc>
            </a:pPr>
            <a:endParaRPr lang="pt-BR" dirty="0" smtClean="0"/>
          </a:p>
          <a:p>
            <a:pPr marL="285750" indent="-285750" algn="just">
              <a:lnSpc>
                <a:spcPct val="150000"/>
              </a:lnSpc>
              <a:buFont typeface="Arial" panose="020B0604020202020204" pitchFamily="34" charset="0"/>
              <a:buChar char="•"/>
            </a:pPr>
            <a:r>
              <a:rPr lang="pt-BR" dirty="0" smtClean="0"/>
              <a:t>voltou </a:t>
            </a:r>
            <a:r>
              <a:rPr lang="pt-BR" dirty="0"/>
              <a:t>à pauta da </a:t>
            </a:r>
            <a:r>
              <a:rPr lang="pt-BR" dirty="0" smtClean="0"/>
              <a:t>CCJC da </a:t>
            </a:r>
            <a:r>
              <a:rPr lang="pt-BR" dirty="0"/>
              <a:t>Câmara dos Deputados e pode ir a </a:t>
            </a:r>
            <a:r>
              <a:rPr lang="pt-BR" dirty="0" smtClean="0"/>
              <a:t>votação.</a:t>
            </a:r>
          </a:p>
          <a:p>
            <a:pPr marL="285750" indent="-285750" algn="just">
              <a:lnSpc>
                <a:spcPct val="150000"/>
              </a:lnSpc>
              <a:buFont typeface="Arial" panose="020B0604020202020204" pitchFamily="34" charset="0"/>
              <a:buChar char="•"/>
            </a:pPr>
            <a:endParaRPr lang="pt-BR" dirty="0"/>
          </a:p>
        </p:txBody>
      </p:sp>
      <p:sp>
        <p:nvSpPr>
          <p:cNvPr id="15" name="Freeform: Shape 7">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blipFill>
            <a:blip r:embed="rId3"/>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1">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3"/>
            <a:ext cx="971655"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blipFill>
            <a:blip r:embed="rId3"/>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CaixaDeTexto 1"/>
          <p:cNvSpPr txBox="1"/>
          <p:nvPr/>
        </p:nvSpPr>
        <p:spPr>
          <a:xfrm>
            <a:off x="2915816" y="312737"/>
            <a:ext cx="4032448" cy="461665"/>
          </a:xfrm>
          <a:prstGeom prst="rect">
            <a:avLst/>
          </a:prstGeom>
          <a:blipFill>
            <a:blip r:embed="rId3"/>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pt-BR" sz="2400" dirty="0" smtClean="0"/>
              <a:t>PEC 18/2011</a:t>
            </a:r>
            <a:endParaRPr lang="pt-BR" sz="2400" dirty="0"/>
          </a:p>
        </p:txBody>
      </p:sp>
    </p:spTree>
    <p:extLst>
      <p:ext uri="{BB962C8B-B14F-4D97-AF65-F5344CB8AC3E}">
        <p14:creationId xmlns:p14="http://schemas.microsoft.com/office/powerpoint/2010/main" val="17264847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ço Reservado para Número de Slide 7"/>
          <p:cNvSpPr>
            <a:spLocks noGrp="1"/>
          </p:cNvSpPr>
          <p:nvPr>
            <p:ph type="sldNum" sz="quarter" idx="12"/>
          </p:nvPr>
        </p:nvSpPr>
        <p:spPr/>
        <p:txBody>
          <a:bodyPr/>
          <a:lstStyle/>
          <a:p>
            <a:fld id="{BAF35747-FB68-44E0-96D2-E87136FF760C}" type="slidenum">
              <a:rPr lang="pt-BR" smtClean="0"/>
              <a:t>7</a:t>
            </a:fld>
            <a:endParaRPr lang="pt-BR"/>
          </a:p>
        </p:txBody>
      </p:sp>
      <p:sp>
        <p:nvSpPr>
          <p:cNvPr id="6" name="AutoShape 10" descr="A garantia do acesso à justiç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7" name="AutoShape 12" descr="A garantia do acesso à justiça"/>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0" name="Rectangle 3"/>
          <p:cNvSpPr>
            <a:spLocks noChangeArrowheads="1"/>
          </p:cNvSpPr>
          <p:nvPr/>
        </p:nvSpPr>
        <p:spPr bwMode="auto">
          <a:xfrm>
            <a:off x="457200" y="36464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1800" b="0" i="0" u="none" strike="noStrike" cap="none" normalizeH="0" baseline="0" smtClean="0">
                <a:ln>
                  <a:noFill/>
                </a:ln>
                <a:solidFill>
                  <a:schemeClr val="tx1"/>
                </a:solidFill>
                <a:effectLst/>
                <a:latin typeface="Arial" charset="0"/>
                <a:cs typeface="Arial" charset="0"/>
              </a:rPr>
              <a:t/>
            </a:r>
            <a:br>
              <a:rPr kumimoji="0" lang="pt-BR" altLang="pt-BR" sz="1800" b="0" i="0" u="none" strike="noStrike" cap="none" normalizeH="0" baseline="0" smtClean="0">
                <a:ln>
                  <a:noFill/>
                </a:ln>
                <a:solidFill>
                  <a:schemeClr val="tx1"/>
                </a:solidFill>
                <a:effectLst/>
                <a:latin typeface="Arial" charset="0"/>
                <a:cs typeface="Arial" charset="0"/>
              </a:rPr>
            </a:br>
            <a:endParaRPr kumimoji="0" lang="pt-BR" altLang="pt-BR" sz="1800" b="0" i="0" u="none" strike="noStrike" cap="none" normalizeH="0" baseline="0" smtClean="0">
              <a:ln>
                <a:noFill/>
              </a:ln>
              <a:solidFill>
                <a:schemeClr val="tx1"/>
              </a:solidFill>
              <a:effectLst/>
              <a:latin typeface="Arial" charset="0"/>
              <a:cs typeface="Arial" charset="0"/>
            </a:endParaRPr>
          </a:p>
        </p:txBody>
      </p:sp>
      <p:sp>
        <p:nvSpPr>
          <p:cNvPr id="16" name="CaixaDeTexto 15"/>
          <p:cNvSpPr txBox="1"/>
          <p:nvPr/>
        </p:nvSpPr>
        <p:spPr>
          <a:xfrm>
            <a:off x="800671" y="1525830"/>
            <a:ext cx="8045466" cy="4662815"/>
          </a:xfrm>
          <a:prstGeom prst="rect">
            <a:avLst/>
          </a:prstGeom>
          <a:noFill/>
        </p:spPr>
        <p:txBody>
          <a:bodyPr wrap="square" rtlCol="0">
            <a:spAutoFit/>
          </a:bodyPr>
          <a:lstStyle/>
          <a:p>
            <a:pPr marL="285750" indent="-285750" algn="just">
              <a:buFont typeface="Arial" panose="020B0604020202020204" pitchFamily="34" charset="0"/>
              <a:buChar char="•"/>
            </a:pPr>
            <a:endParaRPr lang="pt-BR" dirty="0" smtClean="0"/>
          </a:p>
          <a:p>
            <a:pPr marL="285750" indent="-285750" algn="just">
              <a:lnSpc>
                <a:spcPct val="150000"/>
              </a:lnSpc>
              <a:buFont typeface="Arial" panose="020B0604020202020204" pitchFamily="34" charset="0"/>
              <a:buChar char="•"/>
            </a:pPr>
            <a:r>
              <a:rPr lang="pt-BR" dirty="0"/>
              <a:t>O Constituinte originário de 1988 inscreveu na Carta Magna o seguinte dispositivo: </a:t>
            </a:r>
          </a:p>
          <a:p>
            <a:pPr marL="742950" lvl="1" indent="-285750" algn="just">
              <a:buFont typeface="Arial" panose="020B0604020202020204" pitchFamily="34" charset="0"/>
              <a:buChar char="•"/>
            </a:pPr>
            <a:endParaRPr lang="pt-BR" dirty="0"/>
          </a:p>
          <a:p>
            <a:pPr marL="742950" lvl="1" indent="-285750" algn="just">
              <a:buFont typeface="Arial" panose="020B0604020202020204" pitchFamily="34" charset="0"/>
              <a:buChar char="•"/>
            </a:pPr>
            <a:r>
              <a:rPr lang="pt-BR" dirty="0"/>
              <a:t>Art. 7º, XXXIII - proibição de trabalho noturno, perigoso ou insalubre aos menores de dezoito e de qualquer trabalho a menores de quatorze anos, salvo na condição de aprendiz.</a:t>
            </a:r>
          </a:p>
          <a:p>
            <a:pPr marL="285750" indent="-285750" algn="just">
              <a:lnSpc>
                <a:spcPct val="150000"/>
              </a:lnSpc>
              <a:buFont typeface="Arial" panose="020B0604020202020204" pitchFamily="34" charset="0"/>
              <a:buChar char="•"/>
            </a:pPr>
            <a:r>
              <a:rPr lang="pt-BR" dirty="0"/>
              <a:t>Mais tarde, por meio da Emenda Constitucional nº 20, de 1998, deu-se a seguinte redação ao dispositivo: </a:t>
            </a:r>
          </a:p>
          <a:p>
            <a:pPr marL="742950" lvl="1" indent="-285750" algn="just">
              <a:buFont typeface="Arial" panose="020B0604020202020204" pitchFamily="34" charset="0"/>
              <a:buChar char="•"/>
            </a:pPr>
            <a:endParaRPr lang="pt-BR" dirty="0"/>
          </a:p>
          <a:p>
            <a:pPr marL="742950" lvl="1" indent="-285750" algn="just">
              <a:buFont typeface="Arial" panose="020B0604020202020204" pitchFamily="34" charset="0"/>
              <a:buChar char="•"/>
            </a:pPr>
            <a:r>
              <a:rPr lang="pt-BR" dirty="0"/>
              <a:t>Art. 7º, XXXIII - proibição de trabalho noturno, perigoso ou insalubre a menores de dezoito e de qualquer trabalho a menores de dezesseis anos, salvo na condição de aprendiz, a partir de quatorze anos.</a:t>
            </a:r>
          </a:p>
          <a:p>
            <a:pPr marL="285750" indent="-285750" algn="just">
              <a:lnSpc>
                <a:spcPct val="150000"/>
              </a:lnSpc>
              <a:buFont typeface="Arial" panose="020B0604020202020204" pitchFamily="34" charset="0"/>
              <a:buChar char="•"/>
            </a:pPr>
            <a:endParaRPr lang="pt-BR" dirty="0"/>
          </a:p>
        </p:txBody>
      </p:sp>
      <p:sp>
        <p:nvSpPr>
          <p:cNvPr id="15" name="Freeform: Shape 7">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blipFill>
            <a:blip r:embed="rId3"/>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1">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3"/>
            <a:ext cx="971655"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blipFill>
            <a:blip r:embed="rId3"/>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CaixaDeTexto 1"/>
          <p:cNvSpPr txBox="1"/>
          <p:nvPr/>
        </p:nvSpPr>
        <p:spPr>
          <a:xfrm>
            <a:off x="2915816" y="312737"/>
            <a:ext cx="4032448" cy="461665"/>
          </a:xfrm>
          <a:prstGeom prst="rect">
            <a:avLst/>
          </a:prstGeom>
          <a:blipFill>
            <a:blip r:embed="rId3"/>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pt-BR" sz="2400" dirty="0" smtClean="0"/>
              <a:t>Histórico</a:t>
            </a:r>
            <a:endParaRPr lang="pt-BR" sz="2400" dirty="0"/>
          </a:p>
        </p:txBody>
      </p:sp>
    </p:spTree>
    <p:extLst>
      <p:ext uri="{BB962C8B-B14F-4D97-AF65-F5344CB8AC3E}">
        <p14:creationId xmlns:p14="http://schemas.microsoft.com/office/powerpoint/2010/main" val="11903007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ço Reservado para Número de Slide 7"/>
          <p:cNvSpPr>
            <a:spLocks noGrp="1"/>
          </p:cNvSpPr>
          <p:nvPr>
            <p:ph type="sldNum" sz="quarter" idx="12"/>
          </p:nvPr>
        </p:nvSpPr>
        <p:spPr/>
        <p:txBody>
          <a:bodyPr/>
          <a:lstStyle/>
          <a:p>
            <a:fld id="{BAF35747-FB68-44E0-96D2-E87136FF760C}" type="slidenum">
              <a:rPr lang="pt-BR" smtClean="0"/>
              <a:t>8</a:t>
            </a:fld>
            <a:endParaRPr lang="pt-BR"/>
          </a:p>
        </p:txBody>
      </p:sp>
      <p:sp>
        <p:nvSpPr>
          <p:cNvPr id="6" name="AutoShape 10" descr="A garantia do acesso à justiç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7" name="AutoShape 12" descr="A garantia do acesso à justiça"/>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0" name="Rectangle 3"/>
          <p:cNvSpPr>
            <a:spLocks noChangeArrowheads="1"/>
          </p:cNvSpPr>
          <p:nvPr/>
        </p:nvSpPr>
        <p:spPr bwMode="auto">
          <a:xfrm>
            <a:off x="457200" y="36464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1800" b="0" i="0" u="none" strike="noStrike" cap="none" normalizeH="0" baseline="0" smtClean="0">
                <a:ln>
                  <a:noFill/>
                </a:ln>
                <a:solidFill>
                  <a:schemeClr val="tx1"/>
                </a:solidFill>
                <a:effectLst/>
                <a:latin typeface="Arial" charset="0"/>
                <a:cs typeface="Arial" charset="0"/>
              </a:rPr>
              <a:t/>
            </a:r>
            <a:br>
              <a:rPr kumimoji="0" lang="pt-BR" altLang="pt-BR" sz="1800" b="0" i="0" u="none" strike="noStrike" cap="none" normalizeH="0" baseline="0" smtClean="0">
                <a:ln>
                  <a:noFill/>
                </a:ln>
                <a:solidFill>
                  <a:schemeClr val="tx1"/>
                </a:solidFill>
                <a:effectLst/>
                <a:latin typeface="Arial" charset="0"/>
                <a:cs typeface="Arial" charset="0"/>
              </a:rPr>
            </a:br>
            <a:endParaRPr kumimoji="0" lang="pt-BR" altLang="pt-BR" sz="1800" b="0" i="0" u="none" strike="noStrike" cap="none" normalizeH="0" baseline="0" smtClean="0">
              <a:ln>
                <a:noFill/>
              </a:ln>
              <a:solidFill>
                <a:schemeClr val="tx1"/>
              </a:solidFill>
              <a:effectLst/>
              <a:latin typeface="Arial" charset="0"/>
              <a:cs typeface="Arial" charset="0"/>
            </a:endParaRPr>
          </a:p>
        </p:txBody>
      </p:sp>
      <p:sp>
        <p:nvSpPr>
          <p:cNvPr id="2" name="CaixaDeTexto 1"/>
          <p:cNvSpPr txBox="1"/>
          <p:nvPr/>
        </p:nvSpPr>
        <p:spPr>
          <a:xfrm>
            <a:off x="576163" y="1772816"/>
            <a:ext cx="7919665" cy="3477875"/>
          </a:xfrm>
          <a:prstGeom prst="rect">
            <a:avLst/>
          </a:prstGeom>
          <a:noFill/>
        </p:spPr>
        <p:txBody>
          <a:bodyPr wrap="square" rtlCol="0">
            <a:spAutoFit/>
          </a:bodyPr>
          <a:lstStyle/>
          <a:p>
            <a:pPr algn="ctr"/>
            <a:r>
              <a:rPr lang="pt-BR" sz="2000" dirty="0" smtClean="0"/>
              <a:t> </a:t>
            </a:r>
          </a:p>
          <a:p>
            <a:pPr marL="342900" indent="-342900" algn="just">
              <a:buFont typeface="Arial" panose="020B0604020202020204" pitchFamily="34" charset="0"/>
              <a:buChar char="•"/>
            </a:pPr>
            <a:r>
              <a:rPr lang="pt-BR" sz="2000" dirty="0"/>
              <a:t>D</a:t>
            </a:r>
            <a:r>
              <a:rPr lang="pt-BR" sz="2000" dirty="0" smtClean="0"/>
              <a:t>ados indicam que </a:t>
            </a:r>
            <a:r>
              <a:rPr lang="pt-BR" sz="2000" dirty="0"/>
              <a:t>mais de 1,8 milhão de crianças e adolescentes, entre 5 e 17 anos, estão envolvidos em alguma forma de trabalho infantil no país, muitas vezes em condições perigosas e insalubres</a:t>
            </a:r>
            <a:r>
              <a:rPr lang="pt-BR" sz="2000" dirty="0" smtClean="0"/>
              <a:t>.</a:t>
            </a:r>
          </a:p>
          <a:p>
            <a:pPr marL="342900" indent="-342900" algn="just">
              <a:buFont typeface="Arial" panose="020B0604020202020204" pitchFamily="34" charset="0"/>
              <a:buChar char="•"/>
            </a:pPr>
            <a:endParaRPr lang="pt-BR" sz="2000" dirty="0"/>
          </a:p>
          <a:p>
            <a:pPr marL="342900" indent="-342900" algn="just">
              <a:buFont typeface="Arial" panose="020B0604020202020204" pitchFamily="34" charset="0"/>
              <a:buChar char="•"/>
            </a:pPr>
            <a:r>
              <a:rPr lang="pt-BR" sz="2000" dirty="0" smtClean="0"/>
              <a:t>Entre </a:t>
            </a:r>
            <a:r>
              <a:rPr lang="pt-BR" sz="2000" dirty="0"/>
              <a:t>os 1,40 milhão de adolescentes brasileiros de 14 a 17 anos ocupados no primeiro trimestre de 2024, 1,12 milhão estavam envolvidos em trabalho infantil, representando diretamente 79,8% deste </a:t>
            </a:r>
            <a:r>
              <a:rPr lang="pt-BR" sz="2000" dirty="0" smtClean="0"/>
              <a:t>grupo.</a:t>
            </a:r>
          </a:p>
          <a:p>
            <a:pPr marL="342900" indent="-342900" algn="just">
              <a:buFont typeface="Arial" panose="020B0604020202020204" pitchFamily="34" charset="0"/>
              <a:buChar char="•"/>
            </a:pPr>
            <a:endParaRPr lang="pt-BR" sz="2000" dirty="0"/>
          </a:p>
          <a:p>
            <a:pPr marL="342900" indent="-342900" algn="just">
              <a:buFont typeface="Arial" panose="020B0604020202020204" pitchFamily="34" charset="0"/>
              <a:buChar char="•"/>
            </a:pPr>
            <a:r>
              <a:rPr lang="pt-BR" sz="2000" dirty="0"/>
              <a:t>De 2019 para 2022, trabalho infantil aumentou no </a:t>
            </a:r>
            <a:r>
              <a:rPr lang="pt-BR" sz="2000" dirty="0" smtClean="0"/>
              <a:t>país.</a:t>
            </a:r>
            <a:endParaRPr lang="pt-BR" sz="2000" dirty="0"/>
          </a:p>
        </p:txBody>
      </p:sp>
      <p:sp>
        <p:nvSpPr>
          <p:cNvPr id="3" name="CaixaDeTexto 2"/>
          <p:cNvSpPr txBox="1"/>
          <p:nvPr/>
        </p:nvSpPr>
        <p:spPr>
          <a:xfrm>
            <a:off x="1187624" y="465137"/>
            <a:ext cx="6696744" cy="1384995"/>
          </a:xfrm>
          <a:prstGeom prst="rect">
            <a:avLst/>
          </a:prstGeom>
          <a:blipFill>
            <a:blip r:embed="rId3"/>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endParaRPr lang="pt-BR" dirty="0" smtClean="0"/>
          </a:p>
          <a:p>
            <a:pPr algn="ctr"/>
            <a:r>
              <a:rPr lang="pt-BR" sz="2400" dirty="0" smtClean="0"/>
              <a:t>Pesquisa Nacional por Amostra de Domicílios Contínua 2024 - IBGE</a:t>
            </a:r>
          </a:p>
          <a:p>
            <a:pPr algn="ctr"/>
            <a:endParaRPr lang="pt-BR" dirty="0"/>
          </a:p>
        </p:txBody>
      </p:sp>
    </p:spTree>
    <p:extLst>
      <p:ext uri="{BB962C8B-B14F-4D97-AF65-F5344CB8AC3E}">
        <p14:creationId xmlns:p14="http://schemas.microsoft.com/office/powerpoint/2010/main" val="35013106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ço Reservado para Número de Slide 7"/>
          <p:cNvSpPr>
            <a:spLocks noGrp="1"/>
          </p:cNvSpPr>
          <p:nvPr>
            <p:ph type="sldNum" sz="quarter" idx="12"/>
          </p:nvPr>
        </p:nvSpPr>
        <p:spPr/>
        <p:txBody>
          <a:bodyPr/>
          <a:lstStyle/>
          <a:p>
            <a:fld id="{BAF35747-FB68-44E0-96D2-E87136FF760C}" type="slidenum">
              <a:rPr lang="pt-BR" smtClean="0"/>
              <a:t>9</a:t>
            </a:fld>
            <a:endParaRPr lang="pt-BR"/>
          </a:p>
        </p:txBody>
      </p:sp>
      <p:sp>
        <p:nvSpPr>
          <p:cNvPr id="6" name="AutoShape 10" descr="A garantia do acesso à justiç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7" name="AutoShape 12" descr="A garantia do acesso à justiça"/>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0" name="Rectangle 3"/>
          <p:cNvSpPr>
            <a:spLocks noChangeArrowheads="1"/>
          </p:cNvSpPr>
          <p:nvPr/>
        </p:nvSpPr>
        <p:spPr bwMode="auto">
          <a:xfrm>
            <a:off x="457200" y="36464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1800" b="0" i="0" u="none" strike="noStrike" cap="none" normalizeH="0" baseline="0" smtClean="0">
                <a:ln>
                  <a:noFill/>
                </a:ln>
                <a:solidFill>
                  <a:schemeClr val="tx1"/>
                </a:solidFill>
                <a:effectLst/>
                <a:latin typeface="Arial" charset="0"/>
                <a:cs typeface="Arial" charset="0"/>
              </a:rPr>
              <a:t/>
            </a:r>
            <a:br>
              <a:rPr kumimoji="0" lang="pt-BR" altLang="pt-BR" sz="1800" b="0" i="0" u="none" strike="noStrike" cap="none" normalizeH="0" baseline="0" smtClean="0">
                <a:ln>
                  <a:noFill/>
                </a:ln>
                <a:solidFill>
                  <a:schemeClr val="tx1"/>
                </a:solidFill>
                <a:effectLst/>
                <a:latin typeface="Arial" charset="0"/>
                <a:cs typeface="Arial" charset="0"/>
              </a:rPr>
            </a:br>
            <a:endParaRPr kumimoji="0" lang="pt-BR" altLang="pt-BR" sz="1800" b="0" i="0" u="none" strike="noStrike" cap="none" normalizeH="0" baseline="0" smtClean="0">
              <a:ln>
                <a:noFill/>
              </a:ln>
              <a:solidFill>
                <a:schemeClr val="tx1"/>
              </a:solidFill>
              <a:effectLst/>
              <a:latin typeface="Arial" charset="0"/>
              <a:cs typeface="Arial" charset="0"/>
            </a:endParaRPr>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1983" y="497403"/>
            <a:ext cx="7056784" cy="497666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6642" y="4481648"/>
            <a:ext cx="2240346" cy="1640607"/>
          </a:xfrm>
          <a:prstGeom prst="rect">
            <a:avLst/>
          </a:prstGeom>
          <a:noFill/>
          <a:ln>
            <a:noFill/>
          </a:ln>
          <a:effectLst>
            <a:glow rad="63500">
              <a:schemeClr val="accent6">
                <a:satMod val="175000"/>
                <a:alpha val="40000"/>
              </a:schemeClr>
            </a:glow>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aixaDeTexto 4"/>
          <p:cNvSpPr txBox="1"/>
          <p:nvPr/>
        </p:nvSpPr>
        <p:spPr>
          <a:xfrm>
            <a:off x="2051720" y="312737"/>
            <a:ext cx="5328592" cy="369332"/>
          </a:xfrm>
          <a:prstGeom prst="rect">
            <a:avLst/>
          </a:prstGeom>
          <a:blipFill>
            <a:blip r:embed="rId5"/>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pt-BR" dirty="0" smtClean="0"/>
              <a:t>Mapa do trabalho infantil</a:t>
            </a:r>
            <a:endParaRPr lang="pt-BR" dirty="0"/>
          </a:p>
        </p:txBody>
      </p:sp>
      <p:sp>
        <p:nvSpPr>
          <p:cNvPr id="2" name="Elipse 1"/>
          <p:cNvSpPr/>
          <p:nvPr/>
        </p:nvSpPr>
        <p:spPr>
          <a:xfrm>
            <a:off x="4716016" y="1916832"/>
            <a:ext cx="1020626" cy="136815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34330780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43701</TotalTime>
  <Words>3358</Words>
  <Application>Microsoft Office PowerPoint</Application>
  <PresentationFormat>Apresentação na tela (4:3)</PresentationFormat>
  <Paragraphs>199</Paragraphs>
  <Slides>23</Slides>
  <Notes>22</Notes>
  <HiddenSlides>0</HiddenSlides>
  <MMClips>0</MMClips>
  <ScaleCrop>false</ScaleCrop>
  <HeadingPairs>
    <vt:vector size="4" baseType="variant">
      <vt:variant>
        <vt:lpstr>Tema</vt:lpstr>
      </vt:variant>
      <vt:variant>
        <vt:i4>1</vt:i4>
      </vt:variant>
      <vt:variant>
        <vt:lpstr>Títulos de slides</vt:lpstr>
      </vt:variant>
      <vt:variant>
        <vt:i4>23</vt:i4>
      </vt:variant>
    </vt:vector>
  </HeadingPairs>
  <TitlesOfParts>
    <vt:vector size="24" baseType="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Patricia Maria Santana Sampaio</dc:creator>
  <cp:lastModifiedBy>Patricia Maria Santana Sampaio</cp:lastModifiedBy>
  <cp:revision>552</cp:revision>
  <cp:lastPrinted>2024-08-13T22:17:08Z</cp:lastPrinted>
  <dcterms:created xsi:type="dcterms:W3CDTF">2022-08-17T14:58:24Z</dcterms:created>
  <dcterms:modified xsi:type="dcterms:W3CDTF">2024-08-16T01:57:02Z</dcterms:modified>
</cp:coreProperties>
</file>