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5" r:id="rId6"/>
    <p:sldId id="260" r:id="rId7"/>
    <p:sldId id="261" r:id="rId8"/>
    <p:sldId id="266" r:id="rId9"/>
    <p:sldId id="262" r:id="rId10"/>
    <p:sldId id="267" r:id="rId11"/>
    <p:sldId id="268" r:id="rId12"/>
    <p:sldId id="263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1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2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34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72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97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55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4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93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40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8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794F-DEFC-44D8-8275-CA25890CF518}" type="datetimeFigureOut">
              <a:rPr lang="pt-BR" smtClean="0"/>
              <a:t>15/08/2024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2068-3AB5-4D85-B669-5FA4A0069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5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lanalto.gov.br/ccivil_03/decreto-lei/del5452.htm#art40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9768" y="1700808"/>
            <a:ext cx="4174232" cy="2234679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POLÍTICAS PÚBLICAS PARA A ERRADICAÇÃO DO TRABALHO INFANTIL NO BRASIL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4048" y="6021288"/>
            <a:ext cx="4096544" cy="737885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</a:rPr>
              <a:t>Ministra Liana </a:t>
            </a:r>
            <a:r>
              <a:rPr lang="pt-BR" sz="2800" b="1" dirty="0" err="1" smtClean="0">
                <a:solidFill>
                  <a:schemeClr val="accent4">
                    <a:lumMod val="75000"/>
                  </a:schemeClr>
                </a:solidFill>
              </a:rPr>
              <a:t>Chaib</a:t>
            </a:r>
            <a:endParaRPr lang="pt-B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grátis Foto profissional grátis de escasso, miséria, trabalhando Foto profi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82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8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REALIDADE DO TRABALHO INFANTIL NO BRASIL </a:t>
            </a:r>
            <a:r>
              <a:rPr lang="pt-BR" dirty="0" smtClean="0"/>
              <a:t>HOJE - </a:t>
            </a:r>
            <a:r>
              <a:rPr lang="pt-BR" dirty="0"/>
              <a:t>PNAD Contínua, junto ao IBGE</a:t>
            </a:r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4048" y="1196752"/>
            <a:ext cx="4032448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De acordo com a PNAD Contínua de 2022, do total de crianças e adolescentes exercendo trabalho infantil, o maior percentual, ou seja, 52,5% encontravam-se na faixa etária entre 16 e 17 anos, em seguida, 23,9% no intervalo de 5 a 13 anos de idade e 23,6% no intervalo entre 14 e 15 </a:t>
            </a:r>
            <a:r>
              <a:rPr lang="pt-BR" sz="2400" dirty="0" smtClean="0"/>
              <a:t>anos.</a:t>
            </a:r>
            <a:endParaRPr lang="pt-B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2" name="Picture 4" descr="Vida Doca Jardim no Keranigonj em Dhaka, no Bangladesh - Foto de stock de Trabalho de Menores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" y="1844824"/>
            <a:ext cx="5249134" cy="35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8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abalho de Menores - Foto de stock de Trabalho de Menores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08920"/>
            <a:ext cx="4873999" cy="32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REALIDADE DO TRABALHO INFANTIL NO BRASIL </a:t>
            </a:r>
            <a:r>
              <a:rPr lang="pt-BR" dirty="0" smtClean="0"/>
              <a:t>HOJE - </a:t>
            </a:r>
            <a:r>
              <a:rPr lang="pt-BR" dirty="0"/>
              <a:t>PNAD Contínua, junto ao IBGE</a:t>
            </a:r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4048" y="1196752"/>
            <a:ext cx="4032448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pesquisa elaborada pela PNAD Contínua ainda identificou um recorte de gênero e raça nos dados do trabalho infantil, constatando um percentual maior de crianças e adolescentes pretos ou pardos exercendo algum tipo de trabalho infantil, dentro do total do grupo de crianças e adolescentes pretos ou pardos, bem como reconheceu que as meninas recebiam apenas 84,4% dos valores pagos aos meninos na mesma condição.</a:t>
            </a:r>
            <a:endParaRPr lang="pt-B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0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/>
              <a:t>POLÍTICAS PÚBLICAS PARA ERRADICAR O TRABALHO INFANTIL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126876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b="1" dirty="0" smtClean="0">
                <a:solidFill>
                  <a:schemeClr val="tx2"/>
                </a:solidFill>
              </a:rPr>
              <a:t>NO PODER JUDICIÁRIO</a:t>
            </a:r>
            <a:endParaRPr lang="pt-BR" b="1" dirty="0">
              <a:solidFill>
                <a:schemeClr val="tx2"/>
              </a:solidFill>
            </a:endParaRP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860032" y="2564904"/>
            <a:ext cx="4176464" cy="38896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Reconhecimento pela jurisprudência da Justiça do Trabalho pelo cabimento de ação </a:t>
            </a:r>
            <a:r>
              <a:rPr lang="pt-BR" sz="2400" dirty="0"/>
              <a:t>civil pública, para a implementação e concretização de políticas públicas para a erradicação do trabalho infantil e, por consequência, da competência desta Justiça especializada para sua apreciação e julgamento </a:t>
            </a:r>
            <a:endParaRPr lang="pt-B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6" name="Picture 4" descr="A Estátua da Justiça - senhora justiça ou Iustitia, Justitia a deusa romana da justiça. - Foto de stock de Lei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968552" cy="33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1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/>
              <a:t>POLÍTICAS PÚBLICAS PARA ERRADICAR O TRABALHO INFANTIL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126876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b="1" dirty="0" smtClean="0">
                <a:solidFill>
                  <a:schemeClr val="tx2"/>
                </a:solidFill>
              </a:rPr>
              <a:t>NO PODER JUDICIÁRIO</a:t>
            </a:r>
            <a:endParaRPr lang="pt-BR" b="1" dirty="0">
              <a:solidFill>
                <a:schemeClr val="tx2"/>
              </a:solidFill>
            </a:endParaRP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1418" y="2060848"/>
            <a:ext cx="8892480" cy="256472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Em outubro de 2012</a:t>
            </a:r>
            <a:r>
              <a:rPr lang="pt-BR" sz="2400" dirty="0"/>
              <a:t>, a Justiça do Trabalho inaugurou </a:t>
            </a:r>
            <a:r>
              <a:rPr lang="pt-BR" sz="2400" b="1" u="sng" dirty="0"/>
              <a:t>a “Comissão para Erradicação do Trabalho Infantil na Justiça do Trabalho (CETI)”, </a:t>
            </a:r>
            <a:r>
              <a:rPr lang="pt-BR" sz="2400" dirty="0"/>
              <a:t>a qual passou a ser designada como </a:t>
            </a:r>
            <a:r>
              <a:rPr lang="pt-BR" sz="2400" b="1" u="sng" dirty="0"/>
              <a:t>“Programa de Combate ao Trabalho Infantil e de Estímulo à Aprendizagem” </a:t>
            </a:r>
            <a:r>
              <a:rPr lang="pt-BR" sz="2400" b="1" dirty="0"/>
              <a:t>em 2016</a:t>
            </a:r>
            <a:r>
              <a:rPr lang="pt-BR" sz="2400" dirty="0"/>
              <a:t>, com o compromisso de ser o braço da Justiça do Trabalho a atuar na erradicação das piores formas de trabalho infantil até 2020 e das demais formas de trabalho infantil até 2025, através da disponibilização de “notícias, informações técnicas, links, vídeos e normas atinentes ao combate a exploração das crianças no mundo do trabalho”.</a:t>
            </a:r>
            <a:r>
              <a:rPr lang="pt-BR" sz="2400" dirty="0" smtClean="0">
                <a:effectLst/>
              </a:rPr>
              <a:t> </a:t>
            </a:r>
            <a:endParaRPr lang="pt-BR" sz="2400" dirty="0"/>
          </a:p>
        </p:txBody>
      </p:sp>
      <p:pic>
        <p:nvPicPr>
          <p:cNvPr id="15364" name="Picture 4" descr="Malho de Madeira, balança da justiça, lei livros - Foto de stock de Malho de Madeira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0" y="4613641"/>
            <a:ext cx="5935225" cy="22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1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/>
              <a:t>POLÍTICAS PÚBLICAS PARA ERRADICAR O TRABALHO INFANTIL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126876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b="1" dirty="0" smtClean="0">
                <a:solidFill>
                  <a:srgbClr val="FFC000"/>
                </a:solidFill>
              </a:rPr>
              <a:t>NO PODER EXECUTIVO</a:t>
            </a:r>
            <a:endParaRPr lang="pt-BR" b="1" dirty="0">
              <a:solidFill>
                <a:srgbClr val="FFC000"/>
              </a:solidFill>
            </a:endParaRP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1418" y="2204864"/>
            <a:ext cx="8892480" cy="25647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/>
              <a:t>Programa Bolsa Família</a:t>
            </a:r>
          </a:p>
          <a:p>
            <a:r>
              <a:rPr lang="pt-BR" sz="2400" b="1" dirty="0" smtClean="0"/>
              <a:t>Programa Pé-de-meia – a poupança do Ensino Médio</a:t>
            </a:r>
          </a:p>
          <a:p>
            <a:endParaRPr lang="pt-BR" sz="2400" dirty="0"/>
          </a:p>
        </p:txBody>
      </p:sp>
      <p:pic>
        <p:nvPicPr>
          <p:cNvPr id="16386" name="Picture 2" descr="Uma jovem mestiça feliz segurando um cofrinho e depositando uma moeda como poupança. Mulher hispânica orçando suas finanças e investindo dinheiro em seu futuro. Economizando fundos para a liberdade financeira - Foto de stock de Poupança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58" y="3487228"/>
            <a:ext cx="4355637" cy="29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ãe e filha segurando sacola de compras - Foto de stock de Supermercado royalty-f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168352" cy="21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ofessora lê para alunos de escolas primárias multiculturais sentados no chão em sala de aula na escola - Foto de stock de Professor royalty-f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40" y="4684041"/>
            <a:ext cx="3240360" cy="21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0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/>
              <a:t>POLÍTICAS PÚBLICAS PARA ERRADICAR O TRABALHO INFANTIL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126876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b="1" dirty="0" smtClean="0">
                <a:solidFill>
                  <a:srgbClr val="00B050"/>
                </a:solidFill>
              </a:rPr>
              <a:t>NO PODER LEGISLATIVO</a:t>
            </a:r>
            <a:endParaRPr lang="pt-BR" b="1" dirty="0">
              <a:solidFill>
                <a:srgbClr val="00B050"/>
              </a:solidFill>
            </a:endParaRP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1418" y="2204864"/>
            <a:ext cx="4184902" cy="45365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u="sng" dirty="0" smtClean="0"/>
              <a:t>PEC DA PRIMEIRA INFÂNCIA – TCE – TO</a:t>
            </a:r>
          </a:p>
          <a:p>
            <a:endParaRPr lang="pt-BR" sz="2400" b="1" u="sng" dirty="0" smtClean="0"/>
          </a:p>
          <a:p>
            <a:r>
              <a:rPr lang="pt-BR" sz="2400" dirty="0"/>
              <a:t>Em 8 de maio de 2024, foi promulgada a Emenda Constitucional nº 53/2024 (oriunda da PEC da Primeira Infância) para acrescer o artigo 122-A à Constituição Estadual de Tocantins, como seguinte teor: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“Art. 122-A. A </a:t>
            </a:r>
            <a:r>
              <a:rPr lang="pt-BR" sz="2400" b="1" dirty="0"/>
              <a:t>prioridade em assegurar os direitos da criança, do adolescente e do jovem</a:t>
            </a:r>
            <a:r>
              <a:rPr lang="pt-BR" sz="2400" dirty="0"/>
              <a:t>, compreende o </a:t>
            </a:r>
            <a:r>
              <a:rPr lang="pt-BR" sz="2400" b="1" u="sng" dirty="0"/>
              <a:t>dever do Estado de estabelecer políticas públicas, planos, programas e serviços específicos para a primeira infância</a:t>
            </a:r>
            <a:r>
              <a:rPr lang="pt-BR" sz="2400" dirty="0"/>
              <a:t>, visando garantir seu desenvolvimento integral, observado o disposto no art. 227 da Constituição Federal”. (Grifos acrescidos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17410" name="Picture 2" descr="alimentação. Primeiro alimento sólido do bebê - Foto de stock de Bebê royalty-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28" y="1988840"/>
            <a:ext cx="3930352" cy="26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enina brincando na caixa de areia no playground ao ar livre. Criança brincando com moldes de areia. - Foto de stock de Cuidar de crianças royalty-f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74" y="4221088"/>
            <a:ext cx="3958764" cy="26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7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0" y="-315416"/>
            <a:ext cx="5508104" cy="2234679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MUITO OBRIGADA!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12795" y="6021288"/>
            <a:ext cx="4096544" cy="737885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</a:rPr>
              <a:t>Ministra Liana </a:t>
            </a:r>
            <a:r>
              <a:rPr lang="pt-BR" sz="2800" b="1" dirty="0" err="1" smtClean="0">
                <a:solidFill>
                  <a:schemeClr val="accent4">
                    <a:lumMod val="75000"/>
                  </a:schemeClr>
                </a:solidFill>
              </a:rPr>
              <a:t>Chaib</a:t>
            </a:r>
            <a:endParaRPr lang="pt-B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Grupo multiétnico de crianças deitadas em uma pilha em um parque - Foto de stock de Criança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79756" cy="45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3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é criança pelo ECA?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6056" y="1600200"/>
            <a:ext cx="3816424" cy="49251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ECA, Art</a:t>
            </a:r>
            <a:r>
              <a:rPr lang="pt-BR" dirty="0"/>
              <a:t>. 2º Considera-se </a:t>
            </a:r>
            <a:r>
              <a:rPr lang="pt-BR" b="1" u="sng" dirty="0"/>
              <a:t>criança,</a:t>
            </a:r>
            <a:r>
              <a:rPr lang="pt-BR" dirty="0"/>
              <a:t> para os efeitos desta Lei, </a:t>
            </a:r>
            <a:r>
              <a:rPr lang="pt-BR" b="1" u="sng" dirty="0"/>
              <a:t>a pessoa até doze anos de idade incompletos</a:t>
            </a:r>
            <a:r>
              <a:rPr lang="pt-BR" dirty="0"/>
              <a:t>, e </a:t>
            </a:r>
            <a:r>
              <a:rPr lang="pt-BR" b="1" u="sng" dirty="0">
                <a:solidFill>
                  <a:schemeClr val="accent2">
                    <a:lumMod val="75000"/>
                  </a:schemeClr>
                </a:solidFill>
              </a:rPr>
              <a:t>adolescente</a:t>
            </a:r>
            <a:r>
              <a:rPr lang="pt-BR" dirty="0"/>
              <a:t> aquela </a:t>
            </a:r>
            <a:r>
              <a:rPr lang="pt-BR" b="1" u="sng" dirty="0">
                <a:solidFill>
                  <a:schemeClr val="accent2">
                    <a:lumMod val="75000"/>
                  </a:schemeClr>
                </a:solidFill>
              </a:rPr>
              <a:t>entre doze e dezoito anos de idade.</a:t>
            </a:r>
          </a:p>
          <a:p>
            <a:endParaRPr lang="pt-BR" dirty="0"/>
          </a:p>
        </p:txBody>
      </p:sp>
      <p:pic>
        <p:nvPicPr>
          <p:cNvPr id="4098" name="Picture 2" descr="grátis Foto profissional grátis de adorável, afeição, amor Foto profi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" y="2384239"/>
            <a:ext cx="4771498" cy="31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OIT – CONVENÇÃO Nº 182 – PIORES FORMAS DE TRABALHO INFANTIL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1844824"/>
            <a:ext cx="4248472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u="sng" dirty="0"/>
              <a:t>Lista das Piores Formas de Trabalho Infantil</a:t>
            </a:r>
            <a:r>
              <a:rPr lang="pt-BR" dirty="0"/>
              <a:t> </a:t>
            </a:r>
            <a:r>
              <a:rPr lang="pt-BR" dirty="0" smtClean="0"/>
              <a:t>(Lista TIP) está descrita no </a:t>
            </a:r>
            <a:r>
              <a:rPr lang="pt-BR" b="1" u="sng" dirty="0" smtClean="0"/>
              <a:t>Decreto </a:t>
            </a:r>
            <a:r>
              <a:rPr lang="pt-BR" b="1" u="sng" dirty="0"/>
              <a:t>nº 6.481/2008</a:t>
            </a:r>
            <a:r>
              <a:rPr lang="pt-BR" dirty="0"/>
              <a:t>, que regulamenta os artigos 3º, alínea "d", e 4º da </a:t>
            </a:r>
            <a:r>
              <a:rPr lang="pt-BR" b="1" dirty="0"/>
              <a:t>Convenção nº 182 da Organização Internacional do </a:t>
            </a:r>
            <a:r>
              <a:rPr lang="pt-BR" b="1" dirty="0" smtClean="0"/>
              <a:t>Trabalho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4" descr="grátis Foto profissional grátis de criança, força, garoto Foto profi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9274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3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sz="3600" dirty="0"/>
              <a:t>A REGULAÇÃO CONSTITUCIONAL E LEGAL DO TRABALHO INFANTIL NO BRASIL HOJE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1936" y="1600200"/>
            <a:ext cx="3614863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Constituição Federal de 1988, </a:t>
            </a:r>
            <a:r>
              <a:rPr lang="pt-BR" sz="2400" b="1" dirty="0" smtClean="0"/>
              <a:t>artigo </a:t>
            </a:r>
            <a:r>
              <a:rPr lang="pt-BR" sz="2400" b="1" dirty="0"/>
              <a:t>7º, inciso </a:t>
            </a:r>
            <a:r>
              <a:rPr lang="pt-BR" sz="2400" b="1" dirty="0" smtClean="0"/>
              <a:t>XXXIII: </a:t>
            </a:r>
            <a:r>
              <a:rPr lang="pt-BR" sz="2400" dirty="0"/>
              <a:t>“proibição de trabalho noturno, perigoso ou insalubre a menores de dezoito e de qualquer trabalho a menores de dezesseis anos, salvo na condição de aprendiz, a partir de quatorze anos”. </a:t>
            </a:r>
          </a:p>
          <a:p>
            <a:endParaRPr lang="pt-BR" sz="2400" dirty="0"/>
          </a:p>
        </p:txBody>
      </p:sp>
      <p:pic>
        <p:nvPicPr>
          <p:cNvPr id="2050" name="Picture 2" descr="grátis Foto profissional grátis de adolescente, camisa preta, chapéu de praia Foto profi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7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REGULAÇÃO CONSTITUCIONAL E LEGAL DO TRABALHO INFANTIL NO BRASIL HOJE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42" name="Picture 2" descr="Diversas crianças desfrutando de brincar com brinquedos - Foto de stock de Criança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6912"/>
            <a:ext cx="5027667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36096" y="2204864"/>
            <a:ext cx="36148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Constituição Federal de 1988,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Art. 227.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É dever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da família, da sociedade e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do Estado assegurar à criança, ao adolescente e ao jovem, com absoluta prioridade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, o direito à vida, à saúde, à alimentação,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à educação, ao lazer, à profissionalização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, à cultura, à dignidade, ao respeito, à liberdade e à convivência familiar e comunitária, além de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colocá-los a salvo de toda forma de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negligência, discriminação,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exploração,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 violência, crueldade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e opressão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.   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695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ndo menino e uma menina trabalhando juntos como uma equipe - Foto de stock de Criança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8787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200" dirty="0" smtClean="0"/>
              <a:t>A REGULAÇÃO CONSTITUCIONAL E LEGAL DO TRABALHO INFANTIL NO BRASIL HOJE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71936" y="1600200"/>
            <a:ext cx="3892552" cy="4637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A </a:t>
            </a:r>
            <a:r>
              <a:rPr lang="pt-BR" sz="2400" b="1" dirty="0"/>
              <a:t>Convenção nº 138 da Organização Internacional do Trabalho</a:t>
            </a:r>
            <a:r>
              <a:rPr lang="pt-BR" sz="2400" dirty="0"/>
              <a:t>, ratificada pelo Brasil, combinada com o </a:t>
            </a:r>
            <a:r>
              <a:rPr lang="pt-BR" sz="2400" b="1" dirty="0"/>
              <a:t>artigo 149 do ECA e o artigo 406 da CLT </a:t>
            </a:r>
            <a:r>
              <a:rPr lang="pt-BR" sz="2400" dirty="0"/>
              <a:t>compõem um quadro normativo que admite o </a:t>
            </a:r>
            <a:r>
              <a:rPr lang="pt-BR" sz="2400" b="1" u="sng" dirty="0"/>
              <a:t>exercício profissional artístico para menores de 16 anos mediante autorização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231186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ãos sujas e roupas de uma criança - Foto de stock de Trabalho de Menores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08" y="1484784"/>
            <a:ext cx="4878996" cy="3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200" dirty="0" smtClean="0"/>
              <a:t>CONSOLIDAÇÃO DAS LEIS DO TRABALHO - CLT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932040" y="1600200"/>
            <a:ext cx="4032448" cy="5257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Art. 424 - É dever dos responsáveis legais de menores, pais, mães, ou tutores, </a:t>
            </a:r>
            <a:r>
              <a:rPr lang="pt-BR" sz="2400" b="1" u="sng" dirty="0"/>
              <a:t>afastá-los de empregos que diminuam consideravelmente o seu tempo de estudo, reduzam o tempo de repouso necessário à sua saúde e constituição física, ou prejudiquem a sua educação moral</a:t>
            </a:r>
            <a:r>
              <a:rPr lang="pt-BR" sz="2400" b="1" u="sng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  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Art. 425 - Os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empregadores de menores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 18 (dezoito) anos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são obrigados a velar pela observância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, nos seus estabelecimentos ou empresas,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dos bons costumes e da decência pública, bem como das regras da segurança e da medicina do trabalho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pt-BR" sz="2400" dirty="0"/>
          </a:p>
        </p:txBody>
      </p:sp>
      <p:pic>
        <p:nvPicPr>
          <p:cNvPr id="6148" name="Picture 4" descr="Garota africana - Foto de stock de Criança royalty-f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7909"/>
            <a:ext cx="4055142" cy="27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6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200" dirty="0" smtClean="0"/>
              <a:t>CONSOLIDAÇÃO DAS LEIS DO TRABALHO - CLT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4048" y="1196752"/>
            <a:ext cx="4032448" cy="5257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  <a:p>
            <a:r>
              <a:rPr lang="pt-BR" sz="2400" dirty="0"/>
              <a:t>  Art. 426 - É dever do empregador, na hipótese do </a:t>
            </a:r>
            <a:r>
              <a:rPr lang="pt-BR" sz="2400" dirty="0">
                <a:hlinkClick r:id="rId2"/>
              </a:rPr>
              <a:t>art. 407</a:t>
            </a:r>
            <a:r>
              <a:rPr lang="pt-BR" sz="2400" b="1" u="sng" dirty="0"/>
              <a:t>, proporcionar ao menor todas as facilidades para mudar de serviço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  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Art. 427 -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O empregador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, cuja empresa ou estabelecimento ocupar menores, será obrigado a 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conceder-lhes o tempo que for necessário para a </a:t>
            </a:r>
            <a:r>
              <a:rPr lang="pt-BR" sz="2400" b="1" u="sng" dirty="0" err="1">
                <a:solidFill>
                  <a:schemeClr val="accent2">
                    <a:lumMod val="75000"/>
                  </a:schemeClr>
                </a:solidFill>
              </a:rPr>
              <a:t>freqüência</a:t>
            </a: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 às aulas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pt-B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Crianças estudantes estudantes correndo correndo para o prédio da escola para aulas de aulas do ônibus escolar. Bem-vindos de volta à escola. O início do novo semestre acadêmico - Foto de stock de Escola royalty-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" y="2348880"/>
            <a:ext cx="487680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9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rabalho infantil na Bahia - Foto de stock de Criança royalty-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" y="1124744"/>
            <a:ext cx="4716488" cy="31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12858" y="260648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REALIDADE DO TRABALHO INFANTIL NO BRASIL </a:t>
            </a:r>
            <a:r>
              <a:rPr lang="pt-BR" dirty="0" smtClean="0"/>
              <a:t>HOJE - </a:t>
            </a:r>
            <a:r>
              <a:rPr lang="pt-BR" dirty="0"/>
              <a:t>PNAD Contínua, junto ao IBGE</a:t>
            </a:r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4048" y="1196752"/>
            <a:ext cx="4032448" cy="5257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E</a:t>
            </a:r>
            <a:r>
              <a:rPr lang="pt-BR" sz="2400" dirty="0" smtClean="0"/>
              <a:t>m </a:t>
            </a:r>
            <a:r>
              <a:rPr lang="pt-BR" sz="2400" dirty="0"/>
              <a:t>2019 o Brasil tinha cerca de 1,8 milhão de crianças trabalhando, ao passo que em 2022 esse número subiu para 1,9 milhão de crianças e adolescentes entre 5 e 17 anos de </a:t>
            </a:r>
            <a:r>
              <a:rPr lang="pt-BR" sz="2400" dirty="0" smtClean="0"/>
              <a:t>idade.</a:t>
            </a:r>
          </a:p>
          <a:p>
            <a:endParaRPr lang="pt-BR" sz="2400" dirty="0" smtClean="0"/>
          </a:p>
          <a:p>
            <a:r>
              <a:rPr lang="pt-BR" sz="2400" dirty="0"/>
              <a:t>O trabalho infantil no Brasil encontrou uma onda de crescimento vertiginosa no período de 2019 a 2022, segundo dados estatísticos obtidos pelo PNAD Contínua, junto ao IBGE. </a:t>
            </a:r>
            <a:endParaRPr lang="pt-B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Menino trabalhador quebrando carvão com martelo de ferro e coletando carvão close-up foto - Foto de stock de Trabalho de Menores royalty-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6" y="3792012"/>
            <a:ext cx="4686797" cy="29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47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879</Words>
  <Application>Microsoft Office PowerPoint</Application>
  <PresentationFormat>Apresentação na tela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POLÍTICAS PÚBLICAS PARA A ERRADICAÇÃO DO TRABALHO INFANTIL NO BRASIL</vt:lpstr>
      <vt:lpstr>Quem é criança pelo ECA?</vt:lpstr>
      <vt:lpstr>OIT – CONVENÇÃO Nº 182 – PIORES FORMAS DE TRABALHO INFANTIL</vt:lpstr>
      <vt:lpstr>A REGULAÇÃO CONSTITUCIONAL E LEGAL DO TRABALHO INFANTIL NO BRASIL HOJE </vt:lpstr>
      <vt:lpstr>A REGULAÇÃO CONSTITUCIONAL E LEGAL DO TRABALHO INFANTIL NO BRASIL HOJE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Infantil</dc:title>
  <dc:creator>Lara Parreira de Faria Borges</dc:creator>
  <cp:lastModifiedBy>Lara Parreira de Faria Borges</cp:lastModifiedBy>
  <cp:revision>7</cp:revision>
  <dcterms:created xsi:type="dcterms:W3CDTF">2024-08-15T19:26:18Z</dcterms:created>
  <dcterms:modified xsi:type="dcterms:W3CDTF">2024-08-15T21:22:43Z</dcterms:modified>
</cp:coreProperties>
</file>